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79" r:id="rId4"/>
    <p:sldId id="280" r:id="rId5"/>
    <p:sldId id="281" r:id="rId6"/>
    <p:sldId id="264" r:id="rId7"/>
    <p:sldId id="282" r:id="rId8"/>
    <p:sldId id="289" r:id="rId9"/>
    <p:sldId id="284" r:id="rId10"/>
    <p:sldId id="285" r:id="rId11"/>
    <p:sldId id="267" r:id="rId12"/>
    <p:sldId id="290" r:id="rId13"/>
    <p:sldId id="286" r:id="rId14"/>
    <p:sldId id="288" r:id="rId15"/>
    <p:sldId id="287" r:id="rId16"/>
    <p:sldId id="283" r:id="rId17"/>
    <p:sldId id="269" r:id="rId18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2E368-73A9-4573-A52D-A0639048F159}" type="datetimeFigureOut">
              <a:rPr kumimoji="1" lang="ja-JP" altLang="en-US" smtClean="0"/>
              <a:t>2013/6/14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93564-4B68-4D74-99B3-318C4A6933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5471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C9F4C-4A19-45DD-A35D-977D547282B1}" type="datetimeFigureOut">
              <a:rPr kumimoji="1" lang="ja-JP" altLang="en-US" smtClean="0"/>
              <a:t>2013/6/14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566F9-F46F-42D4-8B81-55DE47E606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552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566F9-F46F-42D4-8B81-55DE47E606A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513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TTC at Cornell, 2013 June 14</a:t>
            </a:r>
            <a:endParaRPr kumimoji="1"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A8B4B3E-5532-477F-9F07-C291401F9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TTC at Cornell, 2013 June 14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4B3E-5532-477F-9F07-C291401F9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TTC at Cornell, 2013 June 14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4B3E-5532-477F-9F07-C291401F9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TTC at Cornell, 2013 June 14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4B3E-5532-477F-9F07-C291401F9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TTC at Cornell, 2013 June 14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4B3E-5532-477F-9F07-C291401F9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TTC at Cornell, 2013 June 14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4B3E-5532-477F-9F07-C291401F9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TTC at Cornell, 2013 June 14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4B3E-5532-477F-9F07-C291401F9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TTC at Cornell, 2013 June 14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4B3E-5532-477F-9F07-C291401F9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TTC at Cornell, 2013 June 14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4B3E-5532-477F-9F07-C291401F9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TTC at Cornell, 2013 June 14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4B3E-5532-477F-9F07-C291401F9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4B3E-5532-477F-9F07-C291401F9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TTC at Cornell, 2013 June 14</a:t>
            </a:r>
            <a:endParaRPr kumimoji="1" lang="ja-JP" alt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kumimoji="1" lang="en-US" altLang="zh-TW" smtClean="0"/>
              <a:t>TTC at Cornell, 2013 June 14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A8B4B3E-5532-477F-9F07-C291401F9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kumimoji="1"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TTC at Cornell, 2013 June 14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4B3E-5532-477F-9F07-C291401F930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59632" y="3243840"/>
            <a:ext cx="56252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smtClean="0">
                <a:latin typeface="Comic Sans MS" pitchFamily="66" charset="0"/>
              </a:rPr>
              <a:t>CW </a:t>
            </a:r>
            <a:r>
              <a:rPr lang="en-US" altLang="ja-JP" sz="3600" b="1" dirty="0" err="1">
                <a:latin typeface="Comic Sans MS" pitchFamily="66" charset="0"/>
              </a:rPr>
              <a:t>C</a:t>
            </a:r>
            <a:r>
              <a:rPr lang="en-US" altLang="ja-JP" sz="3600" b="1" dirty="0" err="1" smtClean="0">
                <a:latin typeface="Comic Sans MS" pitchFamily="66" charset="0"/>
              </a:rPr>
              <a:t>ryomodules</a:t>
            </a:r>
            <a:r>
              <a:rPr lang="en-US" altLang="ja-JP" sz="3600" b="1" dirty="0" smtClean="0">
                <a:latin typeface="Comic Sans MS" pitchFamily="66" charset="0"/>
              </a:rPr>
              <a:t>;</a:t>
            </a:r>
          </a:p>
          <a:p>
            <a:r>
              <a:rPr kumimoji="1" lang="en-US" altLang="ja-JP" sz="3600" b="1" dirty="0" smtClean="0">
                <a:latin typeface="Comic Sans MS" pitchFamily="66" charset="0"/>
              </a:rPr>
              <a:t>KEK </a:t>
            </a:r>
            <a:r>
              <a:rPr lang="en-US" altLang="ja-JP" sz="3600" b="1" dirty="0" smtClean="0">
                <a:latin typeface="Comic Sans MS" pitchFamily="66" charset="0"/>
              </a:rPr>
              <a:t>i</a:t>
            </a:r>
            <a:r>
              <a:rPr kumimoji="1" lang="en-US" altLang="ja-JP" sz="3600" b="1" dirty="0" smtClean="0">
                <a:latin typeface="Comic Sans MS" pitchFamily="66" charset="0"/>
              </a:rPr>
              <a:t>njector </a:t>
            </a:r>
            <a:r>
              <a:rPr kumimoji="1" lang="en-US" altLang="ja-JP" sz="3600" b="1" dirty="0" err="1" smtClean="0">
                <a:latin typeface="Comic Sans MS" pitchFamily="66" charset="0"/>
              </a:rPr>
              <a:t>cryomodule</a:t>
            </a:r>
            <a:endParaRPr kumimoji="1" lang="en-US" altLang="ja-JP" sz="3600" b="1" dirty="0" smtClean="0">
              <a:latin typeface="Comic Sans MS" pitchFamily="66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11379" y="4725144"/>
            <a:ext cx="3560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 smtClean="0">
                <a:solidFill>
                  <a:schemeClr val="bg1"/>
                </a:solidFill>
                <a:latin typeface="Comic Sans MS" pitchFamily="66" charset="0"/>
              </a:rPr>
              <a:t>Eiji</a:t>
            </a:r>
            <a:r>
              <a:rPr kumimoji="1" lang="en-US" altLang="ja-JP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kumimoji="1" lang="en-US" altLang="ja-JP" sz="2400" b="1" dirty="0" err="1" smtClean="0">
                <a:solidFill>
                  <a:schemeClr val="bg1"/>
                </a:solidFill>
                <a:latin typeface="Comic Sans MS" pitchFamily="66" charset="0"/>
              </a:rPr>
              <a:t>Kako</a:t>
            </a:r>
            <a:r>
              <a:rPr kumimoji="1" lang="en-US" altLang="ja-JP" sz="2400" b="1" dirty="0" smtClean="0">
                <a:solidFill>
                  <a:schemeClr val="bg1"/>
                </a:solidFill>
                <a:latin typeface="Comic Sans MS" pitchFamily="66" charset="0"/>
              </a:rPr>
              <a:t> (KEK, Japan)</a:t>
            </a:r>
            <a:endParaRPr kumimoji="1" lang="ja-JP" altLang="en-US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50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TTC at Cornell, 2013 June 14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4B3E-5532-477F-9F07-C291401F9302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2605401" y="179929"/>
            <a:ext cx="3959738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en-US" altLang="ja-JP" sz="3200" dirty="0">
                <a:solidFill>
                  <a:srgbClr val="FF0000"/>
                </a:solidFill>
                <a:ea typeface="HGS創英角ﾎﾟｯﾌﾟ体" pitchFamily="50" charset="-128"/>
                <a:cs typeface="Arial" charset="0"/>
              </a:rPr>
              <a:t> </a:t>
            </a:r>
            <a:r>
              <a:rPr lang="en-US" altLang="ja-JP" sz="3200" b="1" dirty="0" smtClean="0">
                <a:solidFill>
                  <a:srgbClr val="0070C0"/>
                </a:solidFill>
                <a:latin typeface="Comic Sans MS" pitchFamily="66" charset="0"/>
                <a:ea typeface="HGS創英角ﾎﾟｯﾌﾟ体" pitchFamily="50" charset="-128"/>
                <a:cs typeface="Arial" charset="0"/>
              </a:rPr>
              <a:t>Static Heat Loads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79" y="1110268"/>
            <a:ext cx="4252913" cy="337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4"/>
          <p:cNvSpPr txBox="1">
            <a:spLocks noChangeArrowheads="1"/>
          </p:cNvSpPr>
          <p:nvPr/>
        </p:nvSpPr>
        <p:spPr bwMode="auto">
          <a:xfrm>
            <a:off x="899592" y="796642"/>
            <a:ext cx="2664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>
                <a:solidFill>
                  <a:srgbClr val="00B050"/>
                </a:solidFill>
                <a:latin typeface="Comic Sans MS" pitchFamily="66" charset="0"/>
              </a:rPr>
              <a:t>Static heat load ; 2K</a:t>
            </a:r>
            <a:endParaRPr lang="ja-JP" altLang="en-US" sz="2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9" name="テキスト ボックス 4"/>
          <p:cNvSpPr txBox="1">
            <a:spLocks noChangeArrowheads="1"/>
          </p:cNvSpPr>
          <p:nvPr/>
        </p:nvSpPr>
        <p:spPr bwMode="auto">
          <a:xfrm>
            <a:off x="5209729" y="796642"/>
            <a:ext cx="29626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>
                <a:solidFill>
                  <a:srgbClr val="92D050"/>
                </a:solidFill>
                <a:latin typeface="Comic Sans MS" pitchFamily="66" charset="0"/>
              </a:rPr>
              <a:t>Static heat load ; 4.2K </a:t>
            </a:r>
            <a:endParaRPr lang="ja-JP" altLang="en-US" sz="2000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10" name="テキスト ボックス 4"/>
          <p:cNvSpPr txBox="1">
            <a:spLocks noChangeArrowheads="1"/>
          </p:cNvSpPr>
          <p:nvPr/>
        </p:nvSpPr>
        <p:spPr bwMode="auto">
          <a:xfrm>
            <a:off x="382358" y="4531868"/>
            <a:ext cx="4117634" cy="1892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err="1">
                <a:solidFill>
                  <a:srgbClr val="008000"/>
                </a:solidFill>
              </a:rPr>
              <a:t>ave.</a:t>
            </a:r>
            <a:r>
              <a:rPr lang="en-US" altLang="ja-JP" dirty="0">
                <a:solidFill>
                  <a:srgbClr val="008000"/>
                </a:solidFill>
              </a:rPr>
              <a:t> 2K heat load = 12 W</a:t>
            </a:r>
          </a:p>
          <a:p>
            <a:pPr eaLnBrk="1" hangingPunct="1"/>
            <a:r>
              <a:rPr lang="en-US" altLang="ja-JP" dirty="0">
                <a:solidFill>
                  <a:srgbClr val="008000"/>
                </a:solidFill>
              </a:rPr>
              <a:t>(including 2K cold-box = 1 W)</a:t>
            </a:r>
          </a:p>
          <a:p>
            <a:pPr eaLnBrk="1" hangingPunct="1"/>
            <a:r>
              <a:rPr lang="en-US" altLang="ja-JP" sz="1000" dirty="0">
                <a:solidFill>
                  <a:srgbClr val="008000"/>
                </a:solidFill>
              </a:rPr>
              <a:t> </a:t>
            </a:r>
            <a:r>
              <a:rPr lang="en-US" altLang="ja-JP" dirty="0" err="1">
                <a:solidFill>
                  <a:srgbClr val="FF0000"/>
                </a:solidFill>
              </a:rPr>
              <a:t>Cryomodule</a:t>
            </a:r>
            <a:r>
              <a:rPr lang="en-US" altLang="ja-JP" dirty="0">
                <a:solidFill>
                  <a:srgbClr val="FF0000"/>
                </a:solidFill>
              </a:rPr>
              <a:t> = 11 W at 2K</a:t>
            </a:r>
          </a:p>
          <a:p>
            <a:pPr eaLnBrk="1" hangingPunct="1"/>
            <a:r>
              <a:rPr lang="en-US" altLang="ja-JP" sz="900" dirty="0">
                <a:solidFill>
                  <a:srgbClr val="008000"/>
                </a:solidFill>
              </a:rPr>
              <a:t> </a:t>
            </a:r>
          </a:p>
          <a:p>
            <a:pPr eaLnBrk="1" hangingPunct="1"/>
            <a:r>
              <a:rPr lang="en-US" altLang="ja-JP" dirty="0">
                <a:solidFill>
                  <a:srgbClr val="008000"/>
                </a:solidFill>
              </a:rPr>
              <a:t>Estimation = </a:t>
            </a:r>
            <a:r>
              <a:rPr lang="en-US" altLang="ja-JP" dirty="0">
                <a:solidFill>
                  <a:srgbClr val="FF6600"/>
                </a:solidFill>
              </a:rPr>
              <a:t>14 W</a:t>
            </a:r>
            <a:r>
              <a:rPr lang="en-US" altLang="ja-JP" dirty="0">
                <a:solidFill>
                  <a:srgbClr val="008000"/>
                </a:solidFill>
              </a:rPr>
              <a:t>, </a:t>
            </a:r>
            <a:endParaRPr lang="en-US" altLang="ja-JP" dirty="0" smtClean="0">
              <a:solidFill>
                <a:srgbClr val="008000"/>
              </a:solidFill>
            </a:endParaRPr>
          </a:p>
          <a:p>
            <a:pPr eaLnBrk="1" hangingPunct="1"/>
            <a:r>
              <a:rPr lang="ja-JP" altLang="en-US" dirty="0" smtClean="0">
                <a:solidFill>
                  <a:srgbClr val="008000"/>
                </a:solidFill>
              </a:rPr>
              <a:t>     </a:t>
            </a:r>
            <a:r>
              <a:rPr lang="en-US" altLang="ja-JP" dirty="0" smtClean="0">
                <a:solidFill>
                  <a:srgbClr val="008000"/>
                </a:solidFill>
              </a:rPr>
              <a:t>including </a:t>
            </a:r>
            <a:r>
              <a:rPr lang="en-US" altLang="ja-JP" dirty="0">
                <a:solidFill>
                  <a:srgbClr val="008000"/>
                </a:solidFill>
              </a:rPr>
              <a:t>1 W/coupler (x6), </a:t>
            </a:r>
          </a:p>
          <a:p>
            <a:pPr eaLnBrk="1" hangingPunct="1"/>
            <a:r>
              <a:rPr lang="en-US" altLang="ja-JP" dirty="0">
                <a:solidFill>
                  <a:srgbClr val="008000"/>
                </a:solidFill>
              </a:rPr>
              <a:t>     </a:t>
            </a:r>
            <a:r>
              <a:rPr lang="en-US" altLang="ja-JP" dirty="0" smtClean="0">
                <a:solidFill>
                  <a:srgbClr val="008000"/>
                </a:solidFill>
              </a:rPr>
              <a:t>0.2 </a:t>
            </a:r>
            <a:r>
              <a:rPr lang="en-US" altLang="ja-JP" dirty="0">
                <a:solidFill>
                  <a:srgbClr val="008000"/>
                </a:solidFill>
              </a:rPr>
              <a:t>W/HOM-cable (x15) and others.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11" name="テキスト ボックス 4"/>
          <p:cNvSpPr txBox="1">
            <a:spLocks noChangeArrowheads="1"/>
          </p:cNvSpPr>
          <p:nvPr/>
        </p:nvSpPr>
        <p:spPr bwMode="auto">
          <a:xfrm>
            <a:off x="4932040" y="4541393"/>
            <a:ext cx="3409908" cy="1892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err="1">
                <a:solidFill>
                  <a:srgbClr val="92D050"/>
                </a:solidFill>
              </a:rPr>
              <a:t>ave.</a:t>
            </a:r>
            <a:r>
              <a:rPr lang="en-US" altLang="ja-JP" dirty="0">
                <a:solidFill>
                  <a:srgbClr val="92D050"/>
                </a:solidFill>
              </a:rPr>
              <a:t> 4.2K heat load = 48 W</a:t>
            </a:r>
          </a:p>
          <a:p>
            <a:pPr eaLnBrk="1" hangingPunct="1"/>
            <a:r>
              <a:rPr lang="en-US" altLang="ja-JP" dirty="0">
                <a:solidFill>
                  <a:srgbClr val="92D050"/>
                </a:solidFill>
              </a:rPr>
              <a:t>(including 2K heat load = 12 W)</a:t>
            </a:r>
          </a:p>
          <a:p>
            <a:pPr eaLnBrk="1" hangingPunct="1"/>
            <a:r>
              <a:rPr lang="en-US" altLang="ja-JP" sz="1000" dirty="0">
                <a:solidFill>
                  <a:srgbClr val="92D050"/>
                </a:solidFill>
              </a:rPr>
              <a:t> </a:t>
            </a:r>
            <a:r>
              <a:rPr lang="en-US" altLang="ja-JP" dirty="0" err="1">
                <a:solidFill>
                  <a:srgbClr val="FF0000"/>
                </a:solidFill>
              </a:rPr>
              <a:t>Cryomodule</a:t>
            </a:r>
            <a:r>
              <a:rPr lang="en-US" altLang="ja-JP" dirty="0">
                <a:solidFill>
                  <a:srgbClr val="FF0000"/>
                </a:solidFill>
              </a:rPr>
              <a:t> = 36 W at 4.2K</a:t>
            </a:r>
          </a:p>
          <a:p>
            <a:pPr eaLnBrk="1" hangingPunct="1"/>
            <a:r>
              <a:rPr lang="en-US" altLang="ja-JP" sz="900" dirty="0">
                <a:solidFill>
                  <a:srgbClr val="92D050"/>
                </a:solidFill>
              </a:rPr>
              <a:t> </a:t>
            </a:r>
          </a:p>
          <a:p>
            <a:pPr eaLnBrk="1" hangingPunct="1"/>
            <a:r>
              <a:rPr lang="en-US" altLang="ja-JP" dirty="0">
                <a:solidFill>
                  <a:srgbClr val="92D050"/>
                </a:solidFill>
              </a:rPr>
              <a:t>Estimation = </a:t>
            </a:r>
            <a:r>
              <a:rPr lang="en-US" altLang="ja-JP" dirty="0">
                <a:solidFill>
                  <a:srgbClr val="FF6600"/>
                </a:solidFill>
              </a:rPr>
              <a:t>33 W</a:t>
            </a:r>
            <a:r>
              <a:rPr lang="en-US" altLang="ja-JP" dirty="0" smtClean="0">
                <a:solidFill>
                  <a:srgbClr val="92D050"/>
                </a:solidFill>
              </a:rPr>
              <a:t>,</a:t>
            </a:r>
          </a:p>
          <a:p>
            <a:pPr eaLnBrk="1" hangingPunct="1"/>
            <a:r>
              <a:rPr lang="en-US" altLang="ja-JP" dirty="0" smtClean="0">
                <a:solidFill>
                  <a:srgbClr val="92D050"/>
                </a:solidFill>
              </a:rPr>
              <a:t>including 3 </a:t>
            </a:r>
            <a:r>
              <a:rPr lang="en-US" altLang="ja-JP" dirty="0">
                <a:solidFill>
                  <a:srgbClr val="92D050"/>
                </a:solidFill>
              </a:rPr>
              <a:t>W/coupler (x6</a:t>
            </a:r>
            <a:r>
              <a:rPr lang="en-US" altLang="ja-JP" dirty="0" smtClean="0">
                <a:solidFill>
                  <a:srgbClr val="92D050"/>
                </a:solidFill>
              </a:rPr>
              <a:t>),</a:t>
            </a:r>
          </a:p>
          <a:p>
            <a:pPr eaLnBrk="1" hangingPunct="1"/>
            <a:r>
              <a:rPr lang="en-US" altLang="ja-JP" dirty="0" smtClean="0">
                <a:solidFill>
                  <a:srgbClr val="92D050"/>
                </a:solidFill>
              </a:rPr>
              <a:t>1 </a:t>
            </a:r>
            <a:r>
              <a:rPr lang="en-US" altLang="ja-JP" dirty="0">
                <a:solidFill>
                  <a:srgbClr val="92D050"/>
                </a:solidFill>
              </a:rPr>
              <a:t>W/HOM-cable (x15).</a:t>
            </a:r>
            <a:endParaRPr lang="ja-JP" altLang="en-US" dirty="0">
              <a:solidFill>
                <a:srgbClr val="92D05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92806"/>
            <a:ext cx="4608512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8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TTC at Cornell, 2013 June 14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4B3E-5532-477F-9F07-C291401F9302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2426668" y="179929"/>
            <a:ext cx="4317207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en-US" altLang="ja-JP" sz="3200" dirty="0">
                <a:solidFill>
                  <a:srgbClr val="FF0000"/>
                </a:solidFill>
                <a:ea typeface="HGS創英角ﾎﾟｯﾌﾟ体" pitchFamily="50" charset="-128"/>
                <a:cs typeface="Arial" charset="0"/>
              </a:rPr>
              <a:t> </a:t>
            </a:r>
            <a:r>
              <a:rPr lang="en-US" altLang="ja-JP" sz="3200" b="1" dirty="0" smtClean="0">
                <a:solidFill>
                  <a:srgbClr val="0070C0"/>
                </a:solidFill>
                <a:latin typeface="Comic Sans MS" pitchFamily="66" charset="0"/>
                <a:ea typeface="HGS創英角ﾎﾟｯﾌﾟ体" pitchFamily="50" charset="-128"/>
                <a:cs typeface="Arial" charset="0"/>
              </a:rPr>
              <a:t>Low Power RF Tests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22" y="908720"/>
            <a:ext cx="3528466" cy="256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87" y="930573"/>
            <a:ext cx="3547741" cy="252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38" y="3708780"/>
            <a:ext cx="3514450" cy="267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7580"/>
            <a:ext cx="4179565" cy="280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10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TTC at Cornell, 2013 June 14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4B3E-5532-477F-9F07-C291401F9302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2344913" y="179929"/>
            <a:ext cx="4480715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en-US" altLang="ja-JP" sz="3200" dirty="0">
                <a:solidFill>
                  <a:srgbClr val="FF0000"/>
                </a:solidFill>
                <a:ea typeface="HGS創英角ﾎﾟｯﾌﾟ体" pitchFamily="50" charset="-128"/>
                <a:cs typeface="Arial" charset="0"/>
              </a:rPr>
              <a:t> </a:t>
            </a:r>
            <a:r>
              <a:rPr lang="en-US" altLang="ja-JP" sz="3200" b="1" dirty="0" smtClean="0">
                <a:solidFill>
                  <a:srgbClr val="0070C0"/>
                </a:solidFill>
                <a:latin typeface="Comic Sans MS" pitchFamily="66" charset="0"/>
                <a:ea typeface="HGS創英角ﾎﾟｯﾌﾟ体" pitchFamily="50" charset="-128"/>
                <a:cs typeface="Arial" charset="0"/>
              </a:rPr>
              <a:t>High Power RF Tests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811" y="1700806"/>
            <a:ext cx="4335633" cy="410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63" y="1692602"/>
            <a:ext cx="433350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6"/>
          <p:cNvSpPr txBox="1">
            <a:spLocks noChangeArrowheads="1"/>
          </p:cNvSpPr>
          <p:nvPr/>
        </p:nvSpPr>
        <p:spPr bwMode="auto">
          <a:xfrm>
            <a:off x="1475925" y="1124745"/>
            <a:ext cx="14718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400" b="1" dirty="0" smtClean="0">
                <a:solidFill>
                  <a:srgbClr val="006600"/>
                </a:solidFill>
                <a:latin typeface="Comic Sans MS" pitchFamily="66" charset="0"/>
              </a:rPr>
              <a:t>Cavity-2</a:t>
            </a:r>
            <a:endParaRPr lang="en-US" altLang="ja-JP" sz="24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9" name="テキスト ボックス 6"/>
          <p:cNvSpPr txBox="1">
            <a:spLocks noChangeArrowheads="1"/>
          </p:cNvSpPr>
          <p:nvPr/>
        </p:nvSpPr>
        <p:spPr bwMode="auto">
          <a:xfrm>
            <a:off x="6089689" y="1124744"/>
            <a:ext cx="14718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400" b="1" dirty="0" smtClean="0">
                <a:solidFill>
                  <a:srgbClr val="006600"/>
                </a:solidFill>
                <a:latin typeface="Comic Sans MS" pitchFamily="66" charset="0"/>
              </a:rPr>
              <a:t>Cavity-3</a:t>
            </a:r>
            <a:endParaRPr lang="en-US" altLang="ja-JP" sz="24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0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TTC at Cornell, 2013 June 14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4B3E-5532-477F-9F07-C291401F9302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2413044" y="188640"/>
            <a:ext cx="4344458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en-US" altLang="ja-JP" sz="3200" dirty="0">
                <a:solidFill>
                  <a:srgbClr val="FF0000"/>
                </a:solidFill>
                <a:ea typeface="HGS創英角ﾎﾟｯﾌﾟ体" pitchFamily="50" charset="-128"/>
                <a:cs typeface="Arial" charset="0"/>
              </a:rPr>
              <a:t> </a:t>
            </a:r>
            <a:r>
              <a:rPr lang="en-US" altLang="ja-JP" sz="3200" b="1" dirty="0" smtClean="0">
                <a:solidFill>
                  <a:srgbClr val="0070C0"/>
                </a:solidFill>
                <a:latin typeface="Comic Sans MS" pitchFamily="66" charset="0"/>
                <a:ea typeface="HGS創英角ﾎﾟｯﾌﾟ体" pitchFamily="50" charset="-128"/>
                <a:cs typeface="Arial" charset="0"/>
              </a:rPr>
              <a:t>Dynamic Heat Loads</a:t>
            </a:r>
          </a:p>
        </p:txBody>
      </p:sp>
      <p:pic>
        <p:nvPicPr>
          <p:cNvPr id="1026" name="Picture 2" descr="C:\Users\Eiji Kako\Desktop\２０１１年１月から, 2013, June 10\Conference and Workshop, 2011, 2012, 2013\IPAC13 at Shanghai, May 2013\Figure Folder\plot-Po vs Eacc 3 cavities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42" y="1560655"/>
            <a:ext cx="4317256" cy="309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iji Kako\Desktop\２０１１年１月から, 2013, June 10\Conference and Workshop, 2011, 2012, 2013\IPAC13 at Shanghai, May 2013\Figure Folder\plot-Qo vs Eacc 3 cavities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39" y="1556792"/>
            <a:ext cx="432264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Documents and Settings\E.Kako\デスクトップ\２０１１年１月から, 2012, Jan. 17\Conference and Workshop, 2011, 2012\ＥＲＬ検討会, 2012, April 27\P1080597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3044" y="4760360"/>
            <a:ext cx="2108485" cy="1581202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55" y="4735003"/>
            <a:ext cx="2201421" cy="163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6"/>
          <p:cNvSpPr txBox="1">
            <a:spLocks noChangeArrowheads="1"/>
          </p:cNvSpPr>
          <p:nvPr/>
        </p:nvSpPr>
        <p:spPr bwMode="auto">
          <a:xfrm>
            <a:off x="276071" y="1012666"/>
            <a:ext cx="4097597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b="1" dirty="0" smtClean="0">
                <a:solidFill>
                  <a:srgbClr val="006600"/>
                </a:solidFill>
                <a:latin typeface="Comic Sans MS" pitchFamily="66" charset="0"/>
              </a:rPr>
              <a:t>Cavity dynamic heat load at 2K</a:t>
            </a:r>
            <a:endParaRPr lang="en-US" altLang="ja-JP" sz="20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1" name="テキスト ボックス 6"/>
          <p:cNvSpPr txBox="1">
            <a:spLocks noChangeArrowheads="1"/>
          </p:cNvSpPr>
          <p:nvPr/>
        </p:nvSpPr>
        <p:spPr bwMode="auto">
          <a:xfrm>
            <a:off x="5724128" y="1012666"/>
            <a:ext cx="2489784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b="1" dirty="0" err="1" smtClean="0">
                <a:solidFill>
                  <a:srgbClr val="006600"/>
                </a:solidFill>
                <a:latin typeface="Comic Sans MS" pitchFamily="66" charset="0"/>
              </a:rPr>
              <a:t>Qo</a:t>
            </a:r>
            <a:r>
              <a:rPr lang="en-US" altLang="ja-JP" sz="2000" b="1" dirty="0" smtClean="0">
                <a:solidFill>
                  <a:srgbClr val="006600"/>
                </a:solidFill>
                <a:latin typeface="Comic Sans MS" pitchFamily="66" charset="0"/>
              </a:rPr>
              <a:t> vs. </a:t>
            </a:r>
            <a:r>
              <a:rPr lang="en-US" altLang="ja-JP" sz="2000" b="1" dirty="0" err="1" smtClean="0">
                <a:solidFill>
                  <a:srgbClr val="006600"/>
                </a:solidFill>
                <a:latin typeface="Comic Sans MS" pitchFamily="66" charset="0"/>
              </a:rPr>
              <a:t>Eacc</a:t>
            </a:r>
            <a:r>
              <a:rPr lang="en-US" altLang="ja-JP" sz="2000" b="1" dirty="0" smtClean="0">
                <a:solidFill>
                  <a:srgbClr val="006600"/>
                </a:solidFill>
                <a:latin typeface="Comic Sans MS" pitchFamily="66" charset="0"/>
              </a:rPr>
              <a:t> at 2K</a:t>
            </a:r>
            <a:endParaRPr lang="en-US" altLang="ja-JP" sz="20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2" name="テキスト ボックス 6"/>
          <p:cNvSpPr txBox="1">
            <a:spLocks noChangeArrowheads="1"/>
          </p:cNvSpPr>
          <p:nvPr/>
        </p:nvSpPr>
        <p:spPr bwMode="auto">
          <a:xfrm>
            <a:off x="4961850" y="5013175"/>
            <a:ext cx="3786614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ja-JP" sz="2000" b="1" dirty="0" smtClean="0">
                <a:solidFill>
                  <a:srgbClr val="FF0000"/>
                </a:solidFill>
                <a:latin typeface="Comic Sans MS" pitchFamily="66" charset="0"/>
              </a:rPr>
              <a:t>Po = 8 W (at 7.5 MV/m)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ja-JP" sz="2000" b="1" dirty="0" err="1" smtClean="0">
                <a:solidFill>
                  <a:srgbClr val="FF0000"/>
                </a:solidFill>
                <a:latin typeface="Comic Sans MS" pitchFamily="66" charset="0"/>
              </a:rPr>
              <a:t>Qo</a:t>
            </a:r>
            <a:r>
              <a:rPr lang="en-US" altLang="ja-JP" sz="2000" b="1" dirty="0" smtClean="0">
                <a:solidFill>
                  <a:srgbClr val="FF0000"/>
                </a:solidFill>
                <a:latin typeface="Comic Sans MS" pitchFamily="66" charset="0"/>
              </a:rPr>
              <a:t> = 2 x 10</a:t>
            </a:r>
            <a:r>
              <a:rPr lang="en-US" altLang="ja-JP" sz="2000" b="1" baseline="30000" dirty="0" smtClean="0">
                <a:solidFill>
                  <a:srgbClr val="FF0000"/>
                </a:solidFill>
                <a:latin typeface="Comic Sans MS" pitchFamily="66" charset="0"/>
              </a:rPr>
              <a:t>9</a:t>
            </a:r>
            <a:r>
              <a:rPr lang="en-US" altLang="ja-JP" sz="2000" b="1" dirty="0" smtClean="0">
                <a:solidFill>
                  <a:srgbClr val="FF0000"/>
                </a:solidFill>
                <a:latin typeface="Comic Sans MS" pitchFamily="66" charset="0"/>
              </a:rPr>
              <a:t> (at </a:t>
            </a:r>
            <a:r>
              <a:rPr lang="en-US" altLang="ja-JP" sz="2000" b="1" dirty="0">
                <a:solidFill>
                  <a:srgbClr val="FF0000"/>
                </a:solidFill>
                <a:latin typeface="Comic Sans MS" pitchFamily="66" charset="0"/>
              </a:rPr>
              <a:t>7.5 </a:t>
            </a:r>
            <a:r>
              <a:rPr lang="en-US" altLang="ja-JP" sz="2000" b="1" dirty="0" smtClean="0">
                <a:solidFill>
                  <a:srgbClr val="FF0000"/>
                </a:solidFill>
                <a:latin typeface="Comic Sans MS" pitchFamily="66" charset="0"/>
              </a:rPr>
              <a:t>MV/m)</a:t>
            </a:r>
            <a:endParaRPr lang="en-US" altLang="ja-JP" sz="2000" b="1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19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TTC at Cornell, 2013 June 14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4B3E-5532-477F-9F07-C291401F9302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12865"/>
            <a:ext cx="4316622" cy="2640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770" y="1156132"/>
            <a:ext cx="4314200" cy="263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347" y="3812865"/>
            <a:ext cx="4316623" cy="2640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5" y="934214"/>
            <a:ext cx="3168352" cy="266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直線矢印コネクタ 8"/>
          <p:cNvCxnSpPr/>
          <p:nvPr/>
        </p:nvCxnSpPr>
        <p:spPr>
          <a:xfrm flipV="1">
            <a:off x="825655" y="1198686"/>
            <a:ext cx="3742487" cy="208629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4"/>
          <p:cNvSpPr txBox="1">
            <a:spLocks noChangeArrowheads="1"/>
          </p:cNvSpPr>
          <p:nvPr/>
        </p:nvSpPr>
        <p:spPr bwMode="auto">
          <a:xfrm>
            <a:off x="96516" y="2945849"/>
            <a:ext cx="12089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600" b="1" dirty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u</a:t>
            </a:r>
            <a:r>
              <a:rPr lang="en-US" altLang="ja-JP" sz="1600" b="1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p-stream</a:t>
            </a:r>
          </a:p>
          <a:p>
            <a:pPr algn="ctr" eaLnBrk="1" hangingPunct="1"/>
            <a:r>
              <a:rPr lang="en-US" altLang="ja-JP" sz="1600" b="1" dirty="0" err="1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mSv</a:t>
            </a:r>
            <a:r>
              <a:rPr lang="en-US" altLang="ja-JP" sz="1600" b="1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/h</a:t>
            </a:r>
            <a:endParaRPr lang="en-US" altLang="ja-JP" sz="1600" b="1" dirty="0">
              <a:solidFill>
                <a:srgbClr val="0070C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1" name="テキスト ボックス 4"/>
          <p:cNvSpPr txBox="1">
            <a:spLocks noChangeArrowheads="1"/>
          </p:cNvSpPr>
          <p:nvPr/>
        </p:nvSpPr>
        <p:spPr bwMode="auto">
          <a:xfrm>
            <a:off x="3491880" y="808218"/>
            <a:ext cx="14622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600" b="1" dirty="0" smtClean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down-stream</a:t>
            </a:r>
          </a:p>
          <a:p>
            <a:pPr algn="ctr" eaLnBrk="1" hangingPunct="1"/>
            <a:r>
              <a:rPr lang="en-US" altLang="ja-JP" sz="1600" b="1" dirty="0" err="1" smtClean="0">
                <a:solidFill>
                  <a:srgbClr val="C00000"/>
                </a:solidFill>
                <a:latin typeface="Symbol" pitchFamily="18" charset="2"/>
                <a:cs typeface="Arial" charset="0"/>
              </a:rPr>
              <a:t>m</a:t>
            </a:r>
            <a:r>
              <a:rPr lang="en-US" altLang="ja-JP" sz="1600" b="1" dirty="0" err="1" smtClean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Sv</a:t>
            </a:r>
            <a:r>
              <a:rPr lang="en-US" altLang="ja-JP" sz="1600" b="1" dirty="0" smtClean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/h</a:t>
            </a:r>
            <a:endParaRPr lang="en-US" altLang="ja-JP" sz="1600" b="1" dirty="0">
              <a:solidFill>
                <a:srgbClr val="C000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1932764" y="3306470"/>
            <a:ext cx="12442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8000"/>
                </a:solidFill>
                <a:latin typeface="Comic Sans MS" pitchFamily="66" charset="0"/>
              </a:rPr>
              <a:t>No.1 Cavity</a:t>
            </a:r>
            <a:endParaRPr lang="ja-JP" altLang="en-US" sz="1600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3" name="テキスト ボックス 12"/>
          <p:cNvSpPr txBox="1">
            <a:spLocks noChangeArrowheads="1"/>
          </p:cNvSpPr>
          <p:nvPr/>
        </p:nvSpPr>
        <p:spPr bwMode="auto">
          <a:xfrm>
            <a:off x="2483768" y="3068960"/>
            <a:ext cx="12827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600" dirty="0" smtClean="0">
                <a:solidFill>
                  <a:srgbClr val="008000"/>
                </a:solidFill>
                <a:latin typeface="Comic Sans MS" pitchFamily="66" charset="0"/>
              </a:rPr>
              <a:t>No.2 </a:t>
            </a:r>
            <a:r>
              <a:rPr lang="en-US" altLang="ja-JP" sz="1600" dirty="0">
                <a:solidFill>
                  <a:srgbClr val="008000"/>
                </a:solidFill>
                <a:latin typeface="Comic Sans MS" pitchFamily="66" charset="0"/>
              </a:rPr>
              <a:t>Cavity</a:t>
            </a:r>
            <a:endParaRPr lang="ja-JP" altLang="en-US" sz="1600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4" name="テキスト ボックス 13"/>
          <p:cNvSpPr txBox="1">
            <a:spLocks noChangeArrowheads="1"/>
          </p:cNvSpPr>
          <p:nvPr/>
        </p:nvSpPr>
        <p:spPr bwMode="auto">
          <a:xfrm>
            <a:off x="3012623" y="2811125"/>
            <a:ext cx="12827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600" dirty="0" smtClean="0">
                <a:solidFill>
                  <a:srgbClr val="008000"/>
                </a:solidFill>
                <a:latin typeface="Comic Sans MS" pitchFamily="66" charset="0"/>
              </a:rPr>
              <a:t>No.3 </a:t>
            </a:r>
            <a:r>
              <a:rPr lang="en-US" altLang="ja-JP" sz="1600" dirty="0">
                <a:solidFill>
                  <a:srgbClr val="008000"/>
                </a:solidFill>
                <a:latin typeface="Comic Sans MS" pitchFamily="66" charset="0"/>
              </a:rPr>
              <a:t>Cavity</a:t>
            </a:r>
            <a:endParaRPr lang="ja-JP" altLang="en-US" sz="1600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43608" y="4468896"/>
            <a:ext cx="22926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00B050"/>
                </a:solidFill>
                <a:latin typeface="Comic Sans MS" pitchFamily="66" charset="0"/>
              </a:rPr>
              <a:t>50ms, 2Hz (10% duty)</a:t>
            </a:r>
            <a:endParaRPr kumimoji="1" lang="ja-JP" altLang="en-US" sz="16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701355" y="860132"/>
            <a:ext cx="229261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00B050"/>
                </a:solidFill>
                <a:latin typeface="Comic Sans MS" pitchFamily="66" charset="0"/>
              </a:rPr>
              <a:t>50ms, 2Hz (10% duty)</a:t>
            </a:r>
            <a:endParaRPr kumimoji="1" lang="ja-JP" altLang="en-US" sz="16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701722" y="4468896"/>
            <a:ext cx="22926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00B050"/>
                </a:solidFill>
                <a:latin typeface="Comic Sans MS" pitchFamily="66" charset="0"/>
              </a:rPr>
              <a:t>50ms, 2Hz (10% duty</a:t>
            </a:r>
            <a:r>
              <a:rPr lang="en-US" altLang="ja-JP" sz="1600" dirty="0" smtClean="0">
                <a:solidFill>
                  <a:srgbClr val="00B050"/>
                </a:solidFill>
              </a:rPr>
              <a:t>)</a:t>
            </a:r>
            <a:endParaRPr kumimoji="1" lang="ja-JP" altLang="en-US" sz="1600" dirty="0">
              <a:solidFill>
                <a:srgbClr val="00B050"/>
              </a:solidFill>
            </a:endParaRPr>
          </a:p>
        </p:txBody>
      </p:sp>
      <p:sp>
        <p:nvSpPr>
          <p:cNvPr id="18" name="テキスト ボックス 17"/>
          <p:cNvSpPr txBox="1">
            <a:spLocks noChangeArrowheads="1"/>
          </p:cNvSpPr>
          <p:nvPr/>
        </p:nvSpPr>
        <p:spPr bwMode="auto">
          <a:xfrm>
            <a:off x="1253354" y="205423"/>
            <a:ext cx="6721712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en-US" altLang="ja-JP" sz="3200" dirty="0">
                <a:solidFill>
                  <a:srgbClr val="FF0000"/>
                </a:solidFill>
                <a:ea typeface="HGS創英角ﾎﾟｯﾌﾟ体" pitchFamily="50" charset="-128"/>
                <a:cs typeface="Arial" charset="0"/>
              </a:rPr>
              <a:t> </a:t>
            </a:r>
            <a:r>
              <a:rPr lang="en-US" altLang="ja-JP" sz="2800" b="1" dirty="0" smtClean="0">
                <a:solidFill>
                  <a:srgbClr val="0070C0"/>
                </a:solidFill>
                <a:latin typeface="Comic Sans MS" pitchFamily="66" charset="0"/>
                <a:ea typeface="HGS創英角ﾎﾟｯﾌﾟ体" pitchFamily="50" charset="-128"/>
                <a:cs typeface="Arial" charset="0"/>
              </a:rPr>
              <a:t>Observation of x-ray </a:t>
            </a:r>
            <a:r>
              <a:rPr lang="en-US" altLang="ja-JP" sz="2800" b="1" dirty="0">
                <a:solidFill>
                  <a:srgbClr val="0070C0"/>
                </a:solidFill>
                <a:latin typeface="Comic Sans MS" pitchFamily="66" charset="0"/>
                <a:ea typeface="HGS創英角ﾎﾟｯﾌﾟ体" pitchFamily="50" charset="-128"/>
                <a:cs typeface="Arial" charset="0"/>
              </a:rPr>
              <a:t>r</a:t>
            </a:r>
            <a:r>
              <a:rPr lang="en-US" altLang="ja-JP" sz="2800" b="1" dirty="0" smtClean="0">
                <a:solidFill>
                  <a:srgbClr val="0070C0"/>
                </a:solidFill>
                <a:latin typeface="Comic Sans MS" pitchFamily="66" charset="0"/>
                <a:ea typeface="HGS創英角ﾎﾟｯﾌﾟ体" pitchFamily="50" charset="-128"/>
                <a:cs typeface="Arial" charset="0"/>
              </a:rPr>
              <a:t>adiation level</a:t>
            </a:r>
          </a:p>
        </p:txBody>
      </p:sp>
      <p:sp>
        <p:nvSpPr>
          <p:cNvPr id="19" name="テキスト ボックス 6"/>
          <p:cNvSpPr txBox="1">
            <a:spLocks noChangeArrowheads="1"/>
          </p:cNvSpPr>
          <p:nvPr/>
        </p:nvSpPr>
        <p:spPr bwMode="auto">
          <a:xfrm>
            <a:off x="3762265" y="3149679"/>
            <a:ext cx="160653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b="1" dirty="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en-US" altLang="ja-JP" sz="2000" b="1" dirty="0" smtClean="0">
                <a:solidFill>
                  <a:srgbClr val="FF0000"/>
                </a:solidFill>
                <a:latin typeface="Comic Sans MS" pitchFamily="66" charset="0"/>
              </a:rPr>
              <a:t>o x-ray</a:t>
            </a:r>
          </a:p>
          <a:p>
            <a:pPr eaLnBrk="1" hangingPunct="1"/>
            <a:r>
              <a:rPr lang="en-US" altLang="ja-JP" sz="2000" b="1" dirty="0" smtClean="0">
                <a:solidFill>
                  <a:srgbClr val="FF0000"/>
                </a:solidFill>
                <a:latin typeface="Comic Sans MS" pitchFamily="66" charset="0"/>
              </a:rPr>
              <a:t>&lt; 10 MV/m</a:t>
            </a:r>
          </a:p>
        </p:txBody>
      </p:sp>
    </p:spTree>
    <p:extLst>
      <p:ext uri="{BB962C8B-B14F-4D97-AF65-F5344CB8AC3E}">
        <p14:creationId xmlns:p14="http://schemas.microsoft.com/office/powerpoint/2010/main" val="85899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TTC at Cornell, 2013 June 14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4B3E-5532-477F-9F07-C291401F9302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292337" y="166675"/>
            <a:ext cx="7529625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en-US" altLang="ja-JP" sz="3200" dirty="0">
                <a:solidFill>
                  <a:srgbClr val="FF0000"/>
                </a:solidFill>
                <a:ea typeface="HGS創英角ﾎﾟｯﾌﾟ体" pitchFamily="50" charset="-128"/>
                <a:cs typeface="Arial" charset="0"/>
              </a:rPr>
              <a:t> </a:t>
            </a:r>
            <a:r>
              <a:rPr lang="en-US" altLang="ja-JP" sz="3200" b="1" dirty="0" smtClean="0">
                <a:solidFill>
                  <a:srgbClr val="0070C0"/>
                </a:solidFill>
                <a:latin typeface="Comic Sans MS" pitchFamily="66" charset="0"/>
                <a:ea typeface="HGS創英角ﾎﾟｯﾌﾟ体" pitchFamily="50" charset="-128"/>
                <a:cs typeface="Arial" charset="0"/>
              </a:rPr>
              <a:t>Beam Operation of Injector </a:t>
            </a:r>
            <a:r>
              <a:rPr lang="en-US" altLang="ja-JP" sz="3200" b="1" dirty="0">
                <a:solidFill>
                  <a:srgbClr val="0070C0"/>
                </a:solidFill>
                <a:latin typeface="Comic Sans MS" pitchFamily="66" charset="0"/>
                <a:ea typeface="HGS創英角ﾎﾟｯﾌﾟ体" pitchFamily="50" charset="-128"/>
                <a:cs typeface="Arial" charset="0"/>
              </a:rPr>
              <a:t>S</a:t>
            </a:r>
            <a:r>
              <a:rPr lang="en-US" altLang="ja-JP" sz="3200" b="1" dirty="0" smtClean="0">
                <a:solidFill>
                  <a:srgbClr val="0070C0"/>
                </a:solidFill>
                <a:latin typeface="Comic Sans MS" pitchFamily="66" charset="0"/>
                <a:ea typeface="HGS創英角ﾎﾟｯﾌﾟ体" pitchFamily="50" charset="-128"/>
                <a:cs typeface="Arial" charset="0"/>
              </a:rPr>
              <a:t>ection</a:t>
            </a:r>
          </a:p>
        </p:txBody>
      </p:sp>
      <p:pic>
        <p:nvPicPr>
          <p:cNvPr id="6" name="Picture 6" descr="C:\Users\E.Kako\Desktop\２０１１年１月から, 2012, Dec. 29\STF Cavity Gr. Meeting, 2012\Photos for Noguchi-san\P1140343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2621"/>
            <a:ext cx="3672408" cy="275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Eiji Kako\Desktop\２０１１年１月から, 2013, May 29\Experiments of cERL Cryomodule, 2012_2013\3rd cool-down test, 2013 April 16_19\Eacc_2013_04_2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191" y="764704"/>
            <a:ext cx="4049285" cy="513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5130563" y="1315509"/>
            <a:ext cx="293061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ja-JP" sz="2000" b="1" dirty="0" err="1" smtClean="0">
                <a:solidFill>
                  <a:srgbClr val="FF0000"/>
                </a:solidFill>
                <a:latin typeface="Comic Sans MS" pitchFamily="66" charset="0"/>
                <a:ea typeface="HGS創英角ﾎﾟｯﾌﾟ体" pitchFamily="50" charset="-128"/>
                <a:cs typeface="Arial" charset="0"/>
              </a:rPr>
              <a:t>Vc</a:t>
            </a:r>
            <a:r>
              <a:rPr lang="en-US" altLang="ja-JP" sz="2000" b="1" dirty="0" smtClean="0">
                <a:solidFill>
                  <a:srgbClr val="FF0000"/>
                </a:solidFill>
                <a:latin typeface="Comic Sans MS" pitchFamily="66" charset="0"/>
                <a:ea typeface="HGS創英角ﾎﾟｯﾌﾟ体" pitchFamily="50" charset="-128"/>
                <a:cs typeface="Arial" charset="0"/>
              </a:rPr>
              <a:t> = 5 MeV operation</a:t>
            </a:r>
          </a:p>
          <a:p>
            <a:pPr algn="ctr" eaLnBrk="1" hangingPunct="1"/>
            <a:r>
              <a:rPr lang="en-US" altLang="ja-JP" sz="2000" b="1" dirty="0" smtClean="0">
                <a:solidFill>
                  <a:srgbClr val="0070C0"/>
                </a:solidFill>
                <a:latin typeface="Comic Sans MS" pitchFamily="66" charset="0"/>
                <a:ea typeface="HGS創英角ﾎﾟｯﾌﾟ体" pitchFamily="50" charset="-128"/>
                <a:cs typeface="Arial" charset="0"/>
              </a:rPr>
              <a:t>(3 cavities)</a:t>
            </a:r>
          </a:p>
        </p:txBody>
      </p:sp>
      <p:pic>
        <p:nvPicPr>
          <p:cNvPr id="9" name="Picture 2" descr="C:\Users\Eiji Kako\Desktop\２０１１年１月から, 2013, May 29\Experiments of cERL Cryomodule, 2012_2013\Beam Comissioning of cERL Injector, 2013 April 22-\cERL p10105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06345"/>
            <a:ext cx="3672408" cy="245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191" y="4861332"/>
            <a:ext cx="4049285" cy="166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56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332584" y="6356350"/>
            <a:ext cx="2895600" cy="365125"/>
          </a:xfrm>
        </p:spPr>
        <p:txBody>
          <a:bodyPr/>
          <a:lstStyle/>
          <a:p>
            <a:r>
              <a:rPr kumimoji="1" lang="en-US" altLang="zh-TW" smtClean="0"/>
              <a:t>TTC at Cornell, 2013 June 14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4B3E-5532-477F-9F07-C291401F9302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27" name="テキスト ボックス 26"/>
          <p:cNvSpPr txBox="1">
            <a:spLocks noChangeArrowheads="1"/>
          </p:cNvSpPr>
          <p:nvPr/>
        </p:nvSpPr>
        <p:spPr bwMode="auto">
          <a:xfrm>
            <a:off x="3059832" y="188640"/>
            <a:ext cx="285527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ja-JP" sz="4000" b="1" dirty="0" smtClean="0">
                <a:solidFill>
                  <a:srgbClr val="0070C0"/>
                </a:solidFill>
                <a:latin typeface="Comic Sans MS" pitchFamily="66" charset="0"/>
                <a:ea typeface="HGS創英角ﾎﾟｯﾌﾟ体" pitchFamily="50" charset="-128"/>
                <a:cs typeface="Arial" charset="0"/>
              </a:rPr>
              <a:t>SUMMARY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980728"/>
            <a:ext cx="8600431" cy="249299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ja-JP" sz="2600" b="1" dirty="0" err="1" smtClean="0">
                <a:latin typeface="Comic Sans MS" pitchFamily="66" charset="0"/>
              </a:rPr>
              <a:t>Cryomodule</a:t>
            </a:r>
            <a:r>
              <a:rPr lang="en-US" altLang="ja-JP" sz="2600" b="1" dirty="0" smtClean="0">
                <a:latin typeface="Comic Sans MS" pitchFamily="66" charset="0"/>
              </a:rPr>
              <a:t> assembly (April-June, 2012)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ja-JP" sz="2600" b="1" dirty="0" smtClean="0">
                <a:latin typeface="Comic Sans MS" pitchFamily="66" charset="0"/>
              </a:rPr>
              <a:t>First cool-down tests (Sept., 2012)</a:t>
            </a:r>
            <a:endParaRPr lang="en-US" altLang="ja-JP" sz="2600" b="1" dirty="0">
              <a:latin typeface="Comic Sans MS" pitchFamily="66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ja-JP" sz="2600" b="1" dirty="0" smtClean="0">
                <a:latin typeface="Comic Sans MS" pitchFamily="66" charset="0"/>
              </a:rPr>
              <a:t>Low and high power RF tests (Jan.-Feb., 2013)</a:t>
            </a:r>
            <a:endParaRPr lang="en-US" altLang="ja-JP" sz="2600" b="1" dirty="0">
              <a:latin typeface="Comic Sans MS" pitchFamily="66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l"/>
            </a:pPr>
            <a:r>
              <a:rPr kumimoji="1" lang="en-US" altLang="ja-JP" sz="2600" b="1" dirty="0" smtClean="0">
                <a:latin typeface="Comic Sans MS" pitchFamily="66" charset="0"/>
              </a:rPr>
              <a:t>Beam operation (April, 2013)</a:t>
            </a:r>
            <a:endParaRPr kumimoji="1" lang="ja-JP" altLang="en-US" sz="2600" b="1" dirty="0">
              <a:latin typeface="Comic Sans MS" pitchFamily="66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3573016"/>
            <a:ext cx="8600431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ja-JP" sz="2400" b="1" dirty="0">
                <a:latin typeface="Comic Sans MS" pitchFamily="66" charset="0"/>
              </a:rPr>
              <a:t>H</a:t>
            </a:r>
            <a:r>
              <a:rPr lang="en-US" altLang="ja-JP" sz="2400" b="1" dirty="0" smtClean="0">
                <a:latin typeface="Comic Sans MS" pitchFamily="66" charset="0"/>
              </a:rPr>
              <a:t>eat loads at 2K of three 2-cell cavities were ten </a:t>
            </a:r>
          </a:p>
          <a:p>
            <a:pPr>
              <a:lnSpc>
                <a:spcPct val="150000"/>
              </a:lnSpc>
            </a:pPr>
            <a:r>
              <a:rPr lang="en-US" altLang="ja-JP" sz="2400" b="1" dirty="0">
                <a:latin typeface="Comic Sans MS" pitchFamily="66" charset="0"/>
              </a:rPr>
              <a:t> </a:t>
            </a:r>
            <a:r>
              <a:rPr lang="en-US" altLang="ja-JP" sz="2400" b="1" dirty="0" smtClean="0">
                <a:latin typeface="Comic Sans MS" pitchFamily="66" charset="0"/>
              </a:rPr>
              <a:t>  times larger than the expectation due to heating-up</a:t>
            </a:r>
          </a:p>
          <a:p>
            <a:pPr>
              <a:lnSpc>
                <a:spcPct val="150000"/>
              </a:lnSpc>
            </a:pPr>
            <a:r>
              <a:rPr lang="en-US" altLang="ja-JP" sz="2400" b="1" dirty="0">
                <a:latin typeface="Comic Sans MS" pitchFamily="66" charset="0"/>
              </a:rPr>
              <a:t> </a:t>
            </a:r>
            <a:r>
              <a:rPr lang="en-US" altLang="ja-JP" sz="2400" b="1" dirty="0" smtClean="0">
                <a:latin typeface="Comic Sans MS" pitchFamily="66" charset="0"/>
              </a:rPr>
              <a:t>  at the antenna tip of HOM </a:t>
            </a:r>
            <a:r>
              <a:rPr lang="en-US" altLang="ja-JP" sz="2400" b="1" dirty="0" err="1" smtClean="0">
                <a:latin typeface="Comic Sans MS" pitchFamily="66" charset="0"/>
              </a:rPr>
              <a:t>feedthroughs</a:t>
            </a:r>
            <a:r>
              <a:rPr lang="en-US" altLang="ja-JP" sz="2400" b="1" dirty="0" smtClean="0">
                <a:latin typeface="Comic Sans MS" pitchFamily="66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ja-JP" sz="2400" b="1" dirty="0" smtClean="0">
                <a:latin typeface="Comic Sans MS" pitchFamily="66" charset="0"/>
              </a:rPr>
              <a:t>Stable beam operation at 5 MeV was successfully </a:t>
            </a:r>
          </a:p>
          <a:p>
            <a:pPr>
              <a:lnSpc>
                <a:spcPct val="150000"/>
              </a:lnSpc>
            </a:pPr>
            <a:r>
              <a:rPr lang="en-US" altLang="ja-JP" sz="2400" b="1" dirty="0">
                <a:latin typeface="Comic Sans MS" pitchFamily="66" charset="0"/>
              </a:rPr>
              <a:t> </a:t>
            </a:r>
            <a:r>
              <a:rPr lang="en-US" altLang="ja-JP" sz="2400" b="1" dirty="0" smtClean="0">
                <a:latin typeface="Comic Sans MS" pitchFamily="66" charset="0"/>
              </a:rPr>
              <a:t>  demonstrated in the </a:t>
            </a:r>
            <a:r>
              <a:rPr lang="en-US" altLang="ja-JP" sz="2400" b="1" dirty="0" err="1" smtClean="0">
                <a:latin typeface="Comic Sans MS" pitchFamily="66" charset="0"/>
              </a:rPr>
              <a:t>cERL</a:t>
            </a:r>
            <a:r>
              <a:rPr lang="en-US" altLang="ja-JP" sz="2400" b="1" dirty="0" smtClean="0">
                <a:latin typeface="Comic Sans MS" pitchFamily="66" charset="0"/>
              </a:rPr>
              <a:t> injector </a:t>
            </a:r>
            <a:r>
              <a:rPr lang="en-US" altLang="ja-JP" sz="2400" b="1" dirty="0" err="1" smtClean="0">
                <a:latin typeface="Comic Sans MS" pitchFamily="66" charset="0"/>
              </a:rPr>
              <a:t>cryomodule</a:t>
            </a:r>
            <a:r>
              <a:rPr lang="en-US" altLang="ja-JP" sz="2400" b="1" dirty="0" smtClean="0"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288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TTC at Cornell, 2013 June 14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4B3E-5532-477F-9F07-C291401F9302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843808" y="4910545"/>
            <a:ext cx="6026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B050"/>
                </a:solidFill>
                <a:latin typeface="Comic Sans MS" pitchFamily="66" charset="0"/>
              </a:rPr>
              <a:t>Thank you for your attentions.</a:t>
            </a:r>
            <a:endParaRPr kumimoji="1" lang="ja-JP" altLang="en-US" sz="32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81976" y="2516645"/>
            <a:ext cx="16690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b="1" dirty="0" smtClean="0">
                <a:solidFill>
                  <a:srgbClr val="0070C0"/>
                </a:solidFill>
                <a:latin typeface="Comic Sans MS" pitchFamily="66" charset="0"/>
              </a:rPr>
              <a:t>END</a:t>
            </a:r>
            <a:endParaRPr kumimoji="1" lang="ja-JP" altLang="en-US" sz="5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35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TTC at Cornell, 2013 June 14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4B3E-5532-477F-9F07-C291401F9302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75855" y="200834"/>
            <a:ext cx="262924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000" b="1" dirty="0" smtClean="0">
                <a:latin typeface="Comic Sans MS" pitchFamily="66" charset="0"/>
              </a:rPr>
              <a:t>OUTLINE</a:t>
            </a:r>
            <a:endParaRPr kumimoji="1" lang="ja-JP" altLang="en-US" sz="4000" b="1" dirty="0">
              <a:latin typeface="Comic Sans MS" pitchFamily="66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44282" y="969783"/>
            <a:ext cx="6712094" cy="549381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sz="2600" b="1" dirty="0" smtClean="0">
                <a:latin typeface="Comic Sans MS" pitchFamily="66" charset="0"/>
              </a:rPr>
              <a:t>  </a:t>
            </a:r>
            <a:r>
              <a:rPr kumimoji="1" lang="en-US" altLang="ja-JP" sz="2600" b="1" dirty="0" err="1" smtClean="0">
                <a:latin typeface="Comic Sans MS" pitchFamily="66" charset="0"/>
              </a:rPr>
              <a:t>cERL</a:t>
            </a:r>
            <a:r>
              <a:rPr kumimoji="1" lang="en-US" altLang="ja-JP" sz="2600" b="1" dirty="0" smtClean="0">
                <a:latin typeface="Comic Sans MS" pitchFamily="66" charset="0"/>
              </a:rPr>
              <a:t> </a:t>
            </a:r>
            <a:r>
              <a:rPr lang="en-US" altLang="ja-JP" sz="2600" b="1" dirty="0">
                <a:latin typeface="Comic Sans MS" pitchFamily="66" charset="0"/>
              </a:rPr>
              <a:t>i</a:t>
            </a:r>
            <a:r>
              <a:rPr lang="en-US" altLang="ja-JP" sz="2600" b="1" dirty="0" smtClean="0">
                <a:latin typeface="Comic Sans MS" pitchFamily="66" charset="0"/>
              </a:rPr>
              <a:t>njector </a:t>
            </a:r>
            <a:r>
              <a:rPr lang="en-US" altLang="ja-JP" sz="2600" b="1" dirty="0" err="1" smtClean="0">
                <a:latin typeface="Comic Sans MS" pitchFamily="66" charset="0"/>
              </a:rPr>
              <a:t>cryomodule</a:t>
            </a:r>
            <a:endParaRPr kumimoji="1" lang="en-US" altLang="ja-JP" sz="2600" b="1" dirty="0" smtClean="0">
              <a:latin typeface="Comic Sans MS" pitchFamily="66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ja-JP" sz="2600" b="1" dirty="0">
                <a:latin typeface="Comic Sans MS" pitchFamily="66" charset="0"/>
              </a:rPr>
              <a:t> </a:t>
            </a:r>
            <a:r>
              <a:rPr lang="en-US" altLang="ja-JP" sz="2600" b="1" dirty="0" smtClean="0">
                <a:latin typeface="Comic Sans MS" pitchFamily="66" charset="0"/>
              </a:rPr>
              <a:t> </a:t>
            </a:r>
            <a:r>
              <a:rPr lang="en-US" altLang="ja-JP" sz="2600" b="1" dirty="0" err="1" smtClean="0">
                <a:latin typeface="Comic Sans MS" pitchFamily="66" charset="0"/>
              </a:rPr>
              <a:t>Cryomodule</a:t>
            </a:r>
            <a:r>
              <a:rPr lang="en-US" altLang="ja-JP" sz="2600" b="1" dirty="0" smtClean="0">
                <a:latin typeface="Comic Sans MS" pitchFamily="66" charset="0"/>
              </a:rPr>
              <a:t> assembly in clean room</a:t>
            </a:r>
            <a:endParaRPr kumimoji="1" lang="en-US" altLang="ja-JP" sz="2600" b="1" dirty="0" smtClean="0">
              <a:latin typeface="Comic Sans MS" pitchFamily="66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sz="2600" b="1" dirty="0" smtClean="0">
                <a:latin typeface="Comic Sans MS" pitchFamily="66" charset="0"/>
              </a:rPr>
              <a:t>  </a:t>
            </a:r>
            <a:r>
              <a:rPr lang="en-US" altLang="ja-JP" sz="2600" b="1" dirty="0" err="1" smtClean="0">
                <a:latin typeface="Comic Sans MS" pitchFamily="66" charset="0"/>
              </a:rPr>
              <a:t>Cryomodule</a:t>
            </a:r>
            <a:r>
              <a:rPr lang="en-US" altLang="ja-JP" sz="2600" b="1" dirty="0" smtClean="0">
                <a:latin typeface="Comic Sans MS" pitchFamily="66" charset="0"/>
              </a:rPr>
              <a:t> assembly in clean </a:t>
            </a:r>
            <a:r>
              <a:rPr lang="en-US" altLang="ja-JP" sz="2600" b="1" dirty="0">
                <a:latin typeface="Comic Sans MS" pitchFamily="66" charset="0"/>
              </a:rPr>
              <a:t>b</a:t>
            </a:r>
            <a:r>
              <a:rPr lang="en-US" altLang="ja-JP" sz="2600" b="1" dirty="0" smtClean="0">
                <a:latin typeface="Comic Sans MS" pitchFamily="66" charset="0"/>
              </a:rPr>
              <a:t>ooth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ja-JP" sz="2600" b="1" dirty="0">
                <a:latin typeface="Comic Sans MS" pitchFamily="66" charset="0"/>
              </a:rPr>
              <a:t> </a:t>
            </a:r>
            <a:r>
              <a:rPr lang="en-US" altLang="ja-JP" sz="2600" b="1" dirty="0" smtClean="0">
                <a:latin typeface="Comic Sans MS" pitchFamily="66" charset="0"/>
              </a:rPr>
              <a:t> Installation in beam line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sz="2600" b="1" dirty="0" smtClean="0">
                <a:latin typeface="Comic Sans MS" pitchFamily="66" charset="0"/>
              </a:rPr>
              <a:t>  </a:t>
            </a:r>
            <a:r>
              <a:rPr lang="en-US" altLang="ja-JP" sz="2600" b="1" dirty="0" smtClean="0">
                <a:latin typeface="Comic Sans MS" pitchFamily="66" charset="0"/>
              </a:rPr>
              <a:t>Low power RF tests</a:t>
            </a:r>
            <a:endParaRPr kumimoji="1" lang="en-US" altLang="ja-JP" sz="2600" b="1" dirty="0" smtClean="0">
              <a:latin typeface="Comic Sans MS" pitchFamily="66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ja-JP" sz="2600" b="1" dirty="0" smtClean="0">
                <a:latin typeface="Comic Sans MS" pitchFamily="66" charset="0"/>
              </a:rPr>
              <a:t>  High power RF tests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ja-JP" sz="2600" b="1" dirty="0">
                <a:latin typeface="Comic Sans MS" pitchFamily="66" charset="0"/>
              </a:rPr>
              <a:t> </a:t>
            </a:r>
            <a:r>
              <a:rPr lang="en-US" altLang="ja-JP" sz="2600" b="1" dirty="0" smtClean="0">
                <a:latin typeface="Comic Sans MS" pitchFamily="66" charset="0"/>
              </a:rPr>
              <a:t> Static and dynamic </a:t>
            </a:r>
            <a:r>
              <a:rPr lang="en-US" altLang="ja-JP" sz="2600" b="1" dirty="0">
                <a:latin typeface="Comic Sans MS" pitchFamily="66" charset="0"/>
              </a:rPr>
              <a:t>h</a:t>
            </a:r>
            <a:r>
              <a:rPr lang="en-US" altLang="ja-JP" sz="2600" b="1" dirty="0" smtClean="0">
                <a:latin typeface="Comic Sans MS" pitchFamily="66" charset="0"/>
              </a:rPr>
              <a:t>eat </a:t>
            </a:r>
            <a:r>
              <a:rPr lang="en-US" altLang="ja-JP" sz="2600" b="1" dirty="0">
                <a:latin typeface="Comic Sans MS" pitchFamily="66" charset="0"/>
              </a:rPr>
              <a:t>l</a:t>
            </a:r>
            <a:r>
              <a:rPr lang="en-US" altLang="ja-JP" sz="2600" b="1" dirty="0" smtClean="0">
                <a:latin typeface="Comic Sans MS" pitchFamily="66" charset="0"/>
              </a:rPr>
              <a:t>oads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sz="2600" b="1" dirty="0">
                <a:latin typeface="Comic Sans MS" pitchFamily="66" charset="0"/>
              </a:rPr>
              <a:t> </a:t>
            </a:r>
            <a:r>
              <a:rPr kumimoji="1" lang="en-US" altLang="ja-JP" sz="2600" b="1" dirty="0" smtClean="0">
                <a:latin typeface="Comic Sans MS" pitchFamily="66" charset="0"/>
              </a:rPr>
              <a:t> Beam operation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ja-JP" sz="2600" b="1" dirty="0">
                <a:latin typeface="Comic Sans MS" pitchFamily="66" charset="0"/>
              </a:rPr>
              <a:t> </a:t>
            </a:r>
            <a:r>
              <a:rPr lang="en-US" altLang="ja-JP" sz="2600" b="1" dirty="0" smtClean="0">
                <a:latin typeface="Comic Sans MS" pitchFamily="66" charset="0"/>
              </a:rPr>
              <a:t> Summary</a:t>
            </a:r>
            <a:endParaRPr kumimoji="1" lang="ja-JP" altLang="en-US" sz="2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4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TTC at Cornell, 2013 June 14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4B3E-5532-477F-9F07-C291401F9302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1948971" y="179929"/>
            <a:ext cx="5272597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en-US" altLang="ja-JP" sz="3200" dirty="0">
                <a:solidFill>
                  <a:srgbClr val="FF0000"/>
                </a:solidFill>
                <a:ea typeface="HGS創英角ﾎﾟｯﾌﾟ体" pitchFamily="50" charset="-128"/>
                <a:cs typeface="Arial" charset="0"/>
              </a:rPr>
              <a:t> </a:t>
            </a:r>
            <a:r>
              <a:rPr lang="en-US" altLang="ja-JP" sz="3200" b="1" dirty="0" err="1" smtClean="0">
                <a:solidFill>
                  <a:srgbClr val="0070C0"/>
                </a:solidFill>
                <a:latin typeface="Comic Sans MS" pitchFamily="66" charset="0"/>
                <a:ea typeface="HGS創英角ﾎﾟｯﾌﾟ体" pitchFamily="50" charset="-128"/>
                <a:cs typeface="Arial" charset="0"/>
              </a:rPr>
              <a:t>cERL</a:t>
            </a:r>
            <a:r>
              <a:rPr lang="en-US" altLang="ja-JP" sz="3200" b="1" dirty="0" smtClean="0">
                <a:solidFill>
                  <a:srgbClr val="0070C0"/>
                </a:solidFill>
                <a:latin typeface="Comic Sans MS" pitchFamily="66" charset="0"/>
                <a:ea typeface="HGS創英角ﾎﾟｯﾌﾟ体" pitchFamily="50" charset="-128"/>
                <a:cs typeface="Arial" charset="0"/>
              </a:rPr>
              <a:t> Injector </a:t>
            </a:r>
            <a:r>
              <a:rPr lang="en-US" altLang="ja-JP" sz="3200" b="1" dirty="0" err="1" smtClean="0">
                <a:solidFill>
                  <a:srgbClr val="0070C0"/>
                </a:solidFill>
                <a:latin typeface="Comic Sans MS" pitchFamily="66" charset="0"/>
                <a:ea typeface="HGS創英角ﾎﾟｯﾌﾟ体" pitchFamily="50" charset="-128"/>
                <a:cs typeface="Arial" charset="0"/>
              </a:rPr>
              <a:t>Cryomdule</a:t>
            </a:r>
            <a:endParaRPr lang="en-US" altLang="ja-JP" sz="3200" b="1" dirty="0" smtClean="0">
              <a:solidFill>
                <a:srgbClr val="0070C0"/>
              </a:solidFill>
              <a:latin typeface="Comic Sans MS" pitchFamily="66" charset="0"/>
              <a:ea typeface="HGS創英角ﾎﾟｯﾌﾟ体" pitchFamily="50" charset="-128"/>
              <a:cs typeface="Arial" charset="0"/>
            </a:endParaRPr>
          </a:p>
        </p:txBody>
      </p:sp>
      <p:pic>
        <p:nvPicPr>
          <p:cNvPr id="11" name="Picture 2" descr="C:\Users\Eiji Kako\Desktop\２０１１年１月から, 2013, May 29\Construction of ｃERL Cryomodule, 2011, 2012\PEARL 3D\pearl_precel_13040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836712"/>
            <a:ext cx="5325717" cy="376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4716016" y="1026721"/>
            <a:ext cx="1339736" cy="448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149669" y="899741"/>
            <a:ext cx="2148625" cy="297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043607" y="3666057"/>
            <a:ext cx="133973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611560" y="2387273"/>
            <a:ext cx="6408712" cy="6816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C:\Documents and Settings\E.Kako\デスクトップ\２０１１年１月から, 2011, Sept. 02\Construction of ｃERL Cryomodule, 2011\Photos by Toge-san\cERL 2cell Cavity 20110126Di-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413109"/>
            <a:ext cx="2952328" cy="1968219"/>
          </a:xfrm>
          <a:prstGeom prst="rect">
            <a:avLst/>
          </a:prstGeom>
          <a:noFill/>
        </p:spPr>
      </p:pic>
      <p:pic>
        <p:nvPicPr>
          <p:cNvPr id="21" name="Picture 4" descr="C:\Documents and Settings\E.Kako\デスクトップ\２０１１年１月から, 2012, Jan. 17\Construction of ｃERL Cryomodule, 2011, 2012\Photos by Toge-san\ERL Input coupler 1 20110617Di-02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427386"/>
            <a:ext cx="2941193" cy="1960796"/>
          </a:xfrm>
          <a:prstGeom prst="rect">
            <a:avLst/>
          </a:prstGeom>
          <a:noFill/>
        </p:spPr>
      </p:pic>
      <p:pic>
        <p:nvPicPr>
          <p:cNvPr id="24" name="Picture 8" descr="C:\Documents and Settings\E.Kako\デスクトップ\２０１１年１月から, 2012, Jan. 17\Photos in 2012\azj Preparation for assemby of cERL Cryomodule, 2012 Apr. 17,18\P1090298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3079" y="4602161"/>
            <a:ext cx="2353617" cy="1765034"/>
          </a:xfrm>
          <a:prstGeom prst="rect">
            <a:avLst/>
          </a:prstGeom>
          <a:noFill/>
        </p:spPr>
      </p:pic>
      <p:pic>
        <p:nvPicPr>
          <p:cNvPr id="2050" name="Picture 2" descr="P1140617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079" y="3284984"/>
            <a:ext cx="2353617" cy="176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円/楕円 5"/>
          <p:cNvSpPr/>
          <p:nvPr/>
        </p:nvSpPr>
        <p:spPr>
          <a:xfrm>
            <a:off x="1331640" y="899741"/>
            <a:ext cx="4724112" cy="3393355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513190" y="1721743"/>
            <a:ext cx="2159566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US" altLang="ja-JP" sz="2000" b="1" baseline="30000" dirty="0" smtClean="0">
                <a:solidFill>
                  <a:srgbClr val="FF0000"/>
                </a:solidFill>
                <a:latin typeface="Comic Sans MS" pitchFamily="66" charset="0"/>
              </a:rPr>
              <a:t>- </a:t>
            </a:r>
            <a:r>
              <a:rPr lang="en-US" altLang="ja-JP" sz="2000" b="1" dirty="0" smtClean="0">
                <a:solidFill>
                  <a:srgbClr val="FF0000"/>
                </a:solidFill>
                <a:latin typeface="Comic Sans MS" pitchFamily="66" charset="0"/>
              </a:rPr>
              <a:t>beam</a:t>
            </a:r>
          </a:p>
          <a:p>
            <a:r>
              <a:rPr lang="en-US" altLang="ja-JP" sz="2000" b="1" dirty="0" smtClean="0">
                <a:solidFill>
                  <a:srgbClr val="FF0000"/>
                </a:solidFill>
                <a:latin typeface="Comic Sans MS" pitchFamily="66" charset="0"/>
              </a:rPr>
              <a:t>0.5 </a:t>
            </a:r>
            <a:r>
              <a:rPr lang="en-US" altLang="ja-JP" sz="2000" b="1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altLang="ja-JP" sz="2000" b="1" dirty="0" smtClean="0">
                <a:solidFill>
                  <a:srgbClr val="FF0000"/>
                </a:solidFill>
                <a:latin typeface="Comic Sans MS" pitchFamily="66" charset="0"/>
              </a:rPr>
              <a:t>5.5</a:t>
            </a:r>
            <a:r>
              <a:rPr kumimoji="1" lang="en-US" altLang="ja-JP" sz="2000" b="1" dirty="0" smtClean="0">
                <a:solidFill>
                  <a:srgbClr val="FF0000"/>
                </a:solidFill>
                <a:latin typeface="Comic Sans MS" pitchFamily="66" charset="0"/>
              </a:rPr>
              <a:t> MeV</a:t>
            </a:r>
          </a:p>
          <a:p>
            <a:r>
              <a:rPr lang="en-US" altLang="ja-JP" sz="2000" b="1" dirty="0" smtClean="0">
                <a:solidFill>
                  <a:srgbClr val="FF0000"/>
                </a:solidFill>
                <a:latin typeface="Comic Sans MS" pitchFamily="66" charset="0"/>
              </a:rPr>
              <a:t>10 mA</a:t>
            </a:r>
            <a:endParaRPr kumimoji="1" lang="ja-JP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2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TTC at Cornell, 2013 June 14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4B3E-5532-477F-9F07-C291401F9302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1948971" y="179929"/>
            <a:ext cx="5272597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en-US" altLang="ja-JP" sz="3200" dirty="0">
                <a:solidFill>
                  <a:srgbClr val="FF0000"/>
                </a:solidFill>
                <a:ea typeface="HGS創英角ﾎﾟｯﾌﾟ体" pitchFamily="50" charset="-128"/>
                <a:cs typeface="Arial" charset="0"/>
              </a:rPr>
              <a:t> </a:t>
            </a:r>
            <a:r>
              <a:rPr lang="en-US" altLang="ja-JP" sz="3200" b="1" dirty="0" err="1" smtClean="0">
                <a:solidFill>
                  <a:srgbClr val="0070C0"/>
                </a:solidFill>
                <a:latin typeface="Comic Sans MS" pitchFamily="66" charset="0"/>
                <a:ea typeface="HGS創英角ﾎﾟｯﾌﾟ体" pitchFamily="50" charset="-128"/>
                <a:cs typeface="Arial" charset="0"/>
              </a:rPr>
              <a:t>cERL</a:t>
            </a:r>
            <a:r>
              <a:rPr lang="en-US" altLang="ja-JP" sz="3200" b="1" dirty="0" smtClean="0">
                <a:solidFill>
                  <a:srgbClr val="0070C0"/>
                </a:solidFill>
                <a:latin typeface="Comic Sans MS" pitchFamily="66" charset="0"/>
                <a:ea typeface="HGS創英角ﾎﾟｯﾌﾟ体" pitchFamily="50" charset="-128"/>
                <a:cs typeface="Arial" charset="0"/>
              </a:rPr>
              <a:t> Injector </a:t>
            </a:r>
            <a:r>
              <a:rPr lang="en-US" altLang="ja-JP" sz="3200" b="1" dirty="0" err="1" smtClean="0">
                <a:solidFill>
                  <a:srgbClr val="0070C0"/>
                </a:solidFill>
                <a:latin typeface="Comic Sans MS" pitchFamily="66" charset="0"/>
                <a:ea typeface="HGS創英角ﾎﾟｯﾌﾟ体" pitchFamily="50" charset="-128"/>
                <a:cs typeface="Arial" charset="0"/>
              </a:rPr>
              <a:t>Cryomdule</a:t>
            </a:r>
            <a:endParaRPr lang="en-US" altLang="ja-JP" sz="3200" b="1" dirty="0" smtClean="0">
              <a:solidFill>
                <a:srgbClr val="0070C0"/>
              </a:solidFill>
              <a:latin typeface="Comic Sans MS" pitchFamily="66" charset="0"/>
              <a:ea typeface="HGS創英角ﾎﾟｯﾌﾟ体" pitchFamily="50" charset="-128"/>
              <a:cs typeface="Arial" charset="0"/>
            </a:endParaRPr>
          </a:p>
        </p:txBody>
      </p:sp>
      <p:sp>
        <p:nvSpPr>
          <p:cNvPr id="6" name="スライド番号プレースホルダ 4"/>
          <p:cNvSpPr txBox="1">
            <a:spLocks/>
          </p:cNvSpPr>
          <p:nvPr/>
        </p:nvSpPr>
        <p:spPr>
          <a:xfrm>
            <a:off x="146304" y="6210300"/>
            <a:ext cx="457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C0851E-B43A-40D1-8B6E-53CF6FE3C3FB}" type="slidenum">
              <a:rPr lang="ja-JP" altLang="en-US" smtClean="0"/>
              <a:pPr/>
              <a:t>4</a:t>
            </a:fld>
            <a:endParaRPr lang="ja-JP" altLang="en-US"/>
          </a:p>
        </p:txBody>
      </p:sp>
      <p:pic>
        <p:nvPicPr>
          <p:cNvPr id="9" name="Picture 2" descr="2セルクライオスタット（ホワイト）"/>
          <p:cNvPicPr>
            <a:picLocks noChangeAspect="1" noChangeArrowheads="1"/>
          </p:cNvPicPr>
          <p:nvPr/>
        </p:nvPicPr>
        <p:blipFill>
          <a:blip r:embed="rId2" cstate="print"/>
          <a:srcRect l="14497" r="22978"/>
          <a:stretch>
            <a:fillRect/>
          </a:stretch>
        </p:blipFill>
        <p:spPr bwMode="auto">
          <a:xfrm>
            <a:off x="1284000" y="887235"/>
            <a:ext cx="6348230" cy="533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線矢印コネクタ 9"/>
          <p:cNvCxnSpPr/>
          <p:nvPr/>
        </p:nvCxnSpPr>
        <p:spPr>
          <a:xfrm flipH="1">
            <a:off x="6526365" y="1987957"/>
            <a:ext cx="1440160" cy="64807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H="1">
            <a:off x="6876256" y="1124744"/>
            <a:ext cx="576064" cy="64807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 flipV="1">
            <a:off x="5904148" y="3270261"/>
            <a:ext cx="1440160" cy="504056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 flipV="1">
            <a:off x="6093210" y="3693357"/>
            <a:ext cx="1251098" cy="92232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H="1" flipV="1">
            <a:off x="5508104" y="3645024"/>
            <a:ext cx="1584176" cy="144016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1166091" y="1940443"/>
            <a:ext cx="1656184" cy="136815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2664902" y="1525434"/>
            <a:ext cx="504056" cy="172819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7068069" y="887235"/>
            <a:ext cx="17524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6600"/>
                </a:solidFill>
                <a:latin typeface="Comic Sans MS" pitchFamily="66" charset="0"/>
              </a:rPr>
              <a:t>Vacuum Vessel</a:t>
            </a:r>
            <a:endParaRPr kumimoji="1" lang="ja-JP" altLang="en-US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688275" y="1588150"/>
            <a:ext cx="10839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6600"/>
                </a:solidFill>
                <a:latin typeface="Comic Sans MS" pitchFamily="66" charset="0"/>
              </a:rPr>
              <a:t>5K Panel</a:t>
            </a:r>
            <a:endParaRPr kumimoji="1" lang="ja-JP" altLang="en-US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308304" y="3645024"/>
            <a:ext cx="16659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6600"/>
                </a:solidFill>
                <a:latin typeface="Comic Sans MS" pitchFamily="66" charset="0"/>
              </a:rPr>
              <a:t>2K He Jacket</a:t>
            </a:r>
            <a:endParaRPr kumimoji="1" lang="ja-JP" altLang="en-US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293019" y="4401574"/>
            <a:ext cx="14586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6600"/>
                </a:solidFill>
                <a:latin typeface="Comic Sans MS" pitchFamily="66" charset="0"/>
              </a:rPr>
              <a:t>5K Support</a:t>
            </a:r>
            <a:endParaRPr kumimoji="1" lang="ja-JP" altLang="en-US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020272" y="5085184"/>
            <a:ext cx="18165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6600"/>
                </a:solidFill>
                <a:latin typeface="Comic Sans MS" pitchFamily="66" charset="0"/>
              </a:rPr>
              <a:t>80K Base-plate</a:t>
            </a:r>
            <a:endParaRPr kumimoji="1" lang="ja-JP" altLang="en-US" dirty="0">
              <a:solidFill>
                <a:srgbClr val="006600"/>
              </a:solidFill>
              <a:latin typeface="Comic Sans MS" pitchFamily="66" charset="0"/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 flipH="1">
            <a:off x="6624228" y="2996952"/>
            <a:ext cx="1188132" cy="32868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7812360" y="2636029"/>
            <a:ext cx="8860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6600"/>
                </a:solidFill>
                <a:latin typeface="Comic Sans MS" pitchFamily="66" charset="0"/>
              </a:rPr>
              <a:t>80K Shield</a:t>
            </a:r>
            <a:endParaRPr kumimoji="1" lang="ja-JP" altLang="en-US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50082" y="4006805"/>
            <a:ext cx="141897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6600"/>
                </a:solidFill>
                <a:latin typeface="Comic Sans MS" pitchFamily="66" charset="0"/>
              </a:rPr>
              <a:t>2K Gas </a:t>
            </a:r>
          </a:p>
          <a:p>
            <a:r>
              <a:rPr lang="en-US" altLang="ja-JP" dirty="0" smtClean="0">
                <a:solidFill>
                  <a:srgbClr val="006600"/>
                </a:solidFill>
                <a:latin typeface="Comic Sans MS" pitchFamily="66" charset="0"/>
              </a:rPr>
              <a:t>Return Pipe</a:t>
            </a:r>
            <a:endParaRPr kumimoji="1" lang="ja-JP" altLang="en-US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22373" y="1610783"/>
            <a:ext cx="10839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6600"/>
                </a:solidFill>
                <a:latin typeface="Comic Sans MS" pitchFamily="66" charset="0"/>
              </a:rPr>
              <a:t>5K Panel</a:t>
            </a:r>
            <a:endParaRPr kumimoji="1" lang="ja-JP" altLang="en-US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123728" y="1196752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6600"/>
                </a:solidFill>
                <a:latin typeface="Comic Sans MS" pitchFamily="66" charset="0"/>
              </a:rPr>
              <a:t>5K Duct</a:t>
            </a:r>
            <a:endParaRPr kumimoji="1" lang="ja-JP" altLang="en-US" dirty="0">
              <a:solidFill>
                <a:srgbClr val="006600"/>
              </a:solidFill>
              <a:latin typeface="Comic Sans MS" pitchFamily="66" charset="0"/>
            </a:endParaRPr>
          </a:p>
        </p:txBody>
      </p:sp>
      <p:cxnSp>
        <p:nvCxnSpPr>
          <p:cNvPr id="29" name="直線矢印コネクタ 28"/>
          <p:cNvCxnSpPr/>
          <p:nvPr/>
        </p:nvCxnSpPr>
        <p:spPr>
          <a:xfrm flipV="1">
            <a:off x="1680712" y="4941168"/>
            <a:ext cx="648072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1115616" y="4953362"/>
            <a:ext cx="60305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4000" dirty="0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US" altLang="ja-JP" sz="4000" baseline="30000" dirty="0" smtClean="0">
                <a:solidFill>
                  <a:srgbClr val="FF0000"/>
                </a:solidFill>
                <a:latin typeface="Comic Sans MS" pitchFamily="66" charset="0"/>
              </a:rPr>
              <a:t>-</a:t>
            </a:r>
            <a:endParaRPr kumimoji="1" lang="ja-JP" altLang="en-US" sz="40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32" name="直線矢印コネクタ 31"/>
          <p:cNvCxnSpPr/>
          <p:nvPr/>
        </p:nvCxnSpPr>
        <p:spPr>
          <a:xfrm flipH="1" flipV="1">
            <a:off x="3076765" y="4185084"/>
            <a:ext cx="936104" cy="1800200"/>
          </a:xfrm>
          <a:prstGeom prst="straightConnector1">
            <a:avLst/>
          </a:prstGeom>
          <a:ln w="2857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H="1" flipV="1">
            <a:off x="3722808" y="4159592"/>
            <a:ext cx="862461" cy="1294924"/>
          </a:xfrm>
          <a:prstGeom prst="straightConnector1">
            <a:avLst/>
          </a:prstGeom>
          <a:ln w="2857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H="1" flipV="1">
            <a:off x="4983690" y="4374862"/>
            <a:ext cx="524414" cy="494298"/>
          </a:xfrm>
          <a:prstGeom prst="straightConnector1">
            <a:avLst/>
          </a:prstGeom>
          <a:ln w="2857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5046381" y="4774210"/>
            <a:ext cx="17155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6600"/>
                </a:solidFill>
                <a:latin typeface="Comic Sans MS" pitchFamily="66" charset="0"/>
              </a:rPr>
              <a:t>Input Coupler</a:t>
            </a:r>
            <a:endParaRPr kumimoji="1" lang="ja-JP" altLang="en-US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228481" y="5418698"/>
            <a:ext cx="15558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6600"/>
                </a:solidFill>
                <a:latin typeface="Comic Sans MS" pitchFamily="66" charset="0"/>
              </a:rPr>
              <a:t>2-cell Cavity</a:t>
            </a:r>
            <a:endParaRPr kumimoji="1" lang="ja-JP" altLang="en-US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470473" y="5768399"/>
            <a:ext cx="197528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6600"/>
                </a:solidFill>
                <a:latin typeface="Comic Sans MS" pitchFamily="66" charset="0"/>
              </a:rPr>
              <a:t>HOM Coupler &amp;</a:t>
            </a:r>
          </a:p>
          <a:p>
            <a:r>
              <a:rPr kumimoji="1" lang="en-US" altLang="ja-JP" dirty="0" smtClean="0">
                <a:solidFill>
                  <a:srgbClr val="FF6600"/>
                </a:solidFill>
                <a:latin typeface="Comic Sans MS" pitchFamily="66" charset="0"/>
              </a:rPr>
              <a:t>RF </a:t>
            </a:r>
            <a:r>
              <a:rPr kumimoji="1" lang="en-US" altLang="ja-JP" dirty="0" err="1" smtClean="0">
                <a:solidFill>
                  <a:srgbClr val="FF6600"/>
                </a:solidFill>
                <a:latin typeface="Comic Sans MS" pitchFamily="66" charset="0"/>
              </a:rPr>
              <a:t>Feedthrough</a:t>
            </a:r>
            <a:endParaRPr kumimoji="1" lang="ja-JP" altLang="en-US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79512" y="5590981"/>
            <a:ext cx="196720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rgbClr val="FF0000"/>
                </a:solidFill>
                <a:latin typeface="Comic Sans MS" pitchFamily="66" charset="0"/>
              </a:rPr>
              <a:t>10 </a:t>
            </a:r>
            <a:r>
              <a:rPr kumimoji="1" lang="en-US" altLang="ja-JP" b="1" dirty="0" err="1" smtClean="0">
                <a:solidFill>
                  <a:srgbClr val="FF0000"/>
                </a:solidFill>
                <a:latin typeface="Comic Sans MS" pitchFamily="66" charset="0"/>
              </a:rPr>
              <a:t>mA</a:t>
            </a:r>
            <a:endParaRPr kumimoji="1" lang="en-US" altLang="ja-JP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altLang="ja-JP" b="1" dirty="0" smtClean="0">
                <a:solidFill>
                  <a:srgbClr val="FF0000"/>
                </a:solidFill>
                <a:latin typeface="Comic Sans MS" pitchFamily="66" charset="0"/>
              </a:rPr>
              <a:t>0.5</a:t>
            </a:r>
            <a:r>
              <a:rPr lang="ja-JP" altLang="en-US" b="1" dirty="0" smtClean="0">
                <a:solidFill>
                  <a:srgbClr val="FF0000"/>
                </a:solidFill>
                <a:latin typeface="Comic Sans MS" pitchFamily="66" charset="0"/>
              </a:rPr>
              <a:t> →</a:t>
            </a:r>
            <a:r>
              <a:rPr lang="en-US" altLang="ja-JP" b="1" dirty="0" smtClean="0">
                <a:solidFill>
                  <a:srgbClr val="FF0000"/>
                </a:solidFill>
                <a:latin typeface="Comic Sans MS" pitchFamily="66" charset="0"/>
              </a:rPr>
              <a:t> 5.5 MeV</a:t>
            </a:r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1360621" y="3645024"/>
            <a:ext cx="1440160" cy="576064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H="1" flipV="1">
            <a:off x="3699076" y="3855777"/>
            <a:ext cx="1307342" cy="1367326"/>
          </a:xfrm>
          <a:prstGeom prst="straightConnector1">
            <a:avLst/>
          </a:prstGeom>
          <a:ln w="2857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4983690" y="5092109"/>
            <a:ext cx="187102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6600"/>
                </a:solidFill>
                <a:latin typeface="Comic Sans MS" pitchFamily="66" charset="0"/>
              </a:rPr>
              <a:t>Magnetic shield</a:t>
            </a:r>
            <a:endParaRPr kumimoji="1" lang="ja-JP" altLang="en-US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16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TTC at Cornell, 2013 June 14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4B3E-5532-477F-9F07-C291401F9302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968737" y="179929"/>
            <a:ext cx="723307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en-US" altLang="ja-JP" sz="3200" dirty="0">
                <a:solidFill>
                  <a:srgbClr val="FF0000"/>
                </a:solidFill>
                <a:ea typeface="HGS創英角ﾎﾟｯﾌﾟ体" pitchFamily="50" charset="-128"/>
                <a:cs typeface="Arial" charset="0"/>
              </a:rPr>
              <a:t> </a:t>
            </a:r>
            <a:r>
              <a:rPr lang="en-US" altLang="ja-JP" sz="3200" b="1" dirty="0" err="1" smtClean="0">
                <a:solidFill>
                  <a:srgbClr val="0070C0"/>
                </a:solidFill>
                <a:latin typeface="Comic Sans MS" pitchFamily="66" charset="0"/>
                <a:ea typeface="HGS創英角ﾎﾟｯﾌﾟ体" pitchFamily="50" charset="-128"/>
                <a:cs typeface="Arial" charset="0"/>
              </a:rPr>
              <a:t>Cryomdule</a:t>
            </a:r>
            <a:r>
              <a:rPr lang="en-US" altLang="ja-JP" sz="3200" b="1" dirty="0" smtClean="0">
                <a:solidFill>
                  <a:srgbClr val="0070C0"/>
                </a:solidFill>
                <a:latin typeface="Comic Sans MS" pitchFamily="66" charset="0"/>
                <a:ea typeface="HGS創英角ﾎﾟｯﾌﾟ体" pitchFamily="50" charset="-128"/>
                <a:cs typeface="Arial" charset="0"/>
              </a:rPr>
              <a:t> Assembly in Clean Room</a:t>
            </a:r>
          </a:p>
        </p:txBody>
      </p:sp>
      <p:pic>
        <p:nvPicPr>
          <p:cNvPr id="6" name="Picture 6" descr="C:\Documents and Settings\E.Kako\デスクトップ\２０１１年１月から, 2012, Jan. 17\Photos in 2012\azk Replace of 15 HOM RF feedthroughs, 2012, Apr. 19\P10903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3097212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Documents and Settings\E.Kako\デスクトップ\２０１１年１月から, 2012, May 09\Conference and Workshop, 2011, 2012\IPAC12 at New Orleans\Figures\P1090478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3" y="1268413"/>
            <a:ext cx="5489575" cy="411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Documents and Settings\E.Kako\デスクトップ\２０１１年１月から, 2012, Jan. 17\Photos in 2012\azl cERL cavity string assembly, 2012, Apr. 23-25\P1090455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73463"/>
            <a:ext cx="3071812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10"/>
          <p:cNvSpPr txBox="1">
            <a:spLocks noChangeArrowheads="1"/>
          </p:cNvSpPr>
          <p:nvPr/>
        </p:nvSpPr>
        <p:spPr bwMode="auto">
          <a:xfrm>
            <a:off x="4211638" y="5373688"/>
            <a:ext cx="42707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 dirty="0">
                <a:solidFill>
                  <a:srgbClr val="006600"/>
                </a:solidFill>
                <a:latin typeface="Comic Sans MS" pitchFamily="66" charset="0"/>
              </a:rPr>
              <a:t>Cavity string assembly in clean room</a:t>
            </a:r>
          </a:p>
        </p:txBody>
      </p:sp>
      <p:sp>
        <p:nvSpPr>
          <p:cNvPr id="10" name="テキスト ボックス 11"/>
          <p:cNvSpPr txBox="1">
            <a:spLocks noChangeArrowheads="1"/>
          </p:cNvSpPr>
          <p:nvPr/>
        </p:nvSpPr>
        <p:spPr bwMode="auto">
          <a:xfrm>
            <a:off x="48182" y="3203575"/>
            <a:ext cx="35157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 dirty="0">
                <a:solidFill>
                  <a:srgbClr val="006600"/>
                </a:solidFill>
                <a:latin typeface="Comic Sans MS" pitchFamily="66" charset="0"/>
              </a:rPr>
              <a:t>Exchange of RF </a:t>
            </a:r>
            <a:r>
              <a:rPr lang="en-US" altLang="ja-JP" b="1" dirty="0" err="1">
                <a:solidFill>
                  <a:srgbClr val="006600"/>
                </a:solidFill>
                <a:latin typeface="Comic Sans MS" pitchFamily="66" charset="0"/>
              </a:rPr>
              <a:t>feedthroughs</a:t>
            </a:r>
            <a:endParaRPr lang="en-US" altLang="ja-JP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1" name="テキスト ボックス 12"/>
          <p:cNvSpPr txBox="1">
            <a:spLocks noChangeArrowheads="1"/>
          </p:cNvSpPr>
          <p:nvPr/>
        </p:nvSpPr>
        <p:spPr bwMode="auto">
          <a:xfrm>
            <a:off x="107504" y="5876925"/>
            <a:ext cx="34628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 dirty="0">
                <a:solidFill>
                  <a:srgbClr val="006600"/>
                </a:solidFill>
                <a:latin typeface="Comic Sans MS" pitchFamily="66" charset="0"/>
              </a:rPr>
              <a:t>Attachment of input couplers</a:t>
            </a:r>
          </a:p>
        </p:txBody>
      </p:sp>
      <p:sp>
        <p:nvSpPr>
          <p:cNvPr id="12" name="テキスト ボックス 13"/>
          <p:cNvSpPr txBox="1">
            <a:spLocks noChangeArrowheads="1"/>
          </p:cNvSpPr>
          <p:nvPr/>
        </p:nvSpPr>
        <p:spPr bwMode="auto">
          <a:xfrm>
            <a:off x="6659563" y="908050"/>
            <a:ext cx="2346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 dirty="0">
                <a:solidFill>
                  <a:srgbClr val="006600"/>
                </a:solidFill>
                <a:latin typeface="Comic Sans MS" pitchFamily="66" charset="0"/>
                <a:ea typeface="HG創英ﾌﾟﾚｾﾞﾝｽEB" pitchFamily="17" charset="-128"/>
              </a:rPr>
              <a:t>April  25</a:t>
            </a:r>
            <a:r>
              <a:rPr lang="en-US" altLang="ja-JP" b="1" baseline="30000" dirty="0">
                <a:solidFill>
                  <a:srgbClr val="006600"/>
                </a:solidFill>
                <a:latin typeface="Comic Sans MS" pitchFamily="66" charset="0"/>
                <a:ea typeface="HG創英ﾌﾟﾚｾﾞﾝｽEB" pitchFamily="17" charset="-128"/>
              </a:rPr>
              <a:t>th</a:t>
            </a:r>
            <a:r>
              <a:rPr lang="en-US" altLang="ja-JP" b="1" dirty="0">
                <a:solidFill>
                  <a:srgbClr val="006600"/>
                </a:solidFill>
                <a:latin typeface="Comic Sans MS" pitchFamily="66" charset="0"/>
                <a:ea typeface="HG創英ﾌﾟﾚｾﾞﾝｽEB" pitchFamily="17" charset="-128"/>
              </a:rPr>
              <a:t>, 2012</a:t>
            </a:r>
          </a:p>
        </p:txBody>
      </p:sp>
    </p:spTree>
    <p:extLst>
      <p:ext uri="{BB962C8B-B14F-4D97-AF65-F5344CB8AC3E}">
        <p14:creationId xmlns:p14="http://schemas.microsoft.com/office/powerpoint/2010/main" val="334873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TTC at Cornell, 2013 June 14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4B3E-5532-477F-9F07-C291401F9302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915037" y="179929"/>
            <a:ext cx="7340471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en-US" altLang="ja-JP" sz="3200" dirty="0">
                <a:solidFill>
                  <a:srgbClr val="FF0000"/>
                </a:solidFill>
                <a:ea typeface="HGS創英角ﾎﾟｯﾌﾟ体" pitchFamily="50" charset="-128"/>
                <a:cs typeface="Arial" charset="0"/>
              </a:rPr>
              <a:t> </a:t>
            </a:r>
            <a:r>
              <a:rPr lang="en-US" altLang="ja-JP" sz="3200" b="1" dirty="0" err="1" smtClean="0">
                <a:solidFill>
                  <a:srgbClr val="0070C0"/>
                </a:solidFill>
                <a:latin typeface="Comic Sans MS" pitchFamily="66" charset="0"/>
                <a:ea typeface="HGS創英角ﾎﾟｯﾌﾟ体" pitchFamily="50" charset="-128"/>
                <a:cs typeface="Arial" charset="0"/>
              </a:rPr>
              <a:t>Cryomdule</a:t>
            </a:r>
            <a:r>
              <a:rPr lang="en-US" altLang="ja-JP" sz="3200" b="1" dirty="0" smtClean="0">
                <a:solidFill>
                  <a:srgbClr val="0070C0"/>
                </a:solidFill>
                <a:latin typeface="Comic Sans MS" pitchFamily="66" charset="0"/>
                <a:ea typeface="HGS創英角ﾎﾟｯﾌﾟ体" pitchFamily="50" charset="-128"/>
                <a:cs typeface="Arial" charset="0"/>
              </a:rPr>
              <a:t> Assembly in Clean Booth</a:t>
            </a:r>
          </a:p>
        </p:txBody>
      </p:sp>
      <p:pic>
        <p:nvPicPr>
          <p:cNvPr id="7" name="Picture 12" descr="C:\Documents and Settings\E.Kako\デスクトップ\２０１１年１月から, 2012, May 09\Photos in 2012\azp HOM meas and Alignment of cERL cryomodule, 2012 May  8-11\P109051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836613"/>
            <a:ext cx="324008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6"/>
          <p:cNvSpPr txBox="1">
            <a:spLocks noChangeArrowheads="1"/>
          </p:cNvSpPr>
          <p:nvPr/>
        </p:nvSpPr>
        <p:spPr bwMode="auto">
          <a:xfrm>
            <a:off x="177975" y="3275013"/>
            <a:ext cx="43220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 dirty="0">
                <a:solidFill>
                  <a:srgbClr val="006600"/>
                </a:solidFill>
                <a:latin typeface="Comic Sans MS" pitchFamily="66" charset="0"/>
              </a:rPr>
              <a:t>Assembly of slide-jack tuner system</a:t>
            </a:r>
          </a:p>
        </p:txBody>
      </p:sp>
      <p:pic>
        <p:nvPicPr>
          <p:cNvPr id="9" name="Picture 12" descr="C:\Documents and Settings\E.Kako\デスクトップ\２０１１年１月から, 2012, May 09\Photos in 2012\azp HOM meas and Alignment of cERL cryomodule, 2012 May  8-11\P1090575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836613"/>
            <a:ext cx="3250471" cy="243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8"/>
          <p:cNvSpPr txBox="1">
            <a:spLocks noChangeArrowheads="1"/>
          </p:cNvSpPr>
          <p:nvPr/>
        </p:nvSpPr>
        <p:spPr bwMode="auto">
          <a:xfrm>
            <a:off x="4716016" y="3275692"/>
            <a:ext cx="36004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b="1" dirty="0">
                <a:solidFill>
                  <a:srgbClr val="006600"/>
                </a:solidFill>
                <a:latin typeface="Comic Sans MS" pitchFamily="66" charset="0"/>
              </a:rPr>
              <a:t>Alignment of three cavities</a:t>
            </a:r>
          </a:p>
        </p:txBody>
      </p:sp>
      <p:pic>
        <p:nvPicPr>
          <p:cNvPr id="11" name="Picture 2" descr="C:\Documents and Settings\E.Kako\デスクトップ\２０１１年１月から, 2012, May 09\Photos in 2012\azy Installtion of 5K Panels, 2012 May 23\P1100200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834283"/>
            <a:ext cx="3011487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C:\Documents and Settings\E.Kako\デスクトップ\２０１１年１月から, 2012, May 09\Photos in 2012\azt Assembly of 2K line, 2012 May 17-18\P1090880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3830786"/>
            <a:ext cx="292576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テキスト ボックス 11"/>
          <p:cNvSpPr txBox="1">
            <a:spLocks noChangeArrowheads="1"/>
          </p:cNvSpPr>
          <p:nvPr/>
        </p:nvSpPr>
        <p:spPr bwMode="auto">
          <a:xfrm>
            <a:off x="1971675" y="6083448"/>
            <a:ext cx="2858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 dirty="0">
                <a:solidFill>
                  <a:srgbClr val="006600"/>
                </a:solidFill>
                <a:latin typeface="Comic Sans MS" pitchFamily="66" charset="0"/>
              </a:rPr>
              <a:t>Assembly of 2K-He line</a:t>
            </a:r>
          </a:p>
        </p:txBody>
      </p:sp>
      <p:sp>
        <p:nvSpPr>
          <p:cNvPr id="14" name="テキスト ボックス 12"/>
          <p:cNvSpPr txBox="1">
            <a:spLocks noChangeArrowheads="1"/>
          </p:cNvSpPr>
          <p:nvPr/>
        </p:nvSpPr>
        <p:spPr bwMode="auto">
          <a:xfrm>
            <a:off x="5597525" y="6083448"/>
            <a:ext cx="33938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 dirty="0">
                <a:solidFill>
                  <a:srgbClr val="006600"/>
                </a:solidFill>
                <a:latin typeface="Comic Sans MS" pitchFamily="66" charset="0"/>
              </a:rPr>
              <a:t>Installation of 5K-He panels</a:t>
            </a:r>
          </a:p>
        </p:txBody>
      </p:sp>
      <p:cxnSp>
        <p:nvCxnSpPr>
          <p:cNvPr id="15" name="直線矢印コネクタ 14"/>
          <p:cNvCxnSpPr>
            <a:stCxn id="13" idx="1"/>
          </p:cNvCxnSpPr>
          <p:nvPr/>
        </p:nvCxnSpPr>
        <p:spPr>
          <a:xfrm flipV="1">
            <a:off x="1971675" y="4616598"/>
            <a:ext cx="738188" cy="1651516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V="1">
            <a:off x="5867400" y="5413523"/>
            <a:ext cx="611188" cy="66992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69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TTC at Cornell, 2013 June 14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4B3E-5532-477F-9F07-C291401F930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2421058" y="179929"/>
            <a:ext cx="4328429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en-US" altLang="ja-JP" sz="3200" dirty="0">
                <a:solidFill>
                  <a:srgbClr val="FF0000"/>
                </a:solidFill>
                <a:ea typeface="HGS創英角ﾎﾟｯﾌﾟ体" pitchFamily="50" charset="-128"/>
                <a:cs typeface="Arial" charset="0"/>
              </a:rPr>
              <a:t> </a:t>
            </a:r>
            <a:r>
              <a:rPr lang="en-US" altLang="ja-JP" sz="3200" b="1" dirty="0" smtClean="0">
                <a:solidFill>
                  <a:srgbClr val="0070C0"/>
                </a:solidFill>
                <a:latin typeface="Comic Sans MS" pitchFamily="66" charset="0"/>
                <a:ea typeface="HGS創英角ﾎﾟｯﾌﾟ体" pitchFamily="50" charset="-128"/>
                <a:cs typeface="Arial" charset="0"/>
              </a:rPr>
              <a:t>Cold-mass Assembly</a:t>
            </a:r>
          </a:p>
        </p:txBody>
      </p:sp>
      <p:pic>
        <p:nvPicPr>
          <p:cNvPr id="6" name="Picture 5" descr="C:\Documents and Settings\E.Kako\デスクトップ\２０１１年１月から, 2012, May 09\Photos in 2012\azy Installtion of 5K Panels, 2012 May 23\P110023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3675" y="1341438"/>
            <a:ext cx="3562350" cy="474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E.Kako\デスクトップ\２０１１年１月から, 2012, May 09\Photos in 2012\azy Installtion of 5K Panels, 2012 May 23\P110024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316038"/>
            <a:ext cx="3581400" cy="477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10"/>
          <p:cNvSpPr txBox="1">
            <a:spLocks noChangeArrowheads="1"/>
          </p:cNvSpPr>
          <p:nvPr/>
        </p:nvSpPr>
        <p:spPr bwMode="auto">
          <a:xfrm>
            <a:off x="1331640" y="836712"/>
            <a:ext cx="56493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006600"/>
                </a:solidFill>
                <a:latin typeface="Comic Sans MS" pitchFamily="66" charset="0"/>
                <a:ea typeface="HG創英ﾌﾟﾚｾﾞﾝｽEB" pitchFamily="17" charset="-128"/>
              </a:rPr>
              <a:t>2K-He, 5K-He, 80K-N</a:t>
            </a:r>
            <a:r>
              <a:rPr lang="en-US" altLang="ja-JP" sz="2400" b="1" baseline="-25000" dirty="0" smtClean="0">
                <a:solidFill>
                  <a:srgbClr val="006600"/>
                </a:solidFill>
                <a:latin typeface="Comic Sans MS" pitchFamily="66" charset="0"/>
                <a:ea typeface="HG創英ﾌﾟﾚｾﾞﾝｽEB" pitchFamily="17" charset="-128"/>
              </a:rPr>
              <a:t>2</a:t>
            </a:r>
            <a:r>
              <a:rPr lang="en-US" altLang="ja-JP" sz="2400" b="1" dirty="0" smtClean="0">
                <a:solidFill>
                  <a:srgbClr val="006600"/>
                </a:solidFill>
                <a:latin typeface="Comic Sans MS" pitchFamily="66" charset="0"/>
                <a:ea typeface="HG創英ﾌﾟﾚｾﾞﾝｽEB" pitchFamily="17" charset="-128"/>
              </a:rPr>
              <a:t> Cooling Line</a:t>
            </a:r>
            <a:endParaRPr lang="en-US" altLang="ja-JP" sz="2400" b="1" dirty="0">
              <a:solidFill>
                <a:srgbClr val="006600"/>
              </a:solidFill>
              <a:latin typeface="Comic Sans MS" pitchFamily="66" charset="0"/>
              <a:ea typeface="HG創英ﾌﾟﾚｾﾞﾝｽEB" pitchFamily="17" charset="-128"/>
            </a:endParaRPr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7092950" y="971550"/>
            <a:ext cx="1871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rgbClr val="006600"/>
                </a:solidFill>
                <a:latin typeface="Comic Sans MS" pitchFamily="66" charset="0"/>
                <a:ea typeface="HG創英ﾌﾟﾚｾﾞﾝｽEB" pitchFamily="17" charset="-128"/>
              </a:rPr>
              <a:t>May 23</a:t>
            </a:r>
            <a:r>
              <a:rPr lang="en-US" altLang="ja-JP" baseline="30000" dirty="0">
                <a:solidFill>
                  <a:srgbClr val="006600"/>
                </a:solidFill>
                <a:latin typeface="Comic Sans MS" pitchFamily="66" charset="0"/>
                <a:ea typeface="HG創英ﾌﾟﾚｾﾞﾝｽEB" pitchFamily="17" charset="-128"/>
              </a:rPr>
              <a:t>rd</a:t>
            </a:r>
            <a:r>
              <a:rPr lang="en-US" altLang="ja-JP" dirty="0">
                <a:solidFill>
                  <a:srgbClr val="006600"/>
                </a:solidFill>
                <a:latin typeface="Comic Sans MS" pitchFamily="66" charset="0"/>
                <a:ea typeface="HG創英ﾌﾟﾚｾﾞﾝｽEB" pitchFamily="17" charset="-128"/>
              </a:rPr>
              <a:t>, 2012</a:t>
            </a:r>
          </a:p>
        </p:txBody>
      </p:sp>
      <p:cxnSp>
        <p:nvCxnSpPr>
          <p:cNvPr id="10" name="直線矢印コネクタ 9"/>
          <p:cNvCxnSpPr/>
          <p:nvPr/>
        </p:nvCxnSpPr>
        <p:spPr>
          <a:xfrm flipH="1" flipV="1">
            <a:off x="2987826" y="4509120"/>
            <a:ext cx="936102" cy="864096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H="1" flipV="1">
            <a:off x="3348038" y="4292600"/>
            <a:ext cx="575890" cy="14451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5220072" y="2564904"/>
            <a:ext cx="935732" cy="1799704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5220072" y="1772816"/>
            <a:ext cx="2591891" cy="136810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0"/>
          <p:cNvSpPr txBox="1">
            <a:spLocks noChangeArrowheads="1"/>
          </p:cNvSpPr>
          <p:nvPr/>
        </p:nvSpPr>
        <p:spPr bwMode="auto">
          <a:xfrm>
            <a:off x="3851920" y="5229200"/>
            <a:ext cx="14221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  <a:latin typeface="Comic Sans MS" pitchFamily="66" charset="0"/>
                <a:ea typeface="HG創英ﾌﾟﾚｾﾞﾝｽEB" pitchFamily="17" charset="-128"/>
              </a:rPr>
              <a:t>5K-He Gas </a:t>
            </a:r>
          </a:p>
          <a:p>
            <a:r>
              <a:rPr lang="en-US" altLang="ja-JP" dirty="0">
                <a:solidFill>
                  <a:srgbClr val="0070C0"/>
                </a:solidFill>
                <a:latin typeface="Comic Sans MS" pitchFamily="66" charset="0"/>
                <a:ea typeface="HG創英ﾌﾟﾚｾﾞﾝｽEB" pitchFamily="17" charset="-128"/>
              </a:rPr>
              <a:t>Return Line</a:t>
            </a:r>
          </a:p>
        </p:txBody>
      </p:sp>
      <p:sp>
        <p:nvSpPr>
          <p:cNvPr id="15" name="テキスト ボックス 10"/>
          <p:cNvSpPr txBox="1">
            <a:spLocks noChangeArrowheads="1"/>
          </p:cNvSpPr>
          <p:nvPr/>
        </p:nvSpPr>
        <p:spPr bwMode="auto">
          <a:xfrm>
            <a:off x="3851920" y="4221088"/>
            <a:ext cx="14013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  <a:latin typeface="Comic Sans MS" pitchFamily="66" charset="0"/>
                <a:ea typeface="HG創英ﾌﾟﾚｾﾞﾝｽEB" pitchFamily="17" charset="-128"/>
              </a:rPr>
              <a:t>Liq. 5K-He</a:t>
            </a:r>
          </a:p>
          <a:p>
            <a:r>
              <a:rPr lang="en-US" altLang="ja-JP" dirty="0">
                <a:solidFill>
                  <a:srgbClr val="0070C0"/>
                </a:solidFill>
                <a:latin typeface="Comic Sans MS" pitchFamily="66" charset="0"/>
                <a:ea typeface="HG創英ﾌﾟﾚｾﾞﾝｽEB" pitchFamily="17" charset="-128"/>
              </a:rPr>
              <a:t>Supply Line</a:t>
            </a:r>
          </a:p>
        </p:txBody>
      </p:sp>
      <p:sp>
        <p:nvSpPr>
          <p:cNvPr id="16" name="テキスト ボックス 10"/>
          <p:cNvSpPr txBox="1">
            <a:spLocks noChangeArrowheads="1"/>
          </p:cNvSpPr>
          <p:nvPr/>
        </p:nvSpPr>
        <p:spPr bwMode="auto">
          <a:xfrm>
            <a:off x="3851920" y="2276872"/>
            <a:ext cx="14013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  <a:latin typeface="Comic Sans MS" pitchFamily="66" charset="0"/>
                <a:ea typeface="HG創英ﾌﾟﾚｾﾞﾝｽEB" pitchFamily="17" charset="-128"/>
              </a:rPr>
              <a:t>Liq. </a:t>
            </a:r>
            <a:r>
              <a:rPr lang="en-US" altLang="ja-JP" dirty="0" smtClean="0">
                <a:solidFill>
                  <a:srgbClr val="0070C0"/>
                </a:solidFill>
                <a:latin typeface="Comic Sans MS" pitchFamily="66" charset="0"/>
                <a:ea typeface="HG創英ﾌﾟﾚｾﾞﾝｽEB" pitchFamily="17" charset="-128"/>
              </a:rPr>
              <a:t>2K-He</a:t>
            </a:r>
            <a:endParaRPr lang="en-US" altLang="ja-JP" dirty="0">
              <a:solidFill>
                <a:srgbClr val="0070C0"/>
              </a:solidFill>
              <a:latin typeface="Comic Sans MS" pitchFamily="66" charset="0"/>
              <a:ea typeface="HG創英ﾌﾟﾚｾﾞﾝｽEB" pitchFamily="17" charset="-128"/>
            </a:endParaRPr>
          </a:p>
          <a:p>
            <a:r>
              <a:rPr lang="en-US" altLang="ja-JP" dirty="0">
                <a:solidFill>
                  <a:srgbClr val="0070C0"/>
                </a:solidFill>
                <a:latin typeface="Comic Sans MS" pitchFamily="66" charset="0"/>
                <a:ea typeface="HG創英ﾌﾟﾚｾﾞﾝｽEB" pitchFamily="17" charset="-128"/>
              </a:rPr>
              <a:t>Supply Line</a:t>
            </a:r>
          </a:p>
        </p:txBody>
      </p:sp>
      <p:sp>
        <p:nvSpPr>
          <p:cNvPr id="17" name="テキスト ボックス 10"/>
          <p:cNvSpPr txBox="1">
            <a:spLocks noChangeArrowheads="1"/>
          </p:cNvSpPr>
          <p:nvPr/>
        </p:nvSpPr>
        <p:spPr bwMode="auto">
          <a:xfrm>
            <a:off x="3851920" y="1484784"/>
            <a:ext cx="14221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  <a:latin typeface="Comic Sans MS" pitchFamily="66" charset="0"/>
                <a:ea typeface="HG創英ﾌﾟﾚｾﾞﾝｽEB" pitchFamily="17" charset="-128"/>
              </a:rPr>
              <a:t>2</a:t>
            </a:r>
            <a:r>
              <a:rPr lang="en-US" altLang="ja-JP" dirty="0" smtClean="0">
                <a:solidFill>
                  <a:srgbClr val="0070C0"/>
                </a:solidFill>
                <a:latin typeface="Comic Sans MS" pitchFamily="66" charset="0"/>
                <a:ea typeface="HG創英ﾌﾟﾚｾﾞﾝｽEB" pitchFamily="17" charset="-128"/>
              </a:rPr>
              <a:t>K-He </a:t>
            </a:r>
            <a:r>
              <a:rPr lang="en-US" altLang="ja-JP" dirty="0">
                <a:solidFill>
                  <a:srgbClr val="0070C0"/>
                </a:solidFill>
                <a:latin typeface="Comic Sans MS" pitchFamily="66" charset="0"/>
                <a:ea typeface="HG創英ﾌﾟﾚｾﾞﾝｽEB" pitchFamily="17" charset="-128"/>
              </a:rPr>
              <a:t>Gas </a:t>
            </a:r>
          </a:p>
          <a:p>
            <a:r>
              <a:rPr lang="en-US" altLang="ja-JP" dirty="0">
                <a:solidFill>
                  <a:srgbClr val="0070C0"/>
                </a:solidFill>
                <a:latin typeface="Comic Sans MS" pitchFamily="66" charset="0"/>
                <a:ea typeface="HG創英ﾌﾟﾚｾﾞﾝｽEB" pitchFamily="17" charset="-128"/>
              </a:rPr>
              <a:t>Return Line</a:t>
            </a:r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5004048" y="3501008"/>
            <a:ext cx="1872208" cy="504056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0"/>
          <p:cNvSpPr txBox="1">
            <a:spLocks noChangeArrowheads="1"/>
          </p:cNvSpPr>
          <p:nvPr/>
        </p:nvSpPr>
        <p:spPr bwMode="auto">
          <a:xfrm>
            <a:off x="3851920" y="3140968"/>
            <a:ext cx="14205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  <a:latin typeface="Comic Sans MS" pitchFamily="66" charset="0"/>
                <a:ea typeface="HG創英ﾌﾟﾚｾﾞﾝｽEB" pitchFamily="17" charset="-128"/>
              </a:rPr>
              <a:t>Liq. </a:t>
            </a:r>
            <a:r>
              <a:rPr lang="en-US" altLang="ja-JP" dirty="0" smtClean="0">
                <a:solidFill>
                  <a:srgbClr val="0070C0"/>
                </a:solidFill>
                <a:latin typeface="Comic Sans MS" pitchFamily="66" charset="0"/>
                <a:ea typeface="HG創英ﾌﾟﾚｾﾞﾝｽEB" pitchFamily="17" charset="-128"/>
              </a:rPr>
              <a:t>80K-N</a:t>
            </a:r>
            <a:r>
              <a:rPr lang="en-US" altLang="ja-JP" baseline="-25000" dirty="0" smtClean="0">
                <a:solidFill>
                  <a:srgbClr val="0070C0"/>
                </a:solidFill>
                <a:latin typeface="Comic Sans MS" pitchFamily="66" charset="0"/>
                <a:ea typeface="HG創英ﾌﾟﾚｾﾞﾝｽEB" pitchFamily="17" charset="-128"/>
              </a:rPr>
              <a:t>2</a:t>
            </a:r>
            <a:endParaRPr lang="en-US" altLang="ja-JP" baseline="-25000" dirty="0">
              <a:solidFill>
                <a:srgbClr val="0070C0"/>
              </a:solidFill>
              <a:latin typeface="Comic Sans MS" pitchFamily="66" charset="0"/>
              <a:ea typeface="HG創英ﾌﾟﾚｾﾞﾝｽEB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395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TTC at Cornell, 2013 June 14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4B3E-5532-477F-9F07-C291401F9302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5" name="Picture 4" descr="C:\Documents and Settings\E.Kako\デスクトップ\２０１１年１月から, 2012, May 09\Photos in 2012\azzd Insertion of cold mass into vacuum vessel, 2012, June 06\P110055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062" y="908721"/>
            <a:ext cx="3311875" cy="2483654"/>
          </a:xfrm>
          <a:prstGeom prst="rect">
            <a:avLst/>
          </a:prstGeom>
          <a:noFill/>
        </p:spPr>
      </p:pic>
      <p:pic>
        <p:nvPicPr>
          <p:cNvPr id="6" name="Picture 2" descr="C:\Documents and Settings\E.Kako\デスクトップ\２０１１年１月から, 2012, May 09\Photos in 2012\azzd Insertion of cold mass into vacuum vessel, 2012, June 06\P110070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9960" y="908721"/>
            <a:ext cx="2646025" cy="3528392"/>
          </a:xfrm>
          <a:prstGeom prst="rect">
            <a:avLst/>
          </a:prstGeom>
          <a:noFill/>
        </p:spPr>
      </p:pic>
      <p:pic>
        <p:nvPicPr>
          <p:cNvPr id="7" name="Picture 11" descr="C:\Documents and Settings\E.Kako\デスクトップ\２０１１年１月から, 2012, May 09\Photos in 2012\azzj Beam tube installation, 2012 June 21-22\P1110216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9" y="3811756"/>
            <a:ext cx="3312368" cy="248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E.Kako\Desktop\２０１１年１月から, 2012, Aug.   29\Photos in 2012\azzv Assembly of doorknob for cERL injector\P1120025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60" y="3284984"/>
            <a:ext cx="3647446" cy="2734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1101787" y="179929"/>
            <a:ext cx="6966972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en-US" altLang="ja-JP" sz="3200" dirty="0">
                <a:solidFill>
                  <a:srgbClr val="FF0000"/>
                </a:solidFill>
                <a:ea typeface="HGS創英角ﾎﾟｯﾌﾟ体" pitchFamily="50" charset="-128"/>
                <a:cs typeface="Arial" charset="0"/>
              </a:rPr>
              <a:t> </a:t>
            </a:r>
            <a:r>
              <a:rPr lang="en-US" altLang="ja-JP" sz="3200" b="1" dirty="0" smtClean="0">
                <a:solidFill>
                  <a:srgbClr val="0070C0"/>
                </a:solidFill>
                <a:latin typeface="Comic Sans MS" pitchFamily="66" charset="0"/>
                <a:ea typeface="HGS創英角ﾎﾟｯﾌﾟ体" pitchFamily="50" charset="-128"/>
                <a:cs typeface="Arial" charset="0"/>
              </a:rPr>
              <a:t>Assembly of Injector </a:t>
            </a:r>
            <a:r>
              <a:rPr lang="en-US" altLang="ja-JP" sz="3200" b="1" dirty="0" err="1" smtClean="0">
                <a:solidFill>
                  <a:srgbClr val="0070C0"/>
                </a:solidFill>
                <a:latin typeface="Comic Sans MS" pitchFamily="66" charset="0"/>
                <a:ea typeface="HGS創英角ﾎﾟｯﾌﾟ体" pitchFamily="50" charset="-128"/>
                <a:cs typeface="Arial" charset="0"/>
              </a:rPr>
              <a:t>Cryomodule</a:t>
            </a:r>
            <a:endParaRPr lang="en-US" altLang="ja-JP" sz="3200" b="1" dirty="0" smtClean="0">
              <a:solidFill>
                <a:srgbClr val="0070C0"/>
              </a:solidFill>
              <a:latin typeface="Comic Sans MS" pitchFamily="66" charset="0"/>
              <a:ea typeface="HGS創英角ﾎﾟｯﾌﾟ体" pitchFamily="50" charset="-128"/>
              <a:cs typeface="Arial" charset="0"/>
            </a:endParaRPr>
          </a:p>
        </p:txBody>
      </p:sp>
      <p:sp>
        <p:nvSpPr>
          <p:cNvPr id="10" name="テキスト ボックス 6"/>
          <p:cNvSpPr txBox="1">
            <a:spLocks noChangeArrowheads="1"/>
          </p:cNvSpPr>
          <p:nvPr/>
        </p:nvSpPr>
        <p:spPr bwMode="auto">
          <a:xfrm>
            <a:off x="645339" y="3384132"/>
            <a:ext cx="33505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 dirty="0" smtClean="0">
                <a:solidFill>
                  <a:srgbClr val="006600"/>
                </a:solidFill>
                <a:latin typeface="Comic Sans MS" pitchFamily="66" charset="0"/>
              </a:rPr>
              <a:t>Insertion into vacuum vessel</a:t>
            </a:r>
            <a:endParaRPr lang="en-US" altLang="ja-JP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1" name="テキスト ボックス 6"/>
          <p:cNvSpPr txBox="1">
            <a:spLocks noChangeArrowheads="1"/>
          </p:cNvSpPr>
          <p:nvPr/>
        </p:nvSpPr>
        <p:spPr bwMode="auto">
          <a:xfrm>
            <a:off x="5322653" y="6021288"/>
            <a:ext cx="3353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 dirty="0" smtClean="0">
                <a:solidFill>
                  <a:srgbClr val="006600"/>
                </a:solidFill>
                <a:latin typeface="Comic Sans MS" pitchFamily="66" charset="0"/>
              </a:rPr>
              <a:t>Installation in the beam line</a:t>
            </a:r>
            <a:endParaRPr lang="en-US" altLang="ja-JP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91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TTC at Cornell, 2013 June 14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4B3E-5532-477F-9F07-C291401F9302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2792153" y="251937"/>
            <a:ext cx="3586238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en-US" altLang="ja-JP" sz="3200" dirty="0">
                <a:solidFill>
                  <a:srgbClr val="FF0000"/>
                </a:solidFill>
                <a:ea typeface="HGS創英角ﾎﾟｯﾌﾟ体" pitchFamily="50" charset="-128"/>
                <a:cs typeface="Arial" charset="0"/>
              </a:rPr>
              <a:t> </a:t>
            </a:r>
            <a:r>
              <a:rPr lang="en-US" altLang="ja-JP" sz="3200" b="1" dirty="0" smtClean="0">
                <a:solidFill>
                  <a:srgbClr val="0070C0"/>
                </a:solidFill>
                <a:latin typeface="Comic Sans MS" pitchFamily="66" charset="0"/>
                <a:ea typeface="HGS創英角ﾎﾟｯﾌﾟ体" pitchFamily="50" charset="-128"/>
                <a:cs typeface="Arial" charset="0"/>
              </a:rPr>
              <a:t>Cool-down Tests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280920" cy="513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37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タム">
  <a:themeElements>
    <a:clrScheme name="オータム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オータム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オータム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1236</TotalTime>
  <Words>761</Words>
  <Application>Microsoft Office PowerPoint</Application>
  <PresentationFormat>画面に合わせる (4:3)</PresentationFormat>
  <Paragraphs>169</Paragraphs>
  <Slides>17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オータム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E.Kako</dc:creator>
  <cp:lastModifiedBy>Eiji Kako</cp:lastModifiedBy>
  <cp:revision>146</cp:revision>
  <cp:lastPrinted>2013-05-29T03:17:36Z</cp:lastPrinted>
  <dcterms:created xsi:type="dcterms:W3CDTF">2013-05-18T08:17:21Z</dcterms:created>
  <dcterms:modified xsi:type="dcterms:W3CDTF">2013-06-14T10:12:19Z</dcterms:modified>
</cp:coreProperties>
</file>