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16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1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39B704-32F4-4E96-B79B-2BDFEED225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20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39BEE9-63AB-4320-81B9-B2E22CBB0E80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10" descr="Fermi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13-JUN-2013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A. Hocker, TTC CW Workshop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4EF06022-069C-4E22-AFFF-10DBF39655C3}" type="slidenum">
              <a:rPr lang="en-US"/>
              <a:pPr/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13-JUN-2013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A. Hocker, TTC CW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21C2B-B155-4155-9D67-428ED73E72A0}" type="slidenum">
              <a:rPr lang="en-US"/>
              <a:pPr/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0"/>
            <a:ext cx="21526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3055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13-JUN-2013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A. Hocker, TTC CW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7EC6E-1934-482F-BAB9-249147BD464A}" type="slidenum">
              <a:rPr lang="en-US"/>
              <a:pPr/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13-JUN-2013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A. Hocker, TTC CW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ABB56-088E-4230-A00B-341C943B3AAE}" type="slidenum">
              <a:rPr lang="en-US"/>
              <a:pPr/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13-JUN-2013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A. Hocker, TTC CW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47436-AC17-4E93-905B-702FCDD39BC6}" type="slidenum">
              <a:rPr lang="en-US"/>
              <a:pPr/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2291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2291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13-JUN-2013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A. Hocker, TTC CW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E16B5-3F20-40AD-B5B0-725FB39A7C58}" type="slidenum">
              <a:rPr lang="en-US"/>
              <a:pPr/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13-JUN-2013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A. Hocker, TTC CW Workshop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EC95F-CDAE-4AAE-85DF-210F26C018B0}" type="slidenum">
              <a:rPr lang="en-US"/>
              <a:pPr/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13-JUN-2013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A. Hocker, TTC CW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43823-57C0-43EE-843A-F1B2AE7DD10B}" type="slidenum">
              <a:rPr lang="en-US"/>
              <a:pPr/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13-JUN-2013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A. Hocker, TTC CW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CEDA3-A42D-4D3C-8FEC-E56951500EF1}" type="slidenum">
              <a:rPr lang="en-US"/>
              <a:pPr/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13-JUN-2013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A. Hocker, TTC CW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51492-85EC-4D1D-9DEE-5B4E26446AA4}" type="slidenum">
              <a:rPr lang="en-US"/>
              <a:pPr/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13-JUN-2013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A. Hocker, TTC CW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7BB04-A89A-418A-8BA4-106B50B0C80E}" type="slidenum">
              <a:rPr lang="en-US"/>
              <a:pPr/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228600" y="762000"/>
            <a:ext cx="81534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50179" name="Picture 10" descr="Fermi 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-228600"/>
            <a:ext cx="9144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610600" cy="5562600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1752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r>
              <a:rPr lang="en-US" smtClean="0"/>
              <a:t>13-JUN-2013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629400"/>
            <a:ext cx="3657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r>
              <a:rPr lang="en-US" smtClean="0"/>
              <a:t>A. Hocker, TTC CW Workshop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7C0AC123-ADDD-436B-BDC8-93B2D0E915B9}" type="slidenum">
              <a:rPr lang="en-US"/>
              <a:pPr/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rgbClr val="37861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rgbClr val="FF33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High Q</a:t>
            </a:r>
            <a:r>
              <a:rPr lang="en-US" baseline="-25000" dirty="0" smtClean="0"/>
              <a:t>0</a:t>
            </a:r>
            <a:r>
              <a:rPr lang="en-US" dirty="0" smtClean="0"/>
              <a:t> preservation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/>
          <a:lstStyle/>
          <a:p>
            <a:r>
              <a:rPr lang="en-US" dirty="0" smtClean="0"/>
              <a:t>Andy Hocker</a:t>
            </a:r>
            <a:endParaRPr lang="en-US" dirty="0"/>
          </a:p>
          <a:p>
            <a:r>
              <a:rPr lang="en-US" dirty="0" err="1"/>
              <a:t>Fermilab</a:t>
            </a:r>
            <a:endParaRPr lang="en-US" dirty="0"/>
          </a:p>
          <a:p>
            <a:r>
              <a:rPr lang="en-US" dirty="0" smtClean="0"/>
              <a:t>TTC CW Workshop, 13-JUN-2013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Trapped flux: field 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343400"/>
            <a:ext cx="8610600" cy="2133600"/>
          </a:xfrm>
        </p:spPr>
        <p:txBody>
          <a:bodyPr/>
          <a:lstStyle/>
          <a:p>
            <a:r>
              <a:rPr lang="en-US" dirty="0" smtClean="0"/>
              <a:t>Measure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res</a:t>
            </a:r>
            <a:r>
              <a:rPr lang="en-US" dirty="0" smtClean="0"/>
              <a:t> before/after quench, difference is purely trapped flux effect</a:t>
            </a:r>
          </a:p>
          <a:p>
            <a:r>
              <a:rPr lang="en-US" dirty="0" smtClean="0"/>
              <a:t>Observe effect has linear dependence on cavity field</a:t>
            </a:r>
          </a:p>
          <a:p>
            <a:pPr lvl="1"/>
            <a:r>
              <a:rPr lang="en-US" dirty="0" smtClean="0"/>
              <a:t>If trapped flux dominates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</a:t>
            </a:r>
            <a:r>
              <a:rPr lang="en-US" dirty="0" smtClean="0"/>
              <a:t> in CM, can expect higher Q-degradation at higher fields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13-JUN-2013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Hocker, TTC CW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B56-088E-4230-A00B-341C943B3AAE}" type="slidenum">
              <a:rPr lang="en-US" smtClean="0"/>
              <a:pPr/>
              <a:t>10</a:t>
            </a:fld>
            <a:endParaRPr lang="en-US">
              <a:latin typeface="Times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945428"/>
              </p:ext>
            </p:extLst>
          </p:nvPr>
        </p:nvGraphicFramePr>
        <p:xfrm>
          <a:off x="-171450" y="855662"/>
          <a:ext cx="4652963" cy="356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Graph" r:id="rId3" imgW="3904920" imgH="2990520" progId="Origin50.Graph">
                  <p:embed/>
                </p:oleObj>
              </mc:Choice>
              <mc:Fallback>
                <p:oleObj name="Graph" r:id="rId3" imgW="3904920" imgH="2990520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1450" y="855662"/>
                        <a:ext cx="4652963" cy="356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079061"/>
              </p:ext>
            </p:extLst>
          </p:nvPr>
        </p:nvGraphicFramePr>
        <p:xfrm>
          <a:off x="4132263" y="819150"/>
          <a:ext cx="4652962" cy="356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Graph" r:id="rId5" imgW="3904920" imgH="2990520" progId="Origin50.Graph">
                  <p:embed/>
                </p:oleObj>
              </mc:Choice>
              <mc:Fallback>
                <p:oleObj name="Graph" r:id="rId5" imgW="3904920" imgH="2990520" progId="Origin50.Grap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2263" y="819150"/>
                        <a:ext cx="4652962" cy="356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2590800" y="2209800"/>
            <a:ext cx="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743200" y="2449286"/>
            <a:ext cx="1828800" cy="674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066800" y="152400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27760" y="1524000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43000" y="1676400"/>
            <a:ext cx="91440" cy="914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943600" y="879765"/>
            <a:ext cx="2964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A. Grassellino and A. </a:t>
            </a:r>
            <a:r>
              <a:rPr lang="en-US" sz="1400" i="1" dirty="0" err="1" smtClean="0"/>
              <a:t>Romanenko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505368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currently rare for Q</a:t>
            </a:r>
            <a:r>
              <a:rPr lang="en-US" baseline="-25000" dirty="0" smtClean="0"/>
              <a:t>0</a:t>
            </a:r>
            <a:r>
              <a:rPr lang="en-US" dirty="0" smtClean="0"/>
              <a:t> to pass from VT to CM completely unscathed</a:t>
            </a:r>
          </a:p>
          <a:p>
            <a:pPr lvl="1"/>
            <a:r>
              <a:rPr lang="en-US" dirty="0" smtClean="0"/>
              <a:t>But recent results from some labs are encouraging</a:t>
            </a:r>
          </a:p>
          <a:p>
            <a:r>
              <a:rPr lang="en-US" dirty="0" smtClean="0"/>
              <a:t>FNAL work on this topic has only just </a:t>
            </a:r>
            <a:r>
              <a:rPr lang="en-US" dirty="0" smtClean="0"/>
              <a:t>started</a:t>
            </a:r>
          </a:p>
          <a:p>
            <a:pPr lvl="1"/>
            <a:r>
              <a:rPr lang="en-US" dirty="0" smtClean="0"/>
              <a:t>Providing guidance for our dressed cavity designs</a:t>
            </a:r>
            <a:endParaRPr lang="en-US" dirty="0" smtClean="0"/>
          </a:p>
          <a:p>
            <a:r>
              <a:rPr lang="en-US" dirty="0" smtClean="0"/>
              <a:t>To chase down subtle Q</a:t>
            </a:r>
            <a:r>
              <a:rPr lang="en-US" baseline="-25000" dirty="0" smtClean="0"/>
              <a:t>0</a:t>
            </a:r>
            <a:r>
              <a:rPr lang="en-US" dirty="0" smtClean="0"/>
              <a:t> effects in CMs (NOT horizontal tests) requires robust measurements of heat loads</a:t>
            </a:r>
          </a:p>
          <a:p>
            <a:r>
              <a:rPr lang="en-US" dirty="0" smtClean="0"/>
              <a:t>THANKS to</a:t>
            </a:r>
          </a:p>
          <a:p>
            <a:pPr lvl="1"/>
            <a:r>
              <a:rPr lang="en-US" dirty="0" smtClean="0"/>
              <a:t>Curtis Crawford, Tug Arkan, Anna </a:t>
            </a:r>
            <a:r>
              <a:rPr lang="en-US" dirty="0" smtClean="0"/>
              <a:t>Grassellino</a:t>
            </a:r>
            <a:r>
              <a:rPr lang="en-US" dirty="0" smtClean="0"/>
              <a:t>, </a:t>
            </a:r>
            <a:r>
              <a:rPr lang="en-US" dirty="0" smtClean="0"/>
              <a:t>Alex </a:t>
            </a:r>
            <a:r>
              <a:rPr lang="en-US" dirty="0" err="1" smtClean="0"/>
              <a:t>Romanenko</a:t>
            </a:r>
            <a:r>
              <a:rPr lang="en-US" dirty="0" smtClean="0"/>
              <a:t>, Elvin </a:t>
            </a:r>
            <a:r>
              <a:rPr lang="en-US" dirty="0" smtClean="0"/>
              <a:t>Harms for data and discussion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13-JUN-2013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Hocker, TTC CW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B56-088E-4230-A00B-341C943B3AAE}" type="slidenum">
              <a:rPr lang="en-US" smtClean="0"/>
              <a:pPr/>
              <a:t>11</a:t>
            </a:fld>
            <a:endParaRPr lang="en-US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51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13-JUN-2013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Hocker, TTC CW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B56-088E-4230-A00B-341C943B3AAE}" type="slidenum">
              <a:rPr lang="en-US" smtClean="0"/>
              <a:pPr/>
              <a:t>12</a:t>
            </a:fld>
            <a:endParaRPr lang="en-US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360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flow: checks: not good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13-JUN-2013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Hocker, TTC CW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3823-57C0-43EE-843A-F1B2AE7DD10B}" type="slidenum">
              <a:rPr lang="en-US" smtClean="0"/>
              <a:pPr/>
              <a:t>13</a:t>
            </a:fld>
            <a:endParaRPr lang="en-US">
              <a:latin typeface="Times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4591050" cy="2762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43000"/>
            <a:ext cx="4591050" cy="2762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2" t="4923" r="2539" b="8189"/>
          <a:stretch/>
        </p:blipFill>
        <p:spPr>
          <a:xfrm>
            <a:off x="990600" y="3982847"/>
            <a:ext cx="3048000" cy="2734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4008247"/>
            <a:ext cx="4591050" cy="276225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1295400" y="4419600"/>
            <a:ext cx="2209800" cy="20269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12324" y="3886200"/>
            <a:ext cx="1425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2012-APR-13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39307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Rate-of-rise: check: better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13-JUN-2013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Hocker, TTC CW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3823-57C0-43EE-843A-F1B2AE7DD10B}" type="slidenum">
              <a:rPr lang="en-US" smtClean="0"/>
              <a:pPr/>
              <a:t>14</a:t>
            </a:fld>
            <a:endParaRPr lang="en-US">
              <a:latin typeface="Times" pitchFamily="18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314" y="1600200"/>
            <a:ext cx="664337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43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well does Q</a:t>
            </a:r>
            <a:r>
              <a:rPr lang="en-US" baseline="-25000" dirty="0" smtClean="0"/>
              <a:t>0</a:t>
            </a:r>
            <a:r>
              <a:rPr lang="en-US" dirty="0" smtClean="0"/>
              <a:t> survive from a </a:t>
            </a:r>
            <a:r>
              <a:rPr lang="en-US" dirty="0" smtClean="0">
                <a:solidFill>
                  <a:srgbClr val="0070C0"/>
                </a:solidFill>
              </a:rPr>
              <a:t>vertical test</a:t>
            </a:r>
            <a:r>
              <a:rPr lang="en-US" dirty="0" smtClean="0"/>
              <a:t> to a </a:t>
            </a:r>
            <a:r>
              <a:rPr lang="en-US" dirty="0" smtClean="0">
                <a:solidFill>
                  <a:srgbClr val="C00000"/>
                </a:solidFill>
              </a:rPr>
              <a:t>CM</a:t>
            </a:r>
            <a:r>
              <a:rPr lang="en-US" dirty="0" smtClean="0"/>
              <a:t>?</a:t>
            </a:r>
          </a:p>
          <a:p>
            <a:r>
              <a:rPr lang="en-US" dirty="0" smtClean="0"/>
              <a:t>Survey the landscape of VT and CM Q</a:t>
            </a:r>
            <a:r>
              <a:rPr lang="en-US" baseline="-25000" dirty="0" smtClean="0"/>
              <a:t>0</a:t>
            </a:r>
            <a:r>
              <a:rPr lang="en-US" dirty="0" smtClean="0"/>
              <a:t> data from modern </a:t>
            </a:r>
            <a:r>
              <a:rPr lang="en-US" dirty="0" err="1" smtClean="0"/>
              <a:t>cryomodules</a:t>
            </a:r>
            <a:r>
              <a:rPr lang="en-US" dirty="0" smtClean="0"/>
              <a:t> from various labs</a:t>
            </a:r>
          </a:p>
          <a:p>
            <a:pPr lvl="1"/>
            <a:r>
              <a:rPr lang="en-US" dirty="0" smtClean="0"/>
              <a:t>Quickly discovered that it’s tough to capture Q</a:t>
            </a:r>
            <a:r>
              <a:rPr lang="en-US" baseline="-25000" dirty="0" smtClean="0"/>
              <a:t>0</a:t>
            </a:r>
            <a:r>
              <a:rPr lang="en-US" dirty="0" smtClean="0"/>
              <a:t> evolution succinctly in a paper (as opposed to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max</a:t>
            </a:r>
            <a:r>
              <a:rPr lang="en-US" dirty="0" smtClean="0"/>
              <a:t>)</a:t>
            </a:r>
          </a:p>
          <a:p>
            <a:r>
              <a:rPr lang="en-US" dirty="0" smtClean="0"/>
              <a:t>Nevertheless, here are some examples from the last few years’ literature</a:t>
            </a:r>
          </a:p>
          <a:p>
            <a:pPr lvl="1"/>
            <a:r>
              <a:rPr lang="en-US" dirty="0" smtClean="0"/>
              <a:t>(What follows is my own gloss of data produced by others, apologies for oversimplifications, datedness, etc.)</a:t>
            </a:r>
          </a:p>
          <a:p>
            <a:pPr lvl="2"/>
            <a:r>
              <a:rPr lang="en-US" dirty="0" smtClean="0"/>
              <a:t>You will get details in other talks this workshop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B56-088E-4230-A00B-341C943B3AAE}" type="slidenum">
              <a:rPr lang="en-US" smtClean="0"/>
              <a:pPr/>
              <a:t>2</a:t>
            </a:fld>
            <a:endParaRPr lang="en-US">
              <a:latin typeface="Times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13-JUN-2013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Hocker, TTC CW Workshop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we’re 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Cornell ERL injector CM </a:t>
            </a:r>
            <a:r>
              <a:rPr lang="en-US" sz="1200" dirty="0"/>
              <a:t>(M. </a:t>
            </a:r>
            <a:r>
              <a:rPr lang="en-US" sz="1200" dirty="0" err="1"/>
              <a:t>Liepe</a:t>
            </a:r>
            <a:r>
              <a:rPr lang="en-US" sz="1200" dirty="0"/>
              <a:t> - LINAC ’10 - TU303)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VT: ~1.6e+10 @ 15 MV/m, </a:t>
            </a:r>
            <a:r>
              <a:rPr lang="en-US" dirty="0">
                <a:solidFill>
                  <a:srgbClr val="C00000"/>
                </a:solidFill>
              </a:rPr>
              <a:t>CM: 0.5-1.0e+10 @ 10 MV/m</a:t>
            </a:r>
          </a:p>
          <a:p>
            <a:r>
              <a:rPr lang="en-US" dirty="0"/>
              <a:t>Cornell ERL main </a:t>
            </a:r>
            <a:r>
              <a:rPr lang="en-US" dirty="0" err="1"/>
              <a:t>linac</a:t>
            </a:r>
            <a:r>
              <a:rPr lang="en-US" dirty="0"/>
              <a:t> </a:t>
            </a:r>
            <a:r>
              <a:rPr lang="en-US" dirty="0" err="1"/>
              <a:t>cav</a:t>
            </a:r>
            <a:r>
              <a:rPr lang="en-US" dirty="0"/>
              <a:t> </a:t>
            </a:r>
            <a:r>
              <a:rPr lang="en-US" sz="1200" dirty="0"/>
              <a:t>(N. </a:t>
            </a:r>
            <a:r>
              <a:rPr lang="en-US" sz="1200" dirty="0" err="1"/>
              <a:t>Valles</a:t>
            </a:r>
            <a:r>
              <a:rPr lang="en-US" sz="1200" dirty="0"/>
              <a:t> - IPAC ’12 - WEPPC075, M. </a:t>
            </a:r>
            <a:r>
              <a:rPr lang="en-US" sz="1200" dirty="0" err="1"/>
              <a:t>Liepe</a:t>
            </a:r>
            <a:r>
              <a:rPr lang="en-US" sz="1200" dirty="0"/>
              <a:t>, </a:t>
            </a:r>
            <a:r>
              <a:rPr lang="en-US" sz="1200" dirty="0" smtClean="0"/>
              <a:t>IPAC ‘12, </a:t>
            </a:r>
            <a:r>
              <a:rPr lang="en-US" sz="1200" dirty="0"/>
              <a:t>WEPPC07)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VT: “met 2e+10 spec”, </a:t>
            </a:r>
            <a:r>
              <a:rPr lang="en-US" dirty="0">
                <a:solidFill>
                  <a:srgbClr val="C00000"/>
                </a:solidFill>
              </a:rPr>
              <a:t>HT: 3e+10 @ 16.2 MV/m</a:t>
            </a:r>
          </a:p>
          <a:p>
            <a:r>
              <a:rPr lang="en-US" dirty="0"/>
              <a:t>KEK </a:t>
            </a:r>
            <a:r>
              <a:rPr lang="en-US" dirty="0" err="1"/>
              <a:t>cERL</a:t>
            </a:r>
            <a:r>
              <a:rPr lang="en-US" dirty="0"/>
              <a:t> injector CM </a:t>
            </a:r>
            <a:r>
              <a:rPr lang="en-US" sz="1200" dirty="0"/>
              <a:t>(E. </a:t>
            </a:r>
            <a:r>
              <a:rPr lang="en-US" sz="1200" dirty="0" err="1"/>
              <a:t>Kako</a:t>
            </a:r>
            <a:r>
              <a:rPr lang="en-US" sz="1200" dirty="0"/>
              <a:t> - IPAC ‘12 – WEPPC015, E. </a:t>
            </a:r>
            <a:r>
              <a:rPr lang="en-US" sz="1200" dirty="0" err="1"/>
              <a:t>Kako</a:t>
            </a:r>
            <a:r>
              <a:rPr lang="en-US" sz="1200" dirty="0"/>
              <a:t> – IPAC ’13 – WEPWO013)</a:t>
            </a:r>
            <a:r>
              <a:rPr lang="en-US" sz="800" dirty="0"/>
              <a:t>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VT: 0.7-0.9e+10 @ 5-10 MV/m, </a:t>
            </a:r>
            <a:r>
              <a:rPr lang="en-US" dirty="0">
                <a:solidFill>
                  <a:srgbClr val="C00000"/>
                </a:solidFill>
              </a:rPr>
              <a:t>CM: 0.1-0.3e+10 @ 5-10 MV/m</a:t>
            </a:r>
          </a:p>
          <a:p>
            <a:r>
              <a:rPr lang="en-US" dirty="0"/>
              <a:t>KEK S1G CM </a:t>
            </a:r>
            <a:r>
              <a:rPr lang="en-US" sz="1200" dirty="0"/>
              <a:t>(N. Ohuchi – IPAC ‘11 – WEPO035)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VT: probably ~1e+10, </a:t>
            </a:r>
            <a:r>
              <a:rPr lang="en-US" dirty="0">
                <a:solidFill>
                  <a:srgbClr val="C00000"/>
                </a:solidFill>
              </a:rPr>
              <a:t>CM: 0.4-0.9e+10 @ 25-38 </a:t>
            </a:r>
            <a:r>
              <a:rPr lang="en-US" dirty="0" smtClean="0">
                <a:solidFill>
                  <a:srgbClr val="C00000"/>
                </a:solidFill>
              </a:rPr>
              <a:t>MV/m</a:t>
            </a:r>
          </a:p>
          <a:p>
            <a:r>
              <a:rPr lang="en-US" dirty="0" err="1" smtClean="0"/>
              <a:t>JLab</a:t>
            </a:r>
            <a:r>
              <a:rPr lang="en-US" dirty="0" smtClean="0"/>
              <a:t> C100 CMs </a:t>
            </a:r>
            <a:r>
              <a:rPr lang="en-US" sz="1200" dirty="0" smtClean="0"/>
              <a:t>(A. Reilly – SRF ‘11 – TUPO061, M. Drury – LINAC ‘12 – MOPB30)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VT: </a:t>
            </a:r>
            <a:r>
              <a:rPr lang="en-US" dirty="0" smtClean="0">
                <a:solidFill>
                  <a:srgbClr val="0070C0"/>
                </a:solidFill>
              </a:rPr>
              <a:t>0.8-1.2e+10 </a:t>
            </a:r>
            <a:r>
              <a:rPr lang="en-US" dirty="0">
                <a:solidFill>
                  <a:srgbClr val="0070C0"/>
                </a:solidFill>
              </a:rPr>
              <a:t>@ </a:t>
            </a:r>
            <a:r>
              <a:rPr lang="en-US" dirty="0" smtClean="0">
                <a:solidFill>
                  <a:srgbClr val="0070C0"/>
                </a:solidFill>
              </a:rPr>
              <a:t>20-25 </a:t>
            </a:r>
            <a:r>
              <a:rPr lang="en-US" dirty="0">
                <a:solidFill>
                  <a:srgbClr val="0070C0"/>
                </a:solidFill>
              </a:rPr>
              <a:t>MV/m, </a:t>
            </a:r>
            <a:r>
              <a:rPr lang="en-US" dirty="0">
                <a:solidFill>
                  <a:srgbClr val="C00000"/>
                </a:solidFill>
              </a:rPr>
              <a:t>CM: </a:t>
            </a:r>
            <a:r>
              <a:rPr lang="en-US" dirty="0" smtClean="0">
                <a:solidFill>
                  <a:srgbClr val="C00000"/>
                </a:solidFill>
              </a:rPr>
              <a:t>0.5-1.0e+10 </a:t>
            </a:r>
            <a:r>
              <a:rPr lang="en-US" dirty="0">
                <a:solidFill>
                  <a:srgbClr val="C00000"/>
                </a:solidFill>
              </a:rPr>
              <a:t>@ </a:t>
            </a:r>
            <a:r>
              <a:rPr lang="en-US" dirty="0" smtClean="0">
                <a:solidFill>
                  <a:srgbClr val="C00000"/>
                </a:solidFill>
              </a:rPr>
              <a:t>20-25 </a:t>
            </a:r>
            <a:r>
              <a:rPr lang="en-US" dirty="0">
                <a:solidFill>
                  <a:srgbClr val="C00000"/>
                </a:solidFill>
              </a:rPr>
              <a:t>MV/m</a:t>
            </a:r>
          </a:p>
          <a:p>
            <a:pPr lvl="1"/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Takeaway: not </a:t>
            </a:r>
            <a:r>
              <a:rPr lang="en-US" dirty="0" smtClean="0">
                <a:solidFill>
                  <a:srgbClr val="00B050"/>
                </a:solidFill>
              </a:rPr>
              <a:t>unheard of </a:t>
            </a:r>
            <a:r>
              <a:rPr lang="en-US" dirty="0" smtClean="0">
                <a:solidFill>
                  <a:srgbClr val="00B050"/>
                </a:solidFill>
              </a:rPr>
              <a:t>to lose up to a factor of 2 in Q</a:t>
            </a:r>
            <a:r>
              <a:rPr lang="en-US" baseline="-25000" dirty="0" smtClean="0">
                <a:solidFill>
                  <a:srgbClr val="00B050"/>
                </a:solidFill>
              </a:rPr>
              <a:t>0</a:t>
            </a:r>
            <a:r>
              <a:rPr lang="en-US" dirty="0" smtClean="0">
                <a:solidFill>
                  <a:srgbClr val="00B050"/>
                </a:solidFill>
              </a:rPr>
              <a:t> from VT-&gt;CM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13-JUN-2013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Hocker, TTC CW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B56-088E-4230-A00B-341C943B3AAE}" type="slidenum">
              <a:rPr lang="en-US" smtClean="0"/>
              <a:pPr/>
              <a:t>3</a:t>
            </a:fld>
            <a:endParaRPr lang="en-US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218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Add’l</a:t>
            </a:r>
            <a:r>
              <a:rPr lang="en-US" dirty="0" smtClean="0"/>
              <a:t> data points from FNAL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13-JUN-2013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Hocker, TTC CW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B56-088E-4230-A00B-341C943B3AAE}" type="slidenum">
              <a:rPr lang="en-US" smtClean="0"/>
              <a:pPr/>
              <a:t>4</a:t>
            </a:fld>
            <a:endParaRPr lang="en-US">
              <a:latin typeface="Times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86200"/>
            <a:ext cx="4581525" cy="2752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" y="990600"/>
            <a:ext cx="4581525" cy="275272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953000" y="914400"/>
            <a:ext cx="3962400" cy="5562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000099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rgbClr val="37861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rgbClr val="FF33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TESLA-style CMs</a:t>
            </a:r>
          </a:p>
          <a:p>
            <a:r>
              <a:rPr lang="en-US" dirty="0" smtClean="0"/>
              <a:t>RFCA002 not tested yet, shown are horizontal test results</a:t>
            </a:r>
          </a:p>
          <a:p>
            <a:r>
              <a:rPr lang="en-US" dirty="0" smtClean="0"/>
              <a:t>All HT and CM facilities at FNAL are limited to pulsed operation (for now)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&lt; 1% DF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2075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heat loads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Cavities are strongly </a:t>
            </a:r>
            <a:r>
              <a:rPr lang="en-US" dirty="0" err="1" smtClean="0"/>
              <a:t>overcoupled</a:t>
            </a:r>
            <a:r>
              <a:rPr lang="en-US" dirty="0" smtClean="0"/>
              <a:t> in CMs, Q</a:t>
            </a:r>
            <a:r>
              <a:rPr lang="en-US" baseline="-25000" dirty="0" smtClean="0"/>
              <a:t>0</a:t>
            </a:r>
            <a:r>
              <a:rPr lang="en-US" dirty="0" smtClean="0"/>
              <a:t> measured from 2K dynamic heat loads</a:t>
            </a:r>
          </a:p>
          <a:p>
            <a:r>
              <a:rPr lang="en-US" dirty="0" smtClean="0"/>
              <a:t>At FNAL the low DF means we’re struggling to measure fractions of a watt --- this is hard</a:t>
            </a:r>
          </a:p>
          <a:p>
            <a:pPr lvl="1"/>
            <a:r>
              <a:rPr lang="en-US" dirty="0" smtClean="0"/>
              <a:t>I suspect CW life is easier with heat loads of tens of watts</a:t>
            </a:r>
          </a:p>
          <a:p>
            <a:r>
              <a:rPr lang="en-US" dirty="0" smtClean="0"/>
              <a:t>Different labs use different methods</a:t>
            </a:r>
          </a:p>
          <a:p>
            <a:pPr lvl="1"/>
            <a:r>
              <a:rPr lang="en-US" dirty="0" smtClean="0"/>
              <a:t>He mass flow (steady-state or supply closed)</a:t>
            </a:r>
          </a:p>
          <a:p>
            <a:pPr lvl="1"/>
            <a:r>
              <a:rPr lang="en-US" dirty="0" smtClean="0"/>
              <a:t>Boil-off rate (liquid level)</a:t>
            </a:r>
          </a:p>
          <a:p>
            <a:pPr lvl="1"/>
            <a:r>
              <a:rPr lang="en-US" dirty="0" smtClean="0"/>
              <a:t>Rate-of-rise</a:t>
            </a:r>
          </a:p>
          <a:p>
            <a:r>
              <a:rPr lang="en-US" dirty="0" smtClean="0"/>
              <a:t>I think there is a useful discussion to be had here about pros/cons of these techniques, associated uncertainties, tricks of the trade, etc.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13-JUN-2013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Hocker, TTC CW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3823-57C0-43EE-843A-F1B2AE7DD10B}" type="slidenum">
              <a:rPr lang="en-US" smtClean="0"/>
              <a:pPr/>
              <a:t>5</a:t>
            </a:fld>
            <a:endParaRPr lang="en-US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666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/>
              <a:t> degradation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VT to CM, one pays attention to residual resistance</a:t>
            </a:r>
          </a:p>
          <a:p>
            <a:pPr lvl="1"/>
            <a:r>
              <a:rPr lang="en-US" dirty="0" smtClean="0"/>
              <a:t>FE-loading: quest for ever-cleaner assembly</a:t>
            </a:r>
          </a:p>
          <a:p>
            <a:pPr lvl="1"/>
            <a:r>
              <a:rPr lang="en-US" dirty="0" smtClean="0"/>
              <a:t>Trapped magnetic flux</a:t>
            </a:r>
          </a:p>
          <a:p>
            <a:pPr lvl="2"/>
            <a:r>
              <a:rPr lang="en-US" dirty="0" smtClean="0"/>
              <a:t>Thermal currents (see Neumann’s talk)</a:t>
            </a:r>
          </a:p>
          <a:p>
            <a:pPr lvl="2"/>
            <a:r>
              <a:rPr lang="en-US" dirty="0" smtClean="0"/>
              <a:t>Sources of </a:t>
            </a:r>
            <a:r>
              <a:rPr lang="en-US" dirty="0" err="1" smtClean="0"/>
              <a:t>remanent</a:t>
            </a:r>
            <a:r>
              <a:rPr lang="en-US" dirty="0" smtClean="0"/>
              <a:t> field in CM</a:t>
            </a:r>
          </a:p>
          <a:p>
            <a:pPr lvl="2"/>
            <a:r>
              <a:rPr lang="en-US" dirty="0" smtClean="0"/>
              <a:t>Efficacy of magnetic shielding</a:t>
            </a:r>
          </a:p>
          <a:p>
            <a:endParaRPr lang="en-US" dirty="0"/>
          </a:p>
          <a:p>
            <a:r>
              <a:rPr lang="en-US" dirty="0" smtClean="0"/>
              <a:t>FNAL study: what field does a cavity see inside the mag shielding and inside a CM vacuum vessel</a:t>
            </a:r>
          </a:p>
          <a:p>
            <a:pPr lvl="1"/>
            <a:r>
              <a:rPr lang="en-US" dirty="0" smtClean="0"/>
              <a:t>Measure at room temperature</a:t>
            </a:r>
          </a:p>
          <a:p>
            <a:pPr lvl="2"/>
            <a:r>
              <a:rPr lang="en-US" dirty="0" smtClean="0"/>
              <a:t>Several groups have measured </a:t>
            </a:r>
            <a:r>
              <a:rPr lang="en-US" dirty="0" err="1" smtClean="0"/>
              <a:t>Cryoperm</a:t>
            </a:r>
            <a:r>
              <a:rPr lang="en-US" dirty="0" smtClean="0"/>
              <a:t> permeability cold and found that it doesn’t differ much from RT permeability (despite manufacturer claims)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13-JUN-2013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Hocker, TTC CW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B56-088E-4230-A00B-341C943B3AAE}" type="slidenum">
              <a:rPr lang="en-US" smtClean="0"/>
              <a:pPr/>
              <a:t>6</a:t>
            </a:fld>
            <a:endParaRPr lang="en-US">
              <a:latin typeface="Times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95400" y="3096492"/>
            <a:ext cx="3733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4"/>
          </p:cNvCxnSpPr>
          <p:nvPr/>
        </p:nvCxnSpPr>
        <p:spPr>
          <a:xfrm>
            <a:off x="3162300" y="3477492"/>
            <a:ext cx="0" cy="48490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657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setup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13-JUN-2013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Hocker, TTC CW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B56-088E-4230-A00B-341C943B3AAE}" type="slidenum">
              <a:rPr lang="en-US" smtClean="0"/>
              <a:pPr/>
              <a:t>7</a:t>
            </a:fld>
            <a:endParaRPr lang="en-US">
              <a:latin typeface="Times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368801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1000" y="5181598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Empty helium vessel and </a:t>
            </a:r>
            <a:r>
              <a:rPr lang="en-US" dirty="0" err="1" smtClean="0"/>
              <a:t>Cryoperm</a:t>
            </a:r>
            <a:r>
              <a:rPr lang="en-US" dirty="0" smtClean="0"/>
              <a:t> shielding in CM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51816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3-axis magnetic field sensor (</a:t>
            </a:r>
            <a:r>
              <a:rPr lang="en-US" dirty="0" err="1" smtClean="0"/>
              <a:t>Bartington</a:t>
            </a:r>
            <a:r>
              <a:rPr lang="en-US" dirty="0" smtClean="0"/>
              <a:t> </a:t>
            </a:r>
            <a:r>
              <a:rPr lang="en-US" dirty="0" err="1" smtClean="0"/>
              <a:t>Instrum</a:t>
            </a:r>
            <a:r>
              <a:rPr lang="en-US" dirty="0" smtClean="0"/>
              <a:t>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967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measurements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13-JUN-2013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Hocker, TTC CW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3823-57C0-43EE-843A-F1B2AE7DD10B}" type="slidenum">
              <a:rPr lang="en-US" smtClean="0"/>
              <a:pPr/>
              <a:t>8</a:t>
            </a:fld>
            <a:endParaRPr lang="en-US">
              <a:latin typeface="Times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85825"/>
            <a:ext cx="8915400" cy="4371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648200"/>
            <a:ext cx="5514975" cy="1971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0" y="54102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Along “</a:t>
            </a:r>
            <a:r>
              <a:rPr lang="en-US" sz="1600" dirty="0" err="1" smtClean="0"/>
              <a:t>beamline</a:t>
            </a:r>
            <a:r>
              <a:rPr lang="en-US" sz="1600" dirty="0" smtClean="0"/>
              <a:t>,” no effect from holes -&gt; measured field was 4 </a:t>
            </a:r>
            <a:r>
              <a:rPr lang="en-US" sz="1600" dirty="0" err="1" smtClean="0"/>
              <a:t>mG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6096000" y="5410200"/>
            <a:ext cx="2514600" cy="8309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800" y="11430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Probe roughly at location of cell equators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86646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imperfect shielding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Assuming </a:t>
            </a:r>
            <a:r>
              <a:rPr lang="en-US" dirty="0" err="1" smtClean="0"/>
              <a:t>Cryoperm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 does increase as advertised (2.5x)</a:t>
            </a:r>
          </a:p>
          <a:p>
            <a:pPr lvl="1"/>
            <a:r>
              <a:rPr lang="en-US" dirty="0" smtClean="0">
                <a:sym typeface="Symbol"/>
              </a:rPr>
              <a:t>Using </a:t>
            </a:r>
            <a:r>
              <a:rPr lang="en-US" dirty="0" err="1" smtClean="0">
                <a:sym typeface="Symbol"/>
              </a:rPr>
              <a:t>R</a:t>
            </a:r>
            <a:r>
              <a:rPr lang="en-US" baseline="-25000" dirty="0" err="1" smtClean="0">
                <a:sym typeface="Symbol"/>
              </a:rPr>
              <a:t>s</a:t>
            </a:r>
            <a:r>
              <a:rPr lang="en-US" dirty="0" smtClean="0">
                <a:sym typeface="Symbol"/>
              </a:rPr>
              <a:t> =H (=1.9x10</a:t>
            </a:r>
            <a:r>
              <a:rPr lang="en-US" baseline="30000" dirty="0" smtClean="0">
                <a:sym typeface="Symbol"/>
              </a:rPr>
              <a:t>-4</a:t>
            </a:r>
            <a:r>
              <a:rPr lang="en-US" dirty="0" smtClean="0">
                <a:sym typeface="Symbol"/>
              </a:rPr>
              <a:t>(f/RRR)    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(BUT… see next slide)</a:t>
            </a:r>
            <a:endParaRPr lang="en-US" dirty="0" smtClean="0"/>
          </a:p>
          <a:p>
            <a:pPr lvl="2"/>
            <a:r>
              <a:rPr lang="en-US" dirty="0" smtClean="0"/>
              <a:t>4 </a:t>
            </a:r>
            <a:r>
              <a:rPr lang="en-US" dirty="0" err="1" smtClean="0"/>
              <a:t>mG</a:t>
            </a:r>
            <a:r>
              <a:rPr lang="en-US" dirty="0" smtClean="0"/>
              <a:t> contributes </a:t>
            </a:r>
            <a:r>
              <a:rPr lang="en-US" dirty="0" smtClean="0"/>
              <a:t>0.70</a:t>
            </a:r>
            <a:r>
              <a:rPr lang="en-US" dirty="0" smtClean="0"/>
              <a:t> </a:t>
            </a:r>
            <a:r>
              <a:rPr lang="en-US" dirty="0" err="1" smtClean="0"/>
              <a:t>nOhm</a:t>
            </a:r>
            <a:r>
              <a:rPr lang="en-US" dirty="0" smtClean="0"/>
              <a:t> to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</a:t>
            </a:r>
            <a:r>
              <a:rPr lang="en-US" dirty="0" smtClean="0"/>
              <a:t> (1.3 GHz, RRR=250)</a:t>
            </a:r>
            <a:endParaRPr lang="en-US" dirty="0" smtClean="0"/>
          </a:p>
          <a:p>
            <a:pPr lvl="2"/>
            <a:r>
              <a:rPr lang="en-US" dirty="0" smtClean="0"/>
              <a:t>Integrated effect of holes contributes an additional </a:t>
            </a:r>
            <a:r>
              <a:rPr lang="en-US" dirty="0" smtClean="0"/>
              <a:t>0.77</a:t>
            </a:r>
            <a:r>
              <a:rPr lang="en-US" dirty="0" smtClean="0"/>
              <a:t> </a:t>
            </a:r>
            <a:r>
              <a:rPr lang="en-US" dirty="0" err="1" smtClean="0"/>
              <a:t>nOhm</a:t>
            </a:r>
            <a:endParaRPr lang="en-US" dirty="0" smtClean="0"/>
          </a:p>
          <a:p>
            <a:pPr lvl="2"/>
            <a:r>
              <a:rPr lang="en-US" dirty="0" smtClean="0"/>
              <a:t>Total of </a:t>
            </a:r>
            <a:r>
              <a:rPr lang="en-US" dirty="0" smtClean="0"/>
              <a:t>1.47</a:t>
            </a:r>
            <a:r>
              <a:rPr lang="en-US" dirty="0" smtClean="0"/>
              <a:t> </a:t>
            </a:r>
            <a:r>
              <a:rPr lang="en-US" dirty="0" err="1" smtClean="0"/>
              <a:t>nOhm</a:t>
            </a:r>
            <a:endParaRPr lang="en-US" dirty="0" smtClean="0"/>
          </a:p>
          <a:p>
            <a:r>
              <a:rPr lang="en-US" dirty="0" smtClean="0"/>
              <a:t>Typical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</a:t>
            </a:r>
            <a:r>
              <a:rPr lang="en-US" dirty="0" smtClean="0"/>
              <a:t> in VT at FNAL (2 K,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pk</a:t>
            </a:r>
            <a:r>
              <a:rPr lang="en-US" dirty="0" smtClean="0"/>
              <a:t> = 70 </a:t>
            </a:r>
            <a:r>
              <a:rPr lang="en-US" dirty="0" err="1" smtClean="0"/>
              <a:t>mT</a:t>
            </a:r>
            <a:r>
              <a:rPr lang="en-US" dirty="0" smtClean="0"/>
              <a:t>) about 13.6 </a:t>
            </a:r>
            <a:r>
              <a:rPr lang="en-US" dirty="0" err="1" smtClean="0"/>
              <a:t>nOhm</a:t>
            </a:r>
            <a:r>
              <a:rPr lang="en-US" dirty="0" smtClean="0"/>
              <a:t>, with about 0.35 </a:t>
            </a:r>
            <a:r>
              <a:rPr lang="en-US" dirty="0" err="1" smtClean="0"/>
              <a:t>nOhm</a:t>
            </a:r>
            <a:r>
              <a:rPr lang="en-US" dirty="0" smtClean="0"/>
              <a:t> from </a:t>
            </a:r>
            <a:r>
              <a:rPr lang="en-US" dirty="0" err="1" smtClean="0"/>
              <a:t>remanent</a:t>
            </a:r>
            <a:r>
              <a:rPr lang="en-US" dirty="0" smtClean="0"/>
              <a:t> field</a:t>
            </a:r>
          </a:p>
          <a:p>
            <a:r>
              <a:rPr lang="en-US" dirty="0" smtClean="0"/>
              <a:t>Can expect a degradation in CM of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 smtClean="0">
                <a:sym typeface="Symbol"/>
              </a:rPr>
              <a:t> doesn’t increase, F = -17%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13-JUN-2013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Hocker, TTC CW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3823-57C0-43EE-843A-F1B2AE7DD10B}" type="slidenum">
              <a:rPr lang="en-US" smtClean="0"/>
              <a:pPr/>
              <a:t>9</a:t>
            </a:fld>
            <a:endParaRPr lang="en-US">
              <a:latin typeface="Times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311396"/>
            <a:ext cx="4997677" cy="94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5515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-DAE">
  <a:themeElements>
    <a:clrScheme name="">
      <a:dk1>
        <a:srgbClr val="000000"/>
      </a:dk1>
      <a:lt1>
        <a:srgbClr val="FFFFF7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_ILC Cavity and Cryomodule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ILC Cavity and Cryomodu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ILC Cavity and Cryomodul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ILC Cavity and Cryomodul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ILC Cavity and Cryomodul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ILC Cavity and Cryomodul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ILC Cavity and Cryomodul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ILC Cavity and Cryomodul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Fermilab-DAE</Template>
  <TotalTime>462</TotalTime>
  <Words>908</Words>
  <Application>Microsoft Office PowerPoint</Application>
  <PresentationFormat>On-screen Show (4:3)</PresentationFormat>
  <Paragraphs>125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Fermilab-DAE</vt:lpstr>
      <vt:lpstr>Graph</vt:lpstr>
      <vt:lpstr>High Q0 preservation</vt:lpstr>
      <vt:lpstr>Introduction</vt:lpstr>
      <vt:lpstr>Where we’re at</vt:lpstr>
      <vt:lpstr>Add’l data points from FNAL</vt:lpstr>
      <vt:lpstr>Measuring heat loads</vt:lpstr>
      <vt:lpstr>Q0 degradation mechanisms</vt:lpstr>
      <vt:lpstr>Measurement setup</vt:lpstr>
      <vt:lpstr>Field measurements</vt:lpstr>
      <vt:lpstr>Effect of imperfect shielding</vt:lpstr>
      <vt:lpstr>Trapped flux: field dependence</vt:lpstr>
      <vt:lpstr>Conclusions</vt:lpstr>
      <vt:lpstr>Backup</vt:lpstr>
      <vt:lpstr>Mass flow: checks: not good</vt:lpstr>
      <vt:lpstr>Rate-of-rise: check: better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HTS plans for 650 MHz CW and 1300 MHz long-pulse</dc:title>
  <dc:creator>hocker</dc:creator>
  <cp:lastModifiedBy>hocker</cp:lastModifiedBy>
  <cp:revision>38</cp:revision>
  <dcterms:created xsi:type="dcterms:W3CDTF">2010-11-01T21:16:18Z</dcterms:created>
  <dcterms:modified xsi:type="dcterms:W3CDTF">2013-06-13T04:25:00Z</dcterms:modified>
</cp:coreProperties>
</file>