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81" r:id="rId3"/>
    <p:sldId id="259" r:id="rId4"/>
    <p:sldId id="279" r:id="rId5"/>
    <p:sldId id="280" r:id="rId6"/>
    <p:sldId id="283" r:id="rId7"/>
    <p:sldId id="272" r:id="rId8"/>
    <p:sldId id="273" r:id="rId9"/>
    <p:sldId id="274" r:id="rId10"/>
    <p:sldId id="275" r:id="rId11"/>
    <p:sldId id="276" r:id="rId12"/>
    <p:sldId id="27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FF0505"/>
    <a:srgbClr val="FF66CC"/>
    <a:srgbClr val="B31B1B"/>
    <a:srgbClr val="FF1919"/>
    <a:srgbClr val="DF29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0"/>
  </p:normalViewPr>
  <p:slideViewPr>
    <p:cSldViewPr>
      <p:cViewPr varScale="1">
        <p:scale>
          <a:sx n="90" d="100"/>
          <a:sy n="90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ocuments\TTC%20cornell\cavity%20spe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esktop\Cornell%20data\IS-5\2013-04-18\2013-04-18-IS5-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ocuments\TTC%20cornell\cavity%20spe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190069445808053"/>
          <c:y val="4.247954299830168E-2"/>
          <c:w val="0.84067691663230393"/>
          <c:h val="0.84002007102053422"/>
        </c:manualLayout>
      </c:layout>
      <c:scatterChart>
        <c:scatterStyle val="lineMarker"/>
        <c:ser>
          <c:idx val="2"/>
          <c:order val="0"/>
          <c:tx>
            <c:v>Cornell ERL, 1.3GHz, 1.8K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Sheet1!$K$7</c:f>
              <c:numCache>
                <c:formatCode>General</c:formatCode>
                <c:ptCount val="1"/>
                <c:pt idx="0">
                  <c:v>16.2</c:v>
                </c:pt>
              </c:numCache>
            </c:numRef>
          </c:xVal>
          <c:yVal>
            <c:numRef>
              <c:f>Sheet1!$L$7</c:f>
              <c:numCache>
                <c:formatCode>0.00E+00</c:formatCode>
                <c:ptCount val="1"/>
                <c:pt idx="0">
                  <c:v>20000000000</c:v>
                </c:pt>
              </c:numCache>
            </c:numRef>
          </c:yVal>
        </c:ser>
        <c:ser>
          <c:idx val="3"/>
          <c:order val="1"/>
          <c:tx>
            <c:v>KEK ERL, 1.3GHz, 2K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Sheet1!$M$7</c:f>
              <c:numCache>
                <c:formatCode>General</c:formatCode>
                <c:ptCount val="1"/>
                <c:pt idx="0">
                  <c:v>15</c:v>
                </c:pt>
              </c:numCache>
            </c:numRef>
          </c:xVal>
          <c:yVal>
            <c:numRef>
              <c:f>Sheet1!$N$7</c:f>
              <c:numCache>
                <c:formatCode>0.00E+00</c:formatCode>
                <c:ptCount val="1"/>
                <c:pt idx="0">
                  <c:v>10000000000</c:v>
                </c:pt>
              </c:numCache>
            </c:numRef>
          </c:yVal>
        </c:ser>
        <c:ser>
          <c:idx val="1"/>
          <c:order val="2"/>
          <c:tx>
            <c:v>XFEL, 1.3GHz, 2K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Sheet1!$I$7</c:f>
              <c:numCache>
                <c:formatCode>General</c:formatCode>
                <c:ptCount val="1"/>
                <c:pt idx="0">
                  <c:v>26</c:v>
                </c:pt>
              </c:numCache>
            </c:numRef>
          </c:xVal>
          <c:yVal>
            <c:numRef>
              <c:f>Sheet1!$J$7</c:f>
              <c:numCache>
                <c:formatCode>0.00E+00</c:formatCode>
                <c:ptCount val="1"/>
                <c:pt idx="0">
                  <c:v>10000000000</c:v>
                </c:pt>
              </c:numCache>
            </c:numRef>
          </c:yVal>
        </c:ser>
        <c:ser>
          <c:idx val="0"/>
          <c:order val="3"/>
          <c:tx>
            <c:v>ILC BL, 1.3GHz, 2K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Sheet1!$G$7:$G$8</c:f>
              <c:numCache>
                <c:formatCode>General</c:formatCode>
                <c:ptCount val="2"/>
                <c:pt idx="0">
                  <c:v>35</c:v>
                </c:pt>
                <c:pt idx="1">
                  <c:v>31.5</c:v>
                </c:pt>
              </c:numCache>
            </c:numRef>
          </c:xVal>
          <c:yVal>
            <c:numRef>
              <c:f>Sheet1!$H$7:$H$8</c:f>
              <c:numCache>
                <c:formatCode>0.00E+00</c:formatCode>
                <c:ptCount val="2"/>
                <c:pt idx="0">
                  <c:v>8000000000</c:v>
                </c:pt>
                <c:pt idx="1">
                  <c:v>10000000000</c:v>
                </c:pt>
              </c:numCache>
            </c:numRef>
          </c:yVal>
        </c:ser>
        <c:ser>
          <c:idx val="5"/>
          <c:order val="4"/>
          <c:tx>
            <c:v>ILC ACD, 1.3GHz, 2K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Sheet1!$E$7:$E$9</c:f>
              <c:numCache>
                <c:formatCode>General</c:formatCode>
                <c:ptCount val="3"/>
                <c:pt idx="0">
                  <c:v>40</c:v>
                </c:pt>
                <c:pt idx="1">
                  <c:v>36</c:v>
                </c:pt>
              </c:numCache>
            </c:numRef>
          </c:xVal>
          <c:yVal>
            <c:numRef>
              <c:f>Sheet1!$F$7:$F$9</c:f>
              <c:numCache>
                <c:formatCode>0.00E+00</c:formatCode>
                <c:ptCount val="3"/>
                <c:pt idx="0">
                  <c:v>8000000000</c:v>
                </c:pt>
                <c:pt idx="1">
                  <c:v>10000000000</c:v>
                </c:pt>
              </c:numCache>
            </c:numRef>
          </c:yVal>
        </c:ser>
        <c:ser>
          <c:idx val="4"/>
          <c:order val="5"/>
          <c:tx>
            <c:v>Jlab Upgrade, 1.5GHz, 2.07K</c:v>
          </c:tx>
          <c:spPr>
            <a:ln w="28575">
              <a:noFill/>
            </a:ln>
          </c:spPr>
          <c:marker>
            <c:symbol val="plus"/>
            <c:size val="9"/>
            <c:spPr>
              <a:solidFill>
                <a:srgbClr val="FFFF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Sheet1!$O$7</c:f>
              <c:numCache>
                <c:formatCode>General</c:formatCode>
                <c:ptCount val="1"/>
                <c:pt idx="0">
                  <c:v>19.2</c:v>
                </c:pt>
              </c:numCache>
            </c:numRef>
          </c:xVal>
          <c:yVal>
            <c:numRef>
              <c:f>Sheet1!$P$7</c:f>
              <c:numCache>
                <c:formatCode>0.00E+00</c:formatCode>
                <c:ptCount val="1"/>
                <c:pt idx="0">
                  <c:v>8000000000</c:v>
                </c:pt>
              </c:numCache>
            </c:numRef>
          </c:yVal>
        </c:ser>
        <c:axId val="301614976"/>
        <c:axId val="301617536"/>
      </c:scatterChart>
      <c:valAx>
        <c:axId val="3016149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Eacc [MV/m]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1617536"/>
        <c:crosses val="autoZero"/>
        <c:crossBetween val="midCat"/>
      </c:valAx>
      <c:valAx>
        <c:axId val="301617536"/>
        <c:scaling>
          <c:logBase val="10"/>
          <c:orientation val="minMax"/>
          <c:min val="10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Qo</a:t>
                </a:r>
              </a:p>
            </c:rich>
          </c:tx>
          <c:layout>
            <c:manualLayout>
              <c:xMode val="edge"/>
              <c:yMode val="edge"/>
              <c:x val="9.9750623441396541E-3"/>
              <c:y val="0.33595472287398592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1614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550002945392422"/>
          <c:y val="1.311583294735217E-2"/>
          <c:w val="0.25944312447228379"/>
          <c:h val="0.30774555115560437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738018858753812"/>
          <c:y val="0.10894393409157192"/>
          <c:w val="0.74359640115197678"/>
          <c:h val="0.7783412293589127"/>
        </c:manualLayout>
      </c:layout>
      <c:scatterChart>
        <c:scatterStyle val="lineMarker"/>
        <c:ser>
          <c:idx val="1"/>
          <c:order val="0"/>
          <c:tx>
            <c:strRef>
              <c:f>summary!$P$1</c:f>
              <c:strCache>
                <c:ptCount val="1"/>
                <c:pt idx="0">
                  <c:v>Best at KEK, EP'ed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summary!$P$53:$P$97</c:f>
              <c:numCache>
                <c:formatCode>General</c:formatCode>
                <c:ptCount val="45"/>
                <c:pt idx="0">
                  <c:v>44.730000000000011</c:v>
                </c:pt>
                <c:pt idx="1">
                  <c:v>44.3</c:v>
                </c:pt>
                <c:pt idx="2">
                  <c:v>43.58</c:v>
                </c:pt>
                <c:pt idx="3">
                  <c:v>42.99</c:v>
                </c:pt>
                <c:pt idx="4">
                  <c:v>42.24</c:v>
                </c:pt>
                <c:pt idx="5">
                  <c:v>41.94</c:v>
                </c:pt>
                <c:pt idx="6">
                  <c:v>41.01</c:v>
                </c:pt>
                <c:pt idx="7">
                  <c:v>39.910000000000004</c:v>
                </c:pt>
                <c:pt idx="8">
                  <c:v>39.11</c:v>
                </c:pt>
                <c:pt idx="9">
                  <c:v>37.950000000000003</c:v>
                </c:pt>
                <c:pt idx="10">
                  <c:v>37.1</c:v>
                </c:pt>
                <c:pt idx="11">
                  <c:v>36.230000000000011</c:v>
                </c:pt>
                <c:pt idx="12">
                  <c:v>35.1</c:v>
                </c:pt>
                <c:pt idx="13">
                  <c:v>34</c:v>
                </c:pt>
                <c:pt idx="14">
                  <c:v>33.07</c:v>
                </c:pt>
                <c:pt idx="15">
                  <c:v>32.090000000000003</c:v>
                </c:pt>
                <c:pt idx="16">
                  <c:v>31.04</c:v>
                </c:pt>
                <c:pt idx="17">
                  <c:v>30.06</c:v>
                </c:pt>
                <c:pt idx="18">
                  <c:v>29.130000000000031</c:v>
                </c:pt>
                <c:pt idx="19">
                  <c:v>28.110000000000031</c:v>
                </c:pt>
                <c:pt idx="20">
                  <c:v>27.12</c:v>
                </c:pt>
                <c:pt idx="21">
                  <c:v>26.06</c:v>
                </c:pt>
                <c:pt idx="22">
                  <c:v>25.09</c:v>
                </c:pt>
                <c:pt idx="23">
                  <c:v>24.03</c:v>
                </c:pt>
                <c:pt idx="24">
                  <c:v>23.05</c:v>
                </c:pt>
                <c:pt idx="25">
                  <c:v>22.09</c:v>
                </c:pt>
                <c:pt idx="26">
                  <c:v>20.939999999999987</c:v>
                </c:pt>
                <c:pt idx="27">
                  <c:v>20.04</c:v>
                </c:pt>
                <c:pt idx="28">
                  <c:v>19.059999999999999</c:v>
                </c:pt>
                <c:pt idx="29">
                  <c:v>18.2</c:v>
                </c:pt>
                <c:pt idx="30">
                  <c:v>17.12</c:v>
                </c:pt>
                <c:pt idx="31">
                  <c:v>16.079999999999988</c:v>
                </c:pt>
                <c:pt idx="32">
                  <c:v>14.98</c:v>
                </c:pt>
                <c:pt idx="33">
                  <c:v>14.01</c:v>
                </c:pt>
                <c:pt idx="34">
                  <c:v>13.02</c:v>
                </c:pt>
                <c:pt idx="35">
                  <c:v>11.89</c:v>
                </c:pt>
                <c:pt idx="36">
                  <c:v>11.1</c:v>
                </c:pt>
                <c:pt idx="37">
                  <c:v>10.02</c:v>
                </c:pt>
                <c:pt idx="38">
                  <c:v>9.0500000000000007</c:v>
                </c:pt>
                <c:pt idx="39">
                  <c:v>8.15</c:v>
                </c:pt>
                <c:pt idx="40">
                  <c:v>7.09</c:v>
                </c:pt>
                <c:pt idx="41">
                  <c:v>6.09</c:v>
                </c:pt>
                <c:pt idx="42">
                  <c:v>5.04</c:v>
                </c:pt>
                <c:pt idx="43">
                  <c:v>3.9899999999999998</c:v>
                </c:pt>
                <c:pt idx="44">
                  <c:v>3.11</c:v>
                </c:pt>
              </c:numCache>
            </c:numRef>
          </c:xVal>
          <c:yVal>
            <c:numRef>
              <c:f>summary!$Q$53:$Q$97</c:f>
              <c:numCache>
                <c:formatCode>0.00E+00</c:formatCode>
                <c:ptCount val="45"/>
                <c:pt idx="0">
                  <c:v>10800000000</c:v>
                </c:pt>
                <c:pt idx="1">
                  <c:v>10900000000</c:v>
                </c:pt>
                <c:pt idx="2">
                  <c:v>11100000000</c:v>
                </c:pt>
                <c:pt idx="3">
                  <c:v>11400000000</c:v>
                </c:pt>
                <c:pt idx="4">
                  <c:v>11500000000</c:v>
                </c:pt>
                <c:pt idx="5">
                  <c:v>11700000000</c:v>
                </c:pt>
                <c:pt idx="6">
                  <c:v>12100000000</c:v>
                </c:pt>
                <c:pt idx="7">
                  <c:v>12300000000</c:v>
                </c:pt>
                <c:pt idx="8">
                  <c:v>12600000000</c:v>
                </c:pt>
                <c:pt idx="9">
                  <c:v>13100000000</c:v>
                </c:pt>
                <c:pt idx="10">
                  <c:v>13400000000</c:v>
                </c:pt>
                <c:pt idx="11">
                  <c:v>13700000000</c:v>
                </c:pt>
                <c:pt idx="12">
                  <c:v>14300000000</c:v>
                </c:pt>
                <c:pt idx="13">
                  <c:v>14600000000</c:v>
                </c:pt>
                <c:pt idx="14">
                  <c:v>15000000000</c:v>
                </c:pt>
                <c:pt idx="15">
                  <c:v>15300000000</c:v>
                </c:pt>
                <c:pt idx="16">
                  <c:v>15500000000</c:v>
                </c:pt>
                <c:pt idx="17">
                  <c:v>15800000000</c:v>
                </c:pt>
                <c:pt idx="18">
                  <c:v>16000000000</c:v>
                </c:pt>
                <c:pt idx="19">
                  <c:v>16200000000</c:v>
                </c:pt>
                <c:pt idx="20">
                  <c:v>16500000000</c:v>
                </c:pt>
                <c:pt idx="21">
                  <c:v>16800000000</c:v>
                </c:pt>
                <c:pt idx="22">
                  <c:v>17000000000</c:v>
                </c:pt>
                <c:pt idx="23">
                  <c:v>17300000000</c:v>
                </c:pt>
                <c:pt idx="24">
                  <c:v>17500000000</c:v>
                </c:pt>
                <c:pt idx="25">
                  <c:v>17900000000</c:v>
                </c:pt>
                <c:pt idx="26">
                  <c:v>18300000000</c:v>
                </c:pt>
                <c:pt idx="27">
                  <c:v>18500000000</c:v>
                </c:pt>
                <c:pt idx="28">
                  <c:v>19000000000</c:v>
                </c:pt>
                <c:pt idx="29">
                  <c:v>19300000000</c:v>
                </c:pt>
                <c:pt idx="30">
                  <c:v>19700000000</c:v>
                </c:pt>
                <c:pt idx="31">
                  <c:v>20000000000</c:v>
                </c:pt>
                <c:pt idx="32">
                  <c:v>21100000000</c:v>
                </c:pt>
                <c:pt idx="33">
                  <c:v>21600000000</c:v>
                </c:pt>
                <c:pt idx="34">
                  <c:v>22200000000</c:v>
                </c:pt>
                <c:pt idx="35">
                  <c:v>22400000000</c:v>
                </c:pt>
                <c:pt idx="36">
                  <c:v>22500000000</c:v>
                </c:pt>
                <c:pt idx="37">
                  <c:v>22900000000</c:v>
                </c:pt>
                <c:pt idx="38">
                  <c:v>23400000000</c:v>
                </c:pt>
                <c:pt idx="39">
                  <c:v>23500000000</c:v>
                </c:pt>
                <c:pt idx="40">
                  <c:v>23900000000</c:v>
                </c:pt>
                <c:pt idx="41">
                  <c:v>23800000000</c:v>
                </c:pt>
                <c:pt idx="42">
                  <c:v>23800000000</c:v>
                </c:pt>
                <c:pt idx="43">
                  <c:v>24300000000</c:v>
                </c:pt>
                <c:pt idx="44">
                  <c:v>24100000000</c:v>
                </c:pt>
              </c:numCache>
            </c:numRef>
          </c:yVal>
        </c:ser>
        <c:ser>
          <c:idx val="2"/>
          <c:order val="1"/>
          <c:tx>
            <c:v>mirror finish+BCP(10um)</c:v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summary!$L$3:$L$18</c:f>
              <c:numCache>
                <c:formatCode>0.00</c:formatCode>
                <c:ptCount val="16"/>
                <c:pt idx="0">
                  <c:v>1.596425552074823</c:v>
                </c:pt>
                <c:pt idx="1">
                  <c:v>1.3102726621124579</c:v>
                </c:pt>
                <c:pt idx="2">
                  <c:v>1.0623710288555148</c:v>
                </c:pt>
                <c:pt idx="3">
                  <c:v>0.88003487857347706</c:v>
                </c:pt>
                <c:pt idx="4">
                  <c:v>0.78439737761197192</c:v>
                </c:pt>
                <c:pt idx="5">
                  <c:v>0.58901074880622284</c:v>
                </c:pt>
                <c:pt idx="6">
                  <c:v>1.1487835637278232</c:v>
                </c:pt>
                <c:pt idx="7">
                  <c:v>1.5902500194243061</c:v>
                </c:pt>
                <c:pt idx="8">
                  <c:v>2.1152666053259761</c:v>
                </c:pt>
                <c:pt idx="9">
                  <c:v>2.8178391334476247</c:v>
                </c:pt>
                <c:pt idx="10">
                  <c:v>3.2791533961413415</c:v>
                </c:pt>
                <c:pt idx="11">
                  <c:v>4.1976161324612855</c:v>
                </c:pt>
                <c:pt idx="12">
                  <c:v>5.298671394853784</c:v>
                </c:pt>
                <c:pt idx="13">
                  <c:v>7.3204210778727798</c:v>
                </c:pt>
                <c:pt idx="14">
                  <c:v>8.4521309754354625</c:v>
                </c:pt>
                <c:pt idx="15">
                  <c:v>9.6089546789229701</c:v>
                </c:pt>
              </c:numCache>
            </c:numRef>
          </c:xVal>
          <c:yVal>
            <c:numRef>
              <c:f>summary!$M$3:$M$18</c:f>
              <c:numCache>
                <c:formatCode>0.00E+00</c:formatCode>
                <c:ptCount val="16"/>
                <c:pt idx="0">
                  <c:v>362675248.98141819</c:v>
                </c:pt>
                <c:pt idx="1">
                  <c:v>393361205.30099314</c:v>
                </c:pt>
                <c:pt idx="2">
                  <c:v>418248025.5249064</c:v>
                </c:pt>
                <c:pt idx="3">
                  <c:v>438551194.74542832</c:v>
                </c:pt>
                <c:pt idx="4">
                  <c:v>439935643.95487916</c:v>
                </c:pt>
                <c:pt idx="5">
                  <c:v>431863739.40865695</c:v>
                </c:pt>
                <c:pt idx="6">
                  <c:v>386966526.75362182</c:v>
                </c:pt>
                <c:pt idx="7">
                  <c:v>365458990.41087276</c:v>
                </c:pt>
                <c:pt idx="8">
                  <c:v>321436853.66529691</c:v>
                </c:pt>
                <c:pt idx="9">
                  <c:v>273718423.05529642</c:v>
                </c:pt>
                <c:pt idx="10">
                  <c:v>249825778.20748428</c:v>
                </c:pt>
                <c:pt idx="11">
                  <c:v>212998727.23771194</c:v>
                </c:pt>
                <c:pt idx="12">
                  <c:v>186330043.16439375</c:v>
                </c:pt>
                <c:pt idx="13">
                  <c:v>158778722.18901354</c:v>
                </c:pt>
                <c:pt idx="14">
                  <c:v>145805910.98625413</c:v>
                </c:pt>
                <c:pt idx="15">
                  <c:v>134847117.11374784</c:v>
                </c:pt>
              </c:numCache>
            </c:numRef>
          </c:yVal>
        </c:ser>
        <c:ser>
          <c:idx val="3"/>
          <c:order val="2"/>
          <c:tx>
            <c:v>+850C*48h bake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summary!$J$3:$J$28</c:f>
              <c:numCache>
                <c:formatCode>General</c:formatCode>
                <c:ptCount val="26"/>
                <c:pt idx="0">
                  <c:v>10.97726784253234</c:v>
                </c:pt>
                <c:pt idx="1">
                  <c:v>17.175554728927761</c:v>
                </c:pt>
                <c:pt idx="2">
                  <c:v>18.792685867123737</c:v>
                </c:pt>
                <c:pt idx="3">
                  <c:v>20.419027985977486</c:v>
                </c:pt>
                <c:pt idx="4">
                  <c:v>21.737568714456149</c:v>
                </c:pt>
                <c:pt idx="5">
                  <c:v>20.366700455364889</c:v>
                </c:pt>
                <c:pt idx="6">
                  <c:v>15.592277192203168</c:v>
                </c:pt>
                <c:pt idx="7">
                  <c:v>14.351245888941268</c:v>
                </c:pt>
                <c:pt idx="8">
                  <c:v>10.816490735243601</c:v>
                </c:pt>
                <c:pt idx="9">
                  <c:v>9.9236966420092365</c:v>
                </c:pt>
                <c:pt idx="10">
                  <c:v>8.9738530770676768</c:v>
                </c:pt>
                <c:pt idx="11">
                  <c:v>7.2301840586314334</c:v>
                </c:pt>
                <c:pt idx="12">
                  <c:v>6.529422846494338</c:v>
                </c:pt>
                <c:pt idx="13">
                  <c:v>5.2566500128771434</c:v>
                </c:pt>
                <c:pt idx="14">
                  <c:v>4.174679371148847</c:v>
                </c:pt>
                <c:pt idx="15">
                  <c:v>23.13324041802953</c:v>
                </c:pt>
                <c:pt idx="16">
                  <c:v>24.07784001784389</c:v>
                </c:pt>
                <c:pt idx="17">
                  <c:v>24.66598790139853</c:v>
                </c:pt>
                <c:pt idx="18">
                  <c:v>25.366322826984213</c:v>
                </c:pt>
                <c:pt idx="19">
                  <c:v>26.169839582187244</c:v>
                </c:pt>
                <c:pt idx="20">
                  <c:v>26.771523689853126</c:v>
                </c:pt>
                <c:pt idx="21">
                  <c:v>27.243304906187948</c:v>
                </c:pt>
                <c:pt idx="22">
                  <c:v>27.821783536115618</c:v>
                </c:pt>
                <c:pt idx="23">
                  <c:v>28.444525198029229</c:v>
                </c:pt>
                <c:pt idx="24">
                  <c:v>13.27224518918301</c:v>
                </c:pt>
                <c:pt idx="25">
                  <c:v>12.248764480071108</c:v>
                </c:pt>
              </c:numCache>
            </c:numRef>
          </c:xVal>
          <c:yVal>
            <c:numRef>
              <c:f>summary!$K$3:$K$28</c:f>
              <c:numCache>
                <c:formatCode>General</c:formatCode>
                <c:ptCount val="26"/>
                <c:pt idx="0">
                  <c:v>23025647979.612717</c:v>
                </c:pt>
                <c:pt idx="1">
                  <c:v>12266641918.672667</c:v>
                </c:pt>
                <c:pt idx="2">
                  <c:v>9790534085.7609367</c:v>
                </c:pt>
                <c:pt idx="3">
                  <c:v>7043867437.4395361</c:v>
                </c:pt>
                <c:pt idx="4">
                  <c:v>5500141936.9819365</c:v>
                </c:pt>
                <c:pt idx="5">
                  <c:v>8696742801.4129429</c:v>
                </c:pt>
                <c:pt idx="6">
                  <c:v>16563673468.93325</c:v>
                </c:pt>
                <c:pt idx="7">
                  <c:v>19847754426.86087</c:v>
                </c:pt>
                <c:pt idx="8">
                  <c:v>23632646264.560001</c:v>
                </c:pt>
                <c:pt idx="9">
                  <c:v>24492054885.73774</c:v>
                </c:pt>
                <c:pt idx="10">
                  <c:v>23835159814.983929</c:v>
                </c:pt>
                <c:pt idx="11">
                  <c:v>25380938419.861122</c:v>
                </c:pt>
                <c:pt idx="12">
                  <c:v>23091009224.719967</c:v>
                </c:pt>
                <c:pt idx="13">
                  <c:v>23995552911.524261</c:v>
                </c:pt>
                <c:pt idx="14">
                  <c:v>20353384862.089485</c:v>
                </c:pt>
                <c:pt idx="15">
                  <c:v>4688177181.457881</c:v>
                </c:pt>
                <c:pt idx="16">
                  <c:v>3748035288.750104</c:v>
                </c:pt>
                <c:pt idx="17">
                  <c:v>3224533528.6419988</c:v>
                </c:pt>
                <c:pt idx="18">
                  <c:v>2745771861.2368541</c:v>
                </c:pt>
                <c:pt idx="19">
                  <c:v>2298588737.8204622</c:v>
                </c:pt>
                <c:pt idx="20">
                  <c:v>2013337970.4993453</c:v>
                </c:pt>
                <c:pt idx="21">
                  <c:v>1799832622.3583086</c:v>
                </c:pt>
                <c:pt idx="22">
                  <c:v>1522258710.1076748</c:v>
                </c:pt>
                <c:pt idx="23">
                  <c:v>1319371899.2063301</c:v>
                </c:pt>
                <c:pt idx="24">
                  <c:v>20924866569.918037</c:v>
                </c:pt>
                <c:pt idx="25">
                  <c:v>21612529409.636536</c:v>
                </c:pt>
              </c:numCache>
            </c:numRef>
          </c:yVal>
        </c:ser>
        <c:ser>
          <c:idx val="4"/>
          <c:order val="3"/>
          <c:tx>
            <c:v>+BCP(10um)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noFill/>
              </a:ln>
            </c:spPr>
          </c:marker>
          <c:errBars>
            <c:errDir val="y"/>
            <c:errBarType val="both"/>
            <c:errValType val="fixedVal"/>
            <c:val val="1"/>
          </c:errBars>
          <c:errBars>
            <c:errDir val="x"/>
            <c:errBarType val="both"/>
            <c:errValType val="fixedVal"/>
            <c:val val="1"/>
          </c:errBars>
          <c:xVal>
            <c:numRef>
              <c:f>summary!$H$3:$H$39</c:f>
              <c:numCache>
                <c:formatCode>General</c:formatCode>
                <c:ptCount val="37"/>
                <c:pt idx="0">
                  <c:v>2.7946500252140227</c:v>
                </c:pt>
                <c:pt idx="1">
                  <c:v>4.7822617223535389</c:v>
                </c:pt>
                <c:pt idx="2">
                  <c:v>6.4831221943075832</c:v>
                </c:pt>
                <c:pt idx="3">
                  <c:v>9.3381466110412727</c:v>
                </c:pt>
                <c:pt idx="4">
                  <c:v>10.494514778173773</c:v>
                </c:pt>
                <c:pt idx="5">
                  <c:v>11.692015893953585</c:v>
                </c:pt>
                <c:pt idx="6">
                  <c:v>12.975253067952075</c:v>
                </c:pt>
                <c:pt idx="7">
                  <c:v>14.064997264789406</c:v>
                </c:pt>
                <c:pt idx="8">
                  <c:v>15.238871070026775</c:v>
                </c:pt>
                <c:pt idx="9">
                  <c:v>16.732645498589729</c:v>
                </c:pt>
                <c:pt idx="10">
                  <c:v>17.496906012785942</c:v>
                </c:pt>
                <c:pt idx="11">
                  <c:v>18.72944502407249</c:v>
                </c:pt>
                <c:pt idx="12">
                  <c:v>18.762937004968489</c:v>
                </c:pt>
                <c:pt idx="13">
                  <c:v>20.332299822661234</c:v>
                </c:pt>
                <c:pt idx="14">
                  <c:v>21.89909864168629</c:v>
                </c:pt>
                <c:pt idx="15">
                  <c:v>22.694578225834206</c:v>
                </c:pt>
                <c:pt idx="16">
                  <c:v>22.764401960034281</c:v>
                </c:pt>
                <c:pt idx="17">
                  <c:v>23.76590417905263</c:v>
                </c:pt>
                <c:pt idx="18">
                  <c:v>25.315162607904814</c:v>
                </c:pt>
                <c:pt idx="19">
                  <c:v>24.864733324464726</c:v>
                </c:pt>
                <c:pt idx="20">
                  <c:v>24.741683341027812</c:v>
                </c:pt>
                <c:pt idx="21">
                  <c:v>26.055269833049795</c:v>
                </c:pt>
                <c:pt idx="22">
                  <c:v>26.815281065806911</c:v>
                </c:pt>
                <c:pt idx="23">
                  <c:v>27.948996366851574</c:v>
                </c:pt>
                <c:pt idx="24">
                  <c:v>27.978309033576526</c:v>
                </c:pt>
                <c:pt idx="25">
                  <c:v>28.845654291033025</c:v>
                </c:pt>
                <c:pt idx="26">
                  <c:v>29.813120780078435</c:v>
                </c:pt>
                <c:pt idx="27">
                  <c:v>30.622856852660036</c:v>
                </c:pt>
                <c:pt idx="28">
                  <c:v>31.396732033485129</c:v>
                </c:pt>
                <c:pt idx="29">
                  <c:v>31.976846568231029</c:v>
                </c:pt>
                <c:pt idx="30">
                  <c:v>31.991023845171473</c:v>
                </c:pt>
                <c:pt idx="31">
                  <c:v>32.706450250318596</c:v>
                </c:pt>
                <c:pt idx="32">
                  <c:v>33.383057852935998</c:v>
                </c:pt>
                <c:pt idx="33">
                  <c:v>33.975457628041454</c:v>
                </c:pt>
                <c:pt idx="34">
                  <c:v>34.564263851039485</c:v>
                </c:pt>
                <c:pt idx="35">
                  <c:v>34.944138177282795</c:v>
                </c:pt>
                <c:pt idx="36">
                  <c:v>35.248256600551109</c:v>
                </c:pt>
              </c:numCache>
            </c:numRef>
          </c:xVal>
          <c:yVal>
            <c:numRef>
              <c:f>summary!$I$3:$I$39</c:f>
              <c:numCache>
                <c:formatCode>General</c:formatCode>
                <c:ptCount val="37"/>
                <c:pt idx="0">
                  <c:v>20955494067.041687</c:v>
                </c:pt>
                <c:pt idx="1">
                  <c:v>20618369509.734108</c:v>
                </c:pt>
                <c:pt idx="2">
                  <c:v>21388955785.515827</c:v>
                </c:pt>
                <c:pt idx="3">
                  <c:v>21757538662.852196</c:v>
                </c:pt>
                <c:pt idx="4">
                  <c:v>20715359110.273418</c:v>
                </c:pt>
                <c:pt idx="5">
                  <c:v>23914129394.614296</c:v>
                </c:pt>
                <c:pt idx="6">
                  <c:v>21890232797.160172</c:v>
                </c:pt>
                <c:pt idx="7">
                  <c:v>19638184490.076035</c:v>
                </c:pt>
                <c:pt idx="8">
                  <c:v>19853775135.162117</c:v>
                </c:pt>
                <c:pt idx="9">
                  <c:v>21394537377.724075</c:v>
                </c:pt>
                <c:pt idx="10">
                  <c:v>20090872680.50452</c:v>
                </c:pt>
                <c:pt idx="11">
                  <c:v>19963020608.384441</c:v>
                </c:pt>
                <c:pt idx="12">
                  <c:v>20632510258.968445</c:v>
                </c:pt>
                <c:pt idx="13">
                  <c:v>20192295229.703304</c:v>
                </c:pt>
                <c:pt idx="14">
                  <c:v>20275122752.21133</c:v>
                </c:pt>
                <c:pt idx="15">
                  <c:v>19155400853.900921</c:v>
                </c:pt>
                <c:pt idx="16">
                  <c:v>19064212817.786922</c:v>
                </c:pt>
                <c:pt idx="17">
                  <c:v>17236936717.06974</c:v>
                </c:pt>
                <c:pt idx="18">
                  <c:v>16124379393.055695</c:v>
                </c:pt>
                <c:pt idx="19">
                  <c:v>17176239025.262638</c:v>
                </c:pt>
                <c:pt idx="20">
                  <c:v>16837170812.576653</c:v>
                </c:pt>
                <c:pt idx="21">
                  <c:v>15551699229.443378</c:v>
                </c:pt>
                <c:pt idx="22">
                  <c:v>14780835015.627132</c:v>
                </c:pt>
                <c:pt idx="23">
                  <c:v>11636608217.85647</c:v>
                </c:pt>
                <c:pt idx="24">
                  <c:v>11692187903.500944</c:v>
                </c:pt>
                <c:pt idx="25">
                  <c:v>9708860636.050293</c:v>
                </c:pt>
                <c:pt idx="26">
                  <c:v>8397970012.5251274</c:v>
                </c:pt>
                <c:pt idx="27">
                  <c:v>6951483475.6435089</c:v>
                </c:pt>
                <c:pt idx="28">
                  <c:v>5796250097.9819918</c:v>
                </c:pt>
                <c:pt idx="29">
                  <c:v>4775435234.6419353</c:v>
                </c:pt>
                <c:pt idx="30">
                  <c:v>4920570953.7281103</c:v>
                </c:pt>
                <c:pt idx="31">
                  <c:v>3999789224.478395</c:v>
                </c:pt>
                <c:pt idx="32">
                  <c:v>3510260171.7279673</c:v>
                </c:pt>
                <c:pt idx="33">
                  <c:v>3034402469.2836838</c:v>
                </c:pt>
                <c:pt idx="34">
                  <c:v>2603921481.4474726</c:v>
                </c:pt>
                <c:pt idx="35">
                  <c:v>2337919461.2382398</c:v>
                </c:pt>
                <c:pt idx="36">
                  <c:v>2161223008.7264533</c:v>
                </c:pt>
              </c:numCache>
            </c:numRef>
          </c:yVal>
        </c:ser>
        <c:ser>
          <c:idx val="0"/>
          <c:order val="4"/>
          <c:tx>
            <c:v>+120C bake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10"/>
          </c:errBars>
          <c:errBars>
            <c:errDir val="x"/>
            <c:errBarType val="both"/>
            <c:errValType val="fixedVal"/>
            <c:val val="1"/>
          </c:errBars>
          <c:xVal>
            <c:numRef>
              <c:f>summary!$D$3:$D$40</c:f>
              <c:numCache>
                <c:formatCode>0.00</c:formatCode>
                <c:ptCount val="38"/>
                <c:pt idx="0">
                  <c:v>3.925913048546982</c:v>
                </c:pt>
                <c:pt idx="1">
                  <c:v>5.0012517760967556</c:v>
                </c:pt>
                <c:pt idx="2">
                  <c:v>6.3636221229994794</c:v>
                </c:pt>
                <c:pt idx="3">
                  <c:v>7.6900363033463695</c:v>
                </c:pt>
                <c:pt idx="4">
                  <c:v>8.0863534121594611</c:v>
                </c:pt>
                <c:pt idx="5">
                  <c:v>9.8661838201198737</c:v>
                </c:pt>
                <c:pt idx="6">
                  <c:v>8.6319554983868194</c:v>
                </c:pt>
                <c:pt idx="7">
                  <c:v>11.586318906468851</c:v>
                </c:pt>
                <c:pt idx="8">
                  <c:v>12.717989782005651</c:v>
                </c:pt>
                <c:pt idx="9">
                  <c:v>13.937525144211998</c:v>
                </c:pt>
                <c:pt idx="10">
                  <c:v>15.526762012739157</c:v>
                </c:pt>
                <c:pt idx="11">
                  <c:v>14.791424472997928</c:v>
                </c:pt>
                <c:pt idx="12">
                  <c:v>14.78395047396261</c:v>
                </c:pt>
                <c:pt idx="13">
                  <c:v>16.109543955892839</c:v>
                </c:pt>
                <c:pt idx="14">
                  <c:v>17.480481120765141</c:v>
                </c:pt>
                <c:pt idx="15">
                  <c:v>18.445960220485613</c:v>
                </c:pt>
                <c:pt idx="16">
                  <c:v>18.40311240368645</c:v>
                </c:pt>
                <c:pt idx="17">
                  <c:v>20.405148208030258</c:v>
                </c:pt>
                <c:pt idx="18">
                  <c:v>19.374538627971528</c:v>
                </c:pt>
                <c:pt idx="19">
                  <c:v>21.334830233593152</c:v>
                </c:pt>
                <c:pt idx="20">
                  <c:v>20.707227430801762</c:v>
                </c:pt>
                <c:pt idx="21">
                  <c:v>22.065546941796018</c:v>
                </c:pt>
                <c:pt idx="22">
                  <c:v>22.897287850569629</c:v>
                </c:pt>
                <c:pt idx="23">
                  <c:v>25.285672104645489</c:v>
                </c:pt>
                <c:pt idx="24">
                  <c:v>26.946514023346602</c:v>
                </c:pt>
                <c:pt idx="25">
                  <c:v>26.979139465558671</c:v>
                </c:pt>
                <c:pt idx="26">
                  <c:v>28.409325069789929</c:v>
                </c:pt>
                <c:pt idx="27">
                  <c:v>29.765580039322526</c:v>
                </c:pt>
                <c:pt idx="28">
                  <c:v>30.626103195199288</c:v>
                </c:pt>
                <c:pt idx="29">
                  <c:v>31.415748918675529</c:v>
                </c:pt>
                <c:pt idx="30">
                  <c:v>32.263022606877428</c:v>
                </c:pt>
                <c:pt idx="31">
                  <c:v>33.215157885351481</c:v>
                </c:pt>
                <c:pt idx="32">
                  <c:v>33.515313171397445</c:v>
                </c:pt>
                <c:pt idx="33">
                  <c:v>33.783439949773161</c:v>
                </c:pt>
                <c:pt idx="34">
                  <c:v>34.567517563361072</c:v>
                </c:pt>
                <c:pt idx="35">
                  <c:v>34.963284774667144</c:v>
                </c:pt>
                <c:pt idx="36">
                  <c:v>34.974250208455686</c:v>
                </c:pt>
                <c:pt idx="37">
                  <c:v>34.699074806313476</c:v>
                </c:pt>
              </c:numCache>
            </c:numRef>
          </c:xVal>
          <c:yVal>
            <c:numRef>
              <c:f>summary!$F$3:$F$40</c:f>
              <c:numCache>
                <c:formatCode>0.00E+00</c:formatCode>
                <c:ptCount val="38"/>
                <c:pt idx="0">
                  <c:v>25140000000</c:v>
                </c:pt>
                <c:pt idx="1">
                  <c:v>27837000000</c:v>
                </c:pt>
                <c:pt idx="2">
                  <c:v>28623000000</c:v>
                </c:pt>
                <c:pt idx="3">
                  <c:v>29728000000</c:v>
                </c:pt>
                <c:pt idx="4">
                  <c:v>28545000000</c:v>
                </c:pt>
                <c:pt idx="5">
                  <c:v>29274000000</c:v>
                </c:pt>
                <c:pt idx="6">
                  <c:v>28574000000</c:v>
                </c:pt>
                <c:pt idx="7">
                  <c:v>29338000000</c:v>
                </c:pt>
                <c:pt idx="8">
                  <c:v>26919000000</c:v>
                </c:pt>
                <c:pt idx="9">
                  <c:v>24202000000</c:v>
                </c:pt>
                <c:pt idx="10">
                  <c:v>25070000000</c:v>
                </c:pt>
                <c:pt idx="11">
                  <c:v>24042000000</c:v>
                </c:pt>
                <c:pt idx="12">
                  <c:v>24247000000</c:v>
                </c:pt>
                <c:pt idx="13">
                  <c:v>22768000000</c:v>
                </c:pt>
                <c:pt idx="14">
                  <c:v>21397000000</c:v>
                </c:pt>
                <c:pt idx="15">
                  <c:v>22836000000</c:v>
                </c:pt>
                <c:pt idx="16">
                  <c:v>20508000000</c:v>
                </c:pt>
                <c:pt idx="17">
                  <c:v>20640000000</c:v>
                </c:pt>
                <c:pt idx="18">
                  <c:v>21683000000</c:v>
                </c:pt>
                <c:pt idx="19">
                  <c:v>21651000000</c:v>
                </c:pt>
                <c:pt idx="20">
                  <c:v>21659000000</c:v>
                </c:pt>
                <c:pt idx="21">
                  <c:v>20382000000</c:v>
                </c:pt>
                <c:pt idx="22">
                  <c:v>20209000000</c:v>
                </c:pt>
                <c:pt idx="23">
                  <c:v>18208000000</c:v>
                </c:pt>
                <c:pt idx="24">
                  <c:v>16275000000</c:v>
                </c:pt>
                <c:pt idx="25">
                  <c:v>16626000000</c:v>
                </c:pt>
                <c:pt idx="26">
                  <c:v>14823000000</c:v>
                </c:pt>
                <c:pt idx="27">
                  <c:v>12400000000</c:v>
                </c:pt>
                <c:pt idx="28">
                  <c:v>10861000000</c:v>
                </c:pt>
                <c:pt idx="29">
                  <c:v>10049000000</c:v>
                </c:pt>
                <c:pt idx="30">
                  <c:v>7613500000</c:v>
                </c:pt>
                <c:pt idx="31">
                  <c:v>5896200000</c:v>
                </c:pt>
                <c:pt idx="32">
                  <c:v>5201400000</c:v>
                </c:pt>
                <c:pt idx="33">
                  <c:v>4126400000</c:v>
                </c:pt>
                <c:pt idx="34">
                  <c:v>3176600000</c:v>
                </c:pt>
                <c:pt idx="35">
                  <c:v>2383600000</c:v>
                </c:pt>
                <c:pt idx="36">
                  <c:v>2374300000</c:v>
                </c:pt>
                <c:pt idx="37">
                  <c:v>2865900000</c:v>
                </c:pt>
              </c:numCache>
            </c:numRef>
          </c:yVal>
        </c:ser>
        <c:ser>
          <c:idx val="5"/>
          <c:order val="5"/>
          <c:tx>
            <c:v>+ HF rinse</c:v>
          </c:tx>
          <c:spPr>
            <a:ln w="28575">
              <a:noFill/>
            </a:ln>
          </c:spPr>
          <c:marker>
            <c:symbol val="circle"/>
            <c:size val="7"/>
          </c:marker>
          <c:errBars>
            <c:errDir val="x"/>
            <c:errBarType val="both"/>
            <c:errValType val="fixedVal"/>
            <c:val val="1"/>
          </c:errBars>
          <c:errBars>
            <c:errDir val="y"/>
            <c:errBarType val="both"/>
            <c:errValType val="percentage"/>
            <c:val val="10"/>
          </c:errBars>
          <c:xVal>
            <c:numRef>
              <c:f>summary!$B$3:$B$36</c:f>
              <c:numCache>
                <c:formatCode>0.00</c:formatCode>
                <c:ptCount val="34"/>
                <c:pt idx="0">
                  <c:v>2.8125803958741455</c:v>
                </c:pt>
                <c:pt idx="1">
                  <c:v>3.3407935547904652</c:v>
                </c:pt>
                <c:pt idx="2">
                  <c:v>3.6946995818037207</c:v>
                </c:pt>
                <c:pt idx="3">
                  <c:v>4.6055673750161263</c:v>
                </c:pt>
                <c:pt idx="5">
                  <c:v>5.1881540344275798</c:v>
                </c:pt>
                <c:pt idx="7">
                  <c:v>7.0004092499558341</c:v>
                </c:pt>
                <c:pt idx="8">
                  <c:v>7.6577798361962071</c:v>
                </c:pt>
                <c:pt idx="9">
                  <c:v>8.4805457952830796</c:v>
                </c:pt>
                <c:pt idx="10">
                  <c:v>9.1870083951132369</c:v>
                </c:pt>
                <c:pt idx="12">
                  <c:v>9.7080234869642492</c:v>
                </c:pt>
                <c:pt idx="13">
                  <c:v>11.152203123406808</c:v>
                </c:pt>
                <c:pt idx="14">
                  <c:v>12.119441927971694</c:v>
                </c:pt>
                <c:pt idx="15">
                  <c:v>13.413446582385774</c:v>
                </c:pt>
                <c:pt idx="16">
                  <c:v>14.456486846692203</c:v>
                </c:pt>
                <c:pt idx="17">
                  <c:v>15.865849781205373</c:v>
                </c:pt>
                <c:pt idx="18">
                  <c:v>17.833643378771871</c:v>
                </c:pt>
                <c:pt idx="19">
                  <c:v>19.738628178604618</c:v>
                </c:pt>
                <c:pt idx="20">
                  <c:v>21.498782328083667</c:v>
                </c:pt>
                <c:pt idx="21">
                  <c:v>22.612256152266838</c:v>
                </c:pt>
                <c:pt idx="22">
                  <c:v>28.809654757696908</c:v>
                </c:pt>
                <c:pt idx="23">
                  <c:v>24.280149032651835</c:v>
                </c:pt>
                <c:pt idx="24">
                  <c:v>25.683523165920821</c:v>
                </c:pt>
                <c:pt idx="25">
                  <c:v>26.737503340819842</c:v>
                </c:pt>
                <c:pt idx="26">
                  <c:v>27.886236876245857</c:v>
                </c:pt>
                <c:pt idx="27">
                  <c:v>28.797083647846907</c:v>
                </c:pt>
                <c:pt idx="28">
                  <c:v>29.603104026430191</c:v>
                </c:pt>
                <c:pt idx="29">
                  <c:v>30.441675736945829</c:v>
                </c:pt>
                <c:pt idx="30">
                  <c:v>31.060206124959702</c:v>
                </c:pt>
                <c:pt idx="31">
                  <c:v>31.636375244845745</c:v>
                </c:pt>
                <c:pt idx="32">
                  <c:v>32.340838479318322</c:v>
                </c:pt>
                <c:pt idx="33">
                  <c:v>32.917239066896627</c:v>
                </c:pt>
              </c:numCache>
            </c:numRef>
          </c:xVal>
          <c:yVal>
            <c:numRef>
              <c:f>summary!$C$3:$C$36</c:f>
              <c:numCache>
                <c:formatCode>General</c:formatCode>
                <c:ptCount val="34"/>
                <c:pt idx="0">
                  <c:v>18461000000</c:v>
                </c:pt>
                <c:pt idx="1">
                  <c:v>22107000000</c:v>
                </c:pt>
                <c:pt idx="2">
                  <c:v>22385000000</c:v>
                </c:pt>
                <c:pt idx="3">
                  <c:v>24390000000</c:v>
                </c:pt>
                <c:pt idx="5">
                  <c:v>23474000000</c:v>
                </c:pt>
                <c:pt idx="7">
                  <c:v>23267000000</c:v>
                </c:pt>
                <c:pt idx="8">
                  <c:v>24295000000</c:v>
                </c:pt>
                <c:pt idx="9">
                  <c:v>25785000000</c:v>
                </c:pt>
                <c:pt idx="10">
                  <c:v>26181000000</c:v>
                </c:pt>
                <c:pt idx="12">
                  <c:v>24623000000</c:v>
                </c:pt>
                <c:pt idx="13">
                  <c:v>22728000000</c:v>
                </c:pt>
                <c:pt idx="14">
                  <c:v>21356000000</c:v>
                </c:pt>
                <c:pt idx="15">
                  <c:v>20529000000</c:v>
                </c:pt>
                <c:pt idx="16">
                  <c:v>19981000000</c:v>
                </c:pt>
                <c:pt idx="17">
                  <c:v>18854000000</c:v>
                </c:pt>
                <c:pt idx="18">
                  <c:v>19480000000</c:v>
                </c:pt>
                <c:pt idx="19">
                  <c:v>18655000000</c:v>
                </c:pt>
                <c:pt idx="20">
                  <c:v>17600000000</c:v>
                </c:pt>
                <c:pt idx="21">
                  <c:v>17309000000</c:v>
                </c:pt>
                <c:pt idx="22">
                  <c:v>9830100000</c:v>
                </c:pt>
                <c:pt idx="23">
                  <c:v>16066000000</c:v>
                </c:pt>
                <c:pt idx="24">
                  <c:v>14604000000</c:v>
                </c:pt>
                <c:pt idx="25">
                  <c:v>13464000000</c:v>
                </c:pt>
                <c:pt idx="26">
                  <c:v>11241000000</c:v>
                </c:pt>
                <c:pt idx="27">
                  <c:v>9781700000</c:v>
                </c:pt>
                <c:pt idx="28">
                  <c:v>8465000000</c:v>
                </c:pt>
                <c:pt idx="29">
                  <c:v>6989900000</c:v>
                </c:pt>
                <c:pt idx="30">
                  <c:v>6079400000</c:v>
                </c:pt>
                <c:pt idx="31">
                  <c:v>5316300000</c:v>
                </c:pt>
                <c:pt idx="32">
                  <c:v>4486500000</c:v>
                </c:pt>
                <c:pt idx="33">
                  <c:v>3865900000</c:v>
                </c:pt>
              </c:numCache>
            </c:numRef>
          </c:yVal>
        </c:ser>
        <c:axId val="69432064"/>
        <c:axId val="69433984"/>
      </c:scatterChart>
      <c:valAx>
        <c:axId val="694320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Eacc [MV/m]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433984"/>
        <c:crosses val="autoZero"/>
        <c:crossBetween val="midCat"/>
      </c:valAx>
      <c:valAx>
        <c:axId val="69433984"/>
        <c:scaling>
          <c:logBase val="10"/>
          <c:orientation val="minMax"/>
          <c:max val="100000000000"/>
          <c:min val="1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Qo</a:t>
                </a:r>
              </a:p>
            </c:rich>
          </c:tx>
          <c:layout>
            <c:manualLayout>
              <c:xMode val="edge"/>
              <c:yMode val="edge"/>
              <c:x val="7.0369914698162728E-2"/>
              <c:y val="0.42223183450752849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432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370535714285716"/>
          <c:y val="5.3379610443431411E-2"/>
          <c:w val="0.21233405208636652"/>
          <c:h val="0.28182760328175016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8970618074237007E-2"/>
          <c:y val="2.7773663219367094E-2"/>
          <c:w val="0.84067691663230415"/>
          <c:h val="0.87203456334117546"/>
        </c:manualLayout>
      </c:layout>
      <c:scatterChart>
        <c:scatterStyle val="lineMarker"/>
        <c:ser>
          <c:idx val="2"/>
          <c:order val="0"/>
          <c:tx>
            <c:v>Cornell ERL, 1.3GHz, 1.8K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Sheet1!$K$7</c:f>
              <c:numCache>
                <c:formatCode>General</c:formatCode>
                <c:ptCount val="1"/>
                <c:pt idx="0">
                  <c:v>16.2</c:v>
                </c:pt>
              </c:numCache>
            </c:numRef>
          </c:xVal>
          <c:yVal>
            <c:numRef>
              <c:f>Sheet1!$L$7</c:f>
              <c:numCache>
                <c:formatCode>0.00E+00</c:formatCode>
                <c:ptCount val="1"/>
                <c:pt idx="0">
                  <c:v>20000000000</c:v>
                </c:pt>
              </c:numCache>
            </c:numRef>
          </c:yVal>
        </c:ser>
        <c:ser>
          <c:idx val="3"/>
          <c:order val="1"/>
          <c:tx>
            <c:v>KEK ERL, 1.3GHz, 2K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Sheet1!$M$7</c:f>
              <c:numCache>
                <c:formatCode>General</c:formatCode>
                <c:ptCount val="1"/>
                <c:pt idx="0">
                  <c:v>15</c:v>
                </c:pt>
              </c:numCache>
            </c:numRef>
          </c:xVal>
          <c:yVal>
            <c:numRef>
              <c:f>Sheet1!$N$7</c:f>
              <c:numCache>
                <c:formatCode>0.00E+00</c:formatCode>
                <c:ptCount val="1"/>
                <c:pt idx="0">
                  <c:v>10000000000</c:v>
                </c:pt>
              </c:numCache>
            </c:numRef>
          </c:yVal>
        </c:ser>
        <c:ser>
          <c:idx val="1"/>
          <c:order val="2"/>
          <c:tx>
            <c:v>XFEL, 1.3GHz, 2K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Sheet1!$I$7</c:f>
              <c:numCache>
                <c:formatCode>General</c:formatCode>
                <c:ptCount val="1"/>
                <c:pt idx="0">
                  <c:v>26</c:v>
                </c:pt>
              </c:numCache>
            </c:numRef>
          </c:xVal>
          <c:yVal>
            <c:numRef>
              <c:f>Sheet1!$J$7</c:f>
              <c:numCache>
                <c:formatCode>0.00E+00</c:formatCode>
                <c:ptCount val="1"/>
                <c:pt idx="0">
                  <c:v>10000000000</c:v>
                </c:pt>
              </c:numCache>
            </c:numRef>
          </c:yVal>
        </c:ser>
        <c:ser>
          <c:idx val="0"/>
          <c:order val="3"/>
          <c:tx>
            <c:v>ILC BL, 1.3GHz, 2K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Sheet1!$G$7:$G$8</c:f>
              <c:numCache>
                <c:formatCode>General</c:formatCode>
                <c:ptCount val="2"/>
                <c:pt idx="0">
                  <c:v>35</c:v>
                </c:pt>
                <c:pt idx="1">
                  <c:v>31.5</c:v>
                </c:pt>
              </c:numCache>
            </c:numRef>
          </c:xVal>
          <c:yVal>
            <c:numRef>
              <c:f>Sheet1!$H$7:$H$8</c:f>
              <c:numCache>
                <c:formatCode>0.00E+00</c:formatCode>
                <c:ptCount val="2"/>
                <c:pt idx="0">
                  <c:v>8000000000</c:v>
                </c:pt>
                <c:pt idx="1">
                  <c:v>10000000000</c:v>
                </c:pt>
              </c:numCache>
            </c:numRef>
          </c:yVal>
        </c:ser>
        <c:ser>
          <c:idx val="5"/>
          <c:order val="4"/>
          <c:tx>
            <c:v>ILC ACD, 1.3GHz, 2K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Sheet1!$E$7:$E$9</c:f>
              <c:numCache>
                <c:formatCode>General</c:formatCode>
                <c:ptCount val="3"/>
                <c:pt idx="0">
                  <c:v>40</c:v>
                </c:pt>
                <c:pt idx="1">
                  <c:v>36</c:v>
                </c:pt>
              </c:numCache>
            </c:numRef>
          </c:xVal>
          <c:yVal>
            <c:numRef>
              <c:f>Sheet1!$F$7:$F$9</c:f>
              <c:numCache>
                <c:formatCode>0.00E+00</c:formatCode>
                <c:ptCount val="3"/>
                <c:pt idx="0">
                  <c:v>8000000000</c:v>
                </c:pt>
                <c:pt idx="1">
                  <c:v>10000000000</c:v>
                </c:pt>
              </c:numCache>
            </c:numRef>
          </c:yVal>
        </c:ser>
        <c:ser>
          <c:idx val="4"/>
          <c:order val="5"/>
          <c:tx>
            <c:v>Jlab Upgrade, 1.5GHz, 2.07K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Sheet1!$O$7</c:f>
              <c:numCache>
                <c:formatCode>General</c:formatCode>
                <c:ptCount val="1"/>
                <c:pt idx="0">
                  <c:v>19.2</c:v>
                </c:pt>
              </c:numCache>
            </c:numRef>
          </c:xVal>
          <c:yVal>
            <c:numRef>
              <c:f>Sheet1!$P$7</c:f>
              <c:numCache>
                <c:formatCode>0.00E+00</c:formatCode>
                <c:ptCount val="1"/>
                <c:pt idx="0">
                  <c:v>8000000000</c:v>
                </c:pt>
              </c:numCache>
            </c:numRef>
          </c:yVal>
        </c:ser>
        <c:axId val="78977664"/>
        <c:axId val="79020032"/>
      </c:scatterChart>
      <c:valAx>
        <c:axId val="7897766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Eacc [MV/m]</a:t>
                </a:r>
              </a:p>
            </c:rich>
          </c:tx>
          <c:layout>
            <c:manualLayout>
              <c:xMode val="edge"/>
              <c:yMode val="edge"/>
              <c:x val="0.44213205204188188"/>
              <c:y val="0.9436397637578138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020032"/>
        <c:crosses val="autoZero"/>
        <c:crossBetween val="midCat"/>
      </c:valAx>
      <c:valAx>
        <c:axId val="79020032"/>
        <c:scaling>
          <c:logBase val="10"/>
          <c:orientation val="minMax"/>
          <c:min val="1000000000"/>
        </c:scaling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 dirty="0"/>
                  <a:t>Qo</a:t>
                </a:r>
              </a:p>
            </c:rich>
          </c:tx>
          <c:layout>
            <c:manualLayout>
              <c:xMode val="edge"/>
              <c:yMode val="edge"/>
              <c:x val="2.9925187032418952E-2"/>
              <c:y val="0.33095159493415566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97766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7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8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886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8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76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94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69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4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=""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676400"/>
          </a:xfrm>
        </p:spPr>
        <p:txBody>
          <a:bodyPr/>
          <a:lstStyle/>
          <a:p>
            <a:r>
              <a:rPr lang="en-US" dirty="0" smtClean="0"/>
              <a:t>High Q R&amp;D at Cornell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Fumio Furuta</a:t>
            </a:r>
          </a:p>
          <a:p>
            <a:r>
              <a:rPr lang="en-US" sz="3900" dirty="0" smtClean="0"/>
              <a:t>Cornell </a:t>
            </a:r>
            <a:r>
              <a:rPr lang="en-US" sz="3900" dirty="0" smtClean="0"/>
              <a:t>University</a:t>
            </a:r>
          </a:p>
          <a:p>
            <a:endParaRPr lang="en-US" dirty="0" smtClean="0"/>
          </a:p>
          <a:p>
            <a:r>
              <a:rPr lang="en-US" sz="2600" dirty="0" smtClean="0"/>
              <a:t>TTC topical-meeting on CW SRF 2013</a:t>
            </a:r>
          </a:p>
          <a:p>
            <a:r>
              <a:rPr lang="en-US" sz="2600" dirty="0" smtClean="0"/>
              <a:t>Ithaca, </a:t>
            </a:r>
            <a:r>
              <a:rPr lang="en-US" sz="2600" dirty="0" smtClean="0"/>
              <a:t>NY, 13June2013 </a:t>
            </a: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3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408" t="40876" r="17437" b="12409"/>
          <a:stretch>
            <a:fillRect/>
          </a:stretch>
        </p:blipFill>
        <p:spPr bwMode="auto">
          <a:xfrm>
            <a:off x="304800" y="1066800"/>
            <a:ext cx="5181600" cy="42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ff97\Pictures\coupon cavity\IMG_2883.JPG"/>
          <p:cNvPicPr>
            <a:picLocks noChangeAspect="1" noChangeArrowheads="1"/>
          </p:cNvPicPr>
          <p:nvPr/>
        </p:nvPicPr>
        <p:blipFill>
          <a:blip r:embed="rId3" cstate="print"/>
          <a:srcRect l="36243" t="17150" b="21993"/>
          <a:stretch>
            <a:fillRect/>
          </a:stretch>
        </p:blipFill>
        <p:spPr bwMode="auto">
          <a:xfrm rot="5400000">
            <a:off x="5018726" y="2448874"/>
            <a:ext cx="4364350" cy="3124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5562600"/>
            <a:ext cx="351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coupon (</a:t>
            </a:r>
            <a:r>
              <a:rPr lang="el-GR" dirty="0" smtClean="0"/>
              <a:t>φ</a:t>
            </a:r>
            <a:r>
              <a:rPr lang="en-US" dirty="0" smtClean="0"/>
              <a:t>11mm) with VEP.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0"/>
            <a:ext cx="1754328" cy="17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1905000" cy="17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1828800" cy="17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501" y="3581400"/>
            <a:ext cx="1872499" cy="184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81400"/>
            <a:ext cx="1956358" cy="179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 l="8219" r="4110" b="7914"/>
          <a:stretch>
            <a:fillRect/>
          </a:stretch>
        </p:blipFill>
        <p:spPr bwMode="auto">
          <a:xfrm>
            <a:off x="990600" y="3581400"/>
            <a:ext cx="1790001" cy="179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581400"/>
            <a:ext cx="1856745" cy="177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295400" y="5600700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11mA/cm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5600700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15mA/cm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5600700"/>
            <a:ext cx="11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28mA/cm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5600700"/>
            <a:ext cx="11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37mA/cm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91" y="1371600"/>
            <a:ext cx="928909" cy="369332"/>
          </a:xfrm>
          <a:prstGeom prst="rect">
            <a:avLst/>
          </a:prstGeom>
          <a:noFill/>
          <a:ln>
            <a:solidFill>
              <a:srgbClr val="FF050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3581400"/>
            <a:ext cx="460382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iris</a:t>
            </a:r>
            <a:endParaRPr lang="en-US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990600" y="1371600"/>
            <a:ext cx="8153400" cy="2057400"/>
          </a:xfrm>
          <a:prstGeom prst="rect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90600" y="3581400"/>
            <a:ext cx="8153400" cy="20574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/>
          <a:lstStyle/>
          <a:p>
            <a:r>
              <a:rPr lang="en-US" dirty="0" smtClean="0"/>
              <a:t>Coupon image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05200" y="6096000"/>
            <a:ext cx="380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Surface roughness analysis is on going.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990600" y="1066800"/>
          <a:ext cx="7086600" cy="507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251520" y="1412776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High Qo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11" name="正方形/長方形 9"/>
          <p:cNvSpPr>
            <a:spLocks noChangeArrowheads="1"/>
          </p:cNvSpPr>
          <p:nvPr/>
        </p:nvSpPr>
        <p:spPr bwMode="auto">
          <a:xfrm>
            <a:off x="6804248" y="6093296"/>
            <a:ext cx="2089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Arial Black" pitchFamily="34" charset="0"/>
              </a:rPr>
              <a:t>H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igh gradient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12" name="上矢印 30"/>
          <p:cNvSpPr/>
          <p:nvPr/>
        </p:nvSpPr>
        <p:spPr>
          <a:xfrm>
            <a:off x="609600" y="1981200"/>
            <a:ext cx="360040" cy="37444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31"/>
          <p:cNvSpPr/>
          <p:nvPr/>
        </p:nvSpPr>
        <p:spPr>
          <a:xfrm rot="5400000">
            <a:off x="4319972" y="4185084"/>
            <a:ext cx="360040" cy="4320480"/>
          </a:xfrm>
          <a:prstGeom prst="up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33"/>
          <p:cNvCxnSpPr/>
          <p:nvPr/>
        </p:nvCxnSpPr>
        <p:spPr>
          <a:xfrm>
            <a:off x="1828800" y="3406590"/>
            <a:ext cx="5856312" cy="9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28"/>
          <p:cNvSpPr/>
          <p:nvPr/>
        </p:nvSpPr>
        <p:spPr>
          <a:xfrm>
            <a:off x="2998239" y="4397205"/>
            <a:ext cx="122413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BCP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16" name="正方形/長方形 40"/>
          <p:cNvSpPr/>
          <p:nvPr/>
        </p:nvSpPr>
        <p:spPr>
          <a:xfrm>
            <a:off x="6900532" y="4552503"/>
            <a:ext cx="21336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Alternative shape, </a:t>
            </a:r>
          </a:p>
          <a:p>
            <a:pPr algn="ctr">
              <a:defRPr/>
            </a:pP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(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LL, RE, LSF)</a:t>
            </a:r>
            <a:endParaRPr lang="ja-JP" altLang="en-US" sz="2000" dirty="0">
              <a:ea typeface="ＭＳ Ｐゴシック" pitchFamily="50" charset="-128"/>
            </a:endParaRPr>
          </a:p>
        </p:txBody>
      </p:sp>
      <p:cxnSp>
        <p:nvCxnSpPr>
          <p:cNvPr id="17" name="直線コネクタ 43"/>
          <p:cNvCxnSpPr/>
          <p:nvPr/>
        </p:nvCxnSpPr>
        <p:spPr>
          <a:xfrm flipV="1">
            <a:off x="4712530" y="1089460"/>
            <a:ext cx="0" cy="4536504"/>
          </a:xfrm>
          <a:prstGeom prst="line">
            <a:avLst/>
          </a:prstGeom>
          <a:ln w="381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1751112" y="1600200"/>
            <a:ext cx="259228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Black" pitchFamily="34" charset="0"/>
                <a:ea typeface="ＭＳ Ｐゴシック" pitchFamily="50" charset="-128"/>
              </a:rPr>
              <a:t>Large grain? </a:t>
            </a:r>
            <a:endParaRPr kumimoji="1" lang="en-US" altLang="ja-JP" sz="2000" dirty="0"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4837956" y="3810000"/>
            <a:ext cx="20574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Black" pitchFamily="34" charset="0"/>
                <a:ea typeface="ＭＳ Ｐゴシック" pitchFamily="50" charset="-128"/>
              </a:rPr>
              <a:t>120C bake</a:t>
            </a:r>
            <a:endParaRPr kumimoji="1" lang="en-US" altLang="ja-JP" sz="2000" dirty="0"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20" name="正方形/長方形 39"/>
          <p:cNvSpPr/>
          <p:nvPr/>
        </p:nvSpPr>
        <p:spPr>
          <a:xfrm>
            <a:off x="3733800" y="5105400"/>
            <a:ext cx="216024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1" lang="en-US" altLang="ja-JP" sz="2000" dirty="0" smtClean="0">
                <a:solidFill>
                  <a:srgbClr val="000000"/>
                </a:solidFill>
                <a:latin typeface="Arial Black" pitchFamily="34" charset="0"/>
                <a:ea typeface="ＭＳ Ｐゴシック" pitchFamily="50" charset="-128"/>
              </a:rPr>
              <a:t>TESLA shape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22" name="スライド番号プレースホルダ 51"/>
          <p:cNvSpPr txBox="1">
            <a:spLocks/>
          </p:cNvSpPr>
          <p:nvPr/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6F6FB-A614-4331-B891-E8C0260BC55E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線コネクタ 59"/>
          <p:cNvCxnSpPr/>
          <p:nvPr/>
        </p:nvCxnSpPr>
        <p:spPr>
          <a:xfrm flipV="1">
            <a:off x="6355975" y="1102660"/>
            <a:ext cx="0" cy="4536504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7"/>
          <p:cNvSpPr/>
          <p:nvPr/>
        </p:nvSpPr>
        <p:spPr>
          <a:xfrm>
            <a:off x="5176664" y="4415135"/>
            <a:ext cx="122413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Arial Black" pitchFamily="34" charset="0"/>
              </a:rPr>
              <a:t>EP </a:t>
            </a:r>
            <a:endParaRPr lang="ja-JP" altLang="en-US" sz="2000" dirty="0">
              <a:ea typeface="ＭＳ Ｐゴシック" pitchFamily="50" charset="-128"/>
            </a:endParaRPr>
          </a:p>
        </p:txBody>
      </p:sp>
      <p:sp>
        <p:nvSpPr>
          <p:cNvPr id="26" name="左右矢印 62"/>
          <p:cNvSpPr/>
          <p:nvPr/>
        </p:nvSpPr>
        <p:spPr>
          <a:xfrm>
            <a:off x="4244334" y="4442030"/>
            <a:ext cx="936104" cy="360040"/>
          </a:xfrm>
          <a:prstGeom prst="left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右矢印 63"/>
          <p:cNvSpPr/>
          <p:nvPr/>
        </p:nvSpPr>
        <p:spPr>
          <a:xfrm>
            <a:off x="5943600" y="5105400"/>
            <a:ext cx="936104" cy="360040"/>
          </a:xfrm>
          <a:prstGeom prst="left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Up Arrow 31"/>
          <p:cNvSpPr/>
          <p:nvPr/>
        </p:nvSpPr>
        <p:spPr>
          <a:xfrm>
            <a:off x="5676156" y="3429000"/>
            <a:ext cx="3810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直線コネクタ 33"/>
          <p:cNvCxnSpPr/>
          <p:nvPr/>
        </p:nvCxnSpPr>
        <p:spPr>
          <a:xfrm>
            <a:off x="1777133" y="2384437"/>
            <a:ext cx="5856312" cy="9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"/>
          <p:cNvSpPr txBox="1">
            <a:spLocks noChangeArrowheads="1"/>
          </p:cNvSpPr>
          <p:nvPr/>
        </p:nvSpPr>
        <p:spPr bwMode="auto">
          <a:xfrm>
            <a:off x="2667000" y="2819400"/>
            <a:ext cx="20574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Black" pitchFamily="34" charset="0"/>
                <a:ea typeface="ＭＳ Ｐゴシック" pitchFamily="50" charset="-128"/>
              </a:rPr>
              <a:t>HF rinse?</a:t>
            </a:r>
            <a:endParaRPr kumimoji="1" lang="en-US" altLang="ja-JP" sz="2000" dirty="0"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3505200" y="2438400"/>
            <a:ext cx="3810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線コネクタ 33"/>
          <p:cNvCxnSpPr/>
          <p:nvPr/>
        </p:nvCxnSpPr>
        <p:spPr>
          <a:xfrm>
            <a:off x="1745758" y="1205577"/>
            <a:ext cx="5856312" cy="9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Up Arrow 36"/>
          <p:cNvSpPr/>
          <p:nvPr/>
        </p:nvSpPr>
        <p:spPr>
          <a:xfrm>
            <a:off x="2856756" y="1259540"/>
            <a:ext cx="381000" cy="340660"/>
          </a:xfrm>
          <a:prstGeom prst="upArrow">
            <a:avLst/>
          </a:prstGeom>
          <a:solidFill>
            <a:srgbClr val="FF0000"/>
          </a:solidFill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are the best surface treatment?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</a:t>
            </a:r>
            <a:r>
              <a:rPr lang="en-US" dirty="0" smtClean="0"/>
              <a:t>h</a:t>
            </a:r>
            <a:r>
              <a:rPr lang="en-US" dirty="0" smtClean="0"/>
              <a:t>igh Qo study on surface treatments are on going at Cornell SRF group, such as parameter optimization of BCP, VEP, CBP and furnace bake with T-map or Coupon analysis.</a:t>
            </a:r>
          </a:p>
          <a:p>
            <a:r>
              <a:rPr lang="en-US" dirty="0" smtClean="0"/>
              <a:t>High Qo specs of Cornell ERL cavity has been demonstrated with simple recipe. Next step is demonstration of high yield with this simple recipe.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914400"/>
          </a:xfrm>
        </p:spPr>
        <p:txBody>
          <a:bodyPr anchor="ctr"/>
          <a:lstStyle/>
          <a:p>
            <a:pPr algn="ctr"/>
            <a:r>
              <a:rPr lang="en-US" dirty="0" smtClean="0"/>
              <a:t>What are the best surface treatment?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219200"/>
          <a:ext cx="76390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Required cavity specs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2514600"/>
            <a:ext cx="112402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Cornell ERL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3429000"/>
            <a:ext cx="8467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KEK ERL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4038600"/>
            <a:ext cx="123521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Jlab upgrade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3124200"/>
            <a:ext cx="57259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XFEL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3124200"/>
            <a:ext cx="141282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ILC, BCD&amp; ACD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treatments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219200"/>
          <a:ext cx="8458200" cy="379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6889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 removal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Degassing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removal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120C Bake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Additional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5983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Fine grain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Large grain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BCP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EP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CBP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Mirror</a:t>
                      </a:r>
                      <a:r>
                        <a:rPr lang="en-US" baseline="0" dirty="0" smtClean="0"/>
                        <a:t> finish CBP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600C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650C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750C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800C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&gt;800C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BCP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EP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24hrs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48hrs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HF rinse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57200" y="1981200"/>
            <a:ext cx="6629400" cy="1981200"/>
            <a:chOff x="457200" y="1905000"/>
            <a:chExt cx="6629400" cy="1981200"/>
          </a:xfrm>
        </p:grpSpPr>
        <p:cxnSp>
          <p:nvCxnSpPr>
            <p:cNvPr id="44" name="Straight Arrow Connector 43"/>
            <p:cNvCxnSpPr>
              <a:stCxn id="49" idx="6"/>
              <a:endCxn id="50" idx="2"/>
            </p:cNvCxnSpPr>
            <p:nvPr/>
          </p:nvCxnSpPr>
          <p:spPr>
            <a:xfrm>
              <a:off x="1447800" y="2171700"/>
              <a:ext cx="457200" cy="45720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50" idx="6"/>
              <a:endCxn id="51" idx="2"/>
            </p:cNvCxnSpPr>
            <p:nvPr/>
          </p:nvCxnSpPr>
          <p:spPr>
            <a:xfrm>
              <a:off x="2819400" y="2628900"/>
              <a:ext cx="533400" cy="106680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51" idx="6"/>
              <a:endCxn id="52" idx="2"/>
            </p:cNvCxnSpPr>
            <p:nvPr/>
          </p:nvCxnSpPr>
          <p:spPr>
            <a:xfrm flipV="1">
              <a:off x="4267200" y="2628900"/>
              <a:ext cx="457200" cy="106680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2" idx="6"/>
              <a:endCxn id="53" idx="2"/>
            </p:cNvCxnSpPr>
            <p:nvPr/>
          </p:nvCxnSpPr>
          <p:spPr>
            <a:xfrm>
              <a:off x="5638800" y="2628900"/>
              <a:ext cx="533400" cy="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57200" y="1905000"/>
              <a:ext cx="990600" cy="53340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9050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52800" y="3505200"/>
              <a:ext cx="914400" cy="38100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7244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722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7200" y="1828800"/>
            <a:ext cx="6629400" cy="914400"/>
            <a:chOff x="457200" y="1905000"/>
            <a:chExt cx="6629400" cy="914400"/>
          </a:xfrm>
        </p:grpSpPr>
        <p:cxnSp>
          <p:nvCxnSpPr>
            <p:cNvPr id="62" name="Straight Arrow Connector 61"/>
            <p:cNvCxnSpPr>
              <a:stCxn id="66" idx="6"/>
              <a:endCxn id="67" idx="2"/>
            </p:cNvCxnSpPr>
            <p:nvPr/>
          </p:nvCxnSpPr>
          <p:spPr>
            <a:xfrm flipV="1">
              <a:off x="1447800" y="2095500"/>
              <a:ext cx="457200" cy="76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7" idx="6"/>
              <a:endCxn id="68" idx="2"/>
            </p:cNvCxnSpPr>
            <p:nvPr/>
          </p:nvCxnSpPr>
          <p:spPr>
            <a:xfrm>
              <a:off x="2819400" y="2095500"/>
              <a:ext cx="533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8" idx="6"/>
              <a:endCxn id="69" idx="2"/>
            </p:cNvCxnSpPr>
            <p:nvPr/>
          </p:nvCxnSpPr>
          <p:spPr>
            <a:xfrm>
              <a:off x="4267200" y="2095500"/>
              <a:ext cx="457200" cy="5334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9" idx="6"/>
              <a:endCxn id="70" idx="2"/>
            </p:cNvCxnSpPr>
            <p:nvPr/>
          </p:nvCxnSpPr>
          <p:spPr>
            <a:xfrm flipV="1">
              <a:off x="5638800" y="2095500"/>
              <a:ext cx="533400" cy="5334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57200" y="1905000"/>
              <a:ext cx="9906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05000" y="1905000"/>
              <a:ext cx="914400" cy="381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52800" y="1905000"/>
              <a:ext cx="914400" cy="381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7244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172200" y="1905000"/>
              <a:ext cx="914400" cy="381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7200" y="1931895"/>
            <a:ext cx="6629400" cy="1981200"/>
            <a:chOff x="457200" y="1905000"/>
            <a:chExt cx="6629400" cy="1981200"/>
          </a:xfrm>
        </p:grpSpPr>
        <p:grpSp>
          <p:nvGrpSpPr>
            <p:cNvPr id="76" name="Group 75"/>
            <p:cNvGrpSpPr/>
            <p:nvPr/>
          </p:nvGrpSpPr>
          <p:grpSpPr>
            <a:xfrm>
              <a:off x="457200" y="1905000"/>
              <a:ext cx="6629400" cy="1981200"/>
              <a:chOff x="457200" y="1905000"/>
              <a:chExt cx="6629400" cy="1981200"/>
            </a:xfrm>
          </p:grpSpPr>
          <p:cxnSp>
            <p:nvCxnSpPr>
              <p:cNvPr id="77" name="Straight Arrow Connector 76"/>
              <p:cNvCxnSpPr>
                <a:stCxn id="81" idx="6"/>
                <a:endCxn id="82" idx="2"/>
              </p:cNvCxnSpPr>
              <p:nvPr/>
            </p:nvCxnSpPr>
            <p:spPr>
              <a:xfrm>
                <a:off x="1447800" y="2171700"/>
                <a:ext cx="457200" cy="4572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82" idx="6"/>
                <a:endCxn id="83" idx="2"/>
              </p:cNvCxnSpPr>
              <p:nvPr/>
            </p:nvCxnSpPr>
            <p:spPr>
              <a:xfrm>
                <a:off x="2819400" y="2628900"/>
                <a:ext cx="533400" cy="1066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83" idx="6"/>
                <a:endCxn id="84" idx="2"/>
              </p:cNvCxnSpPr>
              <p:nvPr/>
            </p:nvCxnSpPr>
            <p:spPr>
              <a:xfrm flipV="1">
                <a:off x="4267200" y="2628900"/>
                <a:ext cx="457200" cy="106680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84" idx="6"/>
                <a:endCxn id="85" idx="2"/>
              </p:cNvCxnSpPr>
              <p:nvPr/>
            </p:nvCxnSpPr>
            <p:spPr>
              <a:xfrm>
                <a:off x="5638800" y="2628900"/>
                <a:ext cx="533400" cy="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457200" y="1905000"/>
                <a:ext cx="990600" cy="5334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905000" y="2438400"/>
                <a:ext cx="914400" cy="3810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352800" y="3505200"/>
                <a:ext cx="914400" cy="3810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724400" y="2438400"/>
                <a:ext cx="914400" cy="3810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172200" y="2438400"/>
                <a:ext cx="914400" cy="3810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4724400" y="1905000"/>
              <a:ext cx="914400" cy="3810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stCxn id="83" idx="6"/>
              <a:endCxn id="91" idx="2"/>
            </p:cNvCxnSpPr>
            <p:nvPr/>
          </p:nvCxnSpPr>
          <p:spPr>
            <a:xfrm flipV="1">
              <a:off x="4267200" y="2095500"/>
              <a:ext cx="457200" cy="16002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1" idx="6"/>
              <a:endCxn id="85" idx="2"/>
            </p:cNvCxnSpPr>
            <p:nvPr/>
          </p:nvCxnSpPr>
          <p:spPr>
            <a:xfrm>
              <a:off x="5638800" y="2095500"/>
              <a:ext cx="533400" cy="53340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7200" y="1896035"/>
            <a:ext cx="8305800" cy="914400"/>
            <a:chOff x="457200" y="1905000"/>
            <a:chExt cx="8305800" cy="914400"/>
          </a:xfrm>
        </p:grpSpPr>
        <p:cxnSp>
          <p:nvCxnSpPr>
            <p:cNvPr id="11" name="Straight Arrow Connector 10"/>
            <p:cNvCxnSpPr>
              <a:stCxn id="23" idx="6"/>
              <a:endCxn id="24" idx="2"/>
            </p:cNvCxnSpPr>
            <p:nvPr/>
          </p:nvCxnSpPr>
          <p:spPr>
            <a:xfrm flipV="1">
              <a:off x="1447800" y="2108945"/>
              <a:ext cx="457200" cy="62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4" idx="6"/>
              <a:endCxn id="27" idx="2"/>
            </p:cNvCxnSpPr>
            <p:nvPr/>
          </p:nvCxnSpPr>
          <p:spPr>
            <a:xfrm>
              <a:off x="2819400" y="2108945"/>
              <a:ext cx="533400" cy="5199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7" idx="6"/>
              <a:endCxn id="28" idx="2"/>
            </p:cNvCxnSpPr>
            <p:nvPr/>
          </p:nvCxnSpPr>
          <p:spPr>
            <a:xfrm flipV="1">
              <a:off x="4267200" y="2095500"/>
              <a:ext cx="4572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8" idx="6"/>
              <a:endCxn id="30" idx="2"/>
            </p:cNvCxnSpPr>
            <p:nvPr/>
          </p:nvCxnSpPr>
          <p:spPr>
            <a:xfrm>
              <a:off x="5638800" y="2095500"/>
              <a:ext cx="533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0" idx="6"/>
              <a:endCxn id="31" idx="2"/>
            </p:cNvCxnSpPr>
            <p:nvPr/>
          </p:nvCxnSpPr>
          <p:spPr>
            <a:xfrm flipV="1">
              <a:off x="7086600" y="2095500"/>
              <a:ext cx="4572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7200" y="1905000"/>
              <a:ext cx="9906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05000" y="1918445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528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24400" y="19050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72200" y="24384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543800" y="1905000"/>
              <a:ext cx="12192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019800" y="3733800"/>
            <a:ext cx="1905000" cy="1283732"/>
            <a:chOff x="6019800" y="3733800"/>
            <a:chExt cx="1905000" cy="1283732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7424890" y="3918466"/>
              <a:ext cx="499910" cy="0"/>
            </a:xfrm>
            <a:prstGeom prst="straightConnector1">
              <a:avLst/>
            </a:prstGeom>
            <a:ln w="381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019800" y="3733800"/>
              <a:ext cx="132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ILC, KEK-ERL</a:t>
              </a:r>
              <a:endParaRPr lang="en-US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7402483" y="4231340"/>
              <a:ext cx="522317" cy="0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701115" y="404667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XFEL</a:t>
              </a:r>
              <a:endParaRPr lang="en-US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544755" y="4528066"/>
              <a:ext cx="38004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6172200" y="4343400"/>
              <a:ext cx="137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Jlab upgrade</a:t>
              </a:r>
              <a:endParaRPr lang="en-US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239000" y="4832866"/>
              <a:ext cx="685800" cy="0"/>
            </a:xfrm>
            <a:prstGeom prst="straightConnector1">
              <a:avLst/>
            </a:prstGeom>
            <a:ln w="38100">
              <a:solidFill>
                <a:srgbClr val="FF050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019800" y="464820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Cornell ERL</a:t>
              </a:r>
              <a:endParaRPr lang="en-US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1752600" y="5334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Many R&amp;Ds on parameter optimization are done and on going.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-How </a:t>
            </a:r>
            <a:r>
              <a:rPr lang="en-US" dirty="0" smtClean="0">
                <a:solidFill>
                  <a:prstClr val="black"/>
                </a:solidFill>
              </a:rPr>
              <a:t>much </a:t>
            </a:r>
            <a:r>
              <a:rPr lang="en-US" dirty="0" smtClean="0">
                <a:solidFill>
                  <a:prstClr val="black"/>
                </a:solidFill>
              </a:rPr>
              <a:t>removal?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-How </a:t>
            </a:r>
            <a:r>
              <a:rPr lang="en-US" dirty="0" smtClean="0">
                <a:solidFill>
                  <a:prstClr val="black"/>
                </a:solidFill>
              </a:rPr>
              <a:t>long </a:t>
            </a:r>
            <a:r>
              <a:rPr lang="en-US" dirty="0" smtClean="0">
                <a:solidFill>
                  <a:prstClr val="black"/>
                </a:solidFill>
              </a:rPr>
              <a:t>bake?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Degassing in TM-furnace</a:t>
            </a:r>
            <a:endParaRPr lang="en-US" sz="3600" dirty="0"/>
          </a:p>
        </p:txBody>
      </p:sp>
      <p:pic>
        <p:nvPicPr>
          <p:cNvPr id="6" name="Picture 5" descr="IMAG03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" y="1143000"/>
            <a:ext cx="4673600" cy="3505200"/>
          </a:xfrm>
          <a:prstGeom prst="rect">
            <a:avLst/>
          </a:prstGeom>
        </p:spPr>
      </p:pic>
      <p:pic>
        <p:nvPicPr>
          <p:cNvPr id="9" name="Picture 8" descr="IMAG04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971800"/>
            <a:ext cx="46736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4941168"/>
            <a:ext cx="27363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 </a:t>
            </a:r>
          </a:p>
          <a:p>
            <a:r>
              <a:rPr lang="en-US" sz="2000" dirty="0" smtClean="0"/>
              <a:t>Max Temp.  1450C</a:t>
            </a:r>
          </a:p>
          <a:p>
            <a:r>
              <a:rPr lang="en-US" sz="2000" dirty="0" smtClean="0"/>
              <a:t>Vac. 1.0e-8 Torr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962400" y="1066800"/>
            <a:ext cx="37401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T-M </a:t>
            </a:r>
            <a:r>
              <a:rPr lang="en-US" b="1" dirty="0" smtClean="0">
                <a:solidFill>
                  <a:srgbClr val="000000"/>
                </a:solidFill>
              </a:rPr>
              <a:t>Vacuum furnace at Newman lab.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/>
          <a:lstStyle/>
          <a:p>
            <a:r>
              <a:rPr lang="en-US" dirty="0" smtClean="0"/>
              <a:t>TM-Furnace qualification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9987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52400" y="6096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test of IS-5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81000" y="609600"/>
          <a:ext cx="8534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5334000"/>
            <a:ext cx="93807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2K meas.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22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IS-5 series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495800"/>
            <a:ext cx="4244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Limited by Q-slope, no detectable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\\accfs\srf\Sam\Pictures\T-Map\IMG_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861193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4267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スライド番号プレースホルダ 21"/>
          <p:cNvSpPr txBox="1">
            <a:spLocks/>
          </p:cNvSpPr>
          <p:nvPr/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3014A-00EB-4EF2-BF1B-3EC121745972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8444" r="11111"/>
          <a:stretch>
            <a:fillRect/>
          </a:stretch>
        </p:blipFill>
        <p:spPr bwMode="auto">
          <a:xfrm>
            <a:off x="4876800" y="762000"/>
            <a:ext cx="2667000" cy="58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4038600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[sensors/board] *38 [boards/cell]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= 646 [sensors /cell]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52578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 [</a:t>
            </a:r>
            <a:r>
              <a:rPr lang="en-US" dirty="0" smtClean="0"/>
              <a:t>sensors/board]x </a:t>
            </a:r>
            <a:r>
              <a:rPr lang="en-US" dirty="0" smtClean="0"/>
              <a:t>24 [boards/cell]</a:t>
            </a:r>
          </a:p>
          <a:p>
            <a:r>
              <a:rPr lang="en-US" dirty="0" smtClean="0"/>
              <a:t>= 264 [sensors/cell]</a:t>
            </a:r>
          </a:p>
          <a:p>
            <a:r>
              <a:rPr lang="en-US" dirty="0" smtClean="0"/>
              <a:t>     x </a:t>
            </a:r>
            <a:r>
              <a:rPr lang="en-US" dirty="0" smtClean="0"/>
              <a:t>7 [</a:t>
            </a:r>
            <a:r>
              <a:rPr lang="en-US" dirty="0" smtClean="0"/>
              <a:t>cell/cavity]</a:t>
            </a:r>
            <a:endParaRPr lang="en-US" dirty="0" smtClean="0"/>
          </a:p>
          <a:p>
            <a:r>
              <a:rPr lang="en-US" dirty="0" smtClean="0"/>
              <a:t>=1,848 </a:t>
            </a:r>
            <a:r>
              <a:rPr lang="en-US" dirty="0" smtClean="0"/>
              <a:t> [sensors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T-map for single/multi-cell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Multi-cell T-map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Furuta – High Q R&amp;D at Cornell– </a:t>
            </a:r>
            <a:r>
              <a:rPr lang="en-US" dirty="0" smtClean="0"/>
              <a:t>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92559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\\Samba\accsrf\T-Map\Matlab\Data analysis\2012-12-5\summary\Pi-19.6MV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190" y="1447800"/>
            <a:ext cx="239781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1809208" cy="460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219200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1219200"/>
            <a:ext cx="63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6096000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@20MV/m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532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High Q R&amp;D at Cornell</vt:lpstr>
      <vt:lpstr>Slide 2</vt:lpstr>
      <vt:lpstr>Required cavity specs </vt:lpstr>
      <vt:lpstr>Surface treatments</vt:lpstr>
      <vt:lpstr>Degassing in TM-furnace</vt:lpstr>
      <vt:lpstr>TM-Furnace qualification</vt:lpstr>
      <vt:lpstr>Series test of IS-5</vt:lpstr>
      <vt:lpstr>T-map for single/multi-cell</vt:lpstr>
      <vt:lpstr>Multi-cell T-map </vt:lpstr>
      <vt:lpstr>Coupon study</vt:lpstr>
      <vt:lpstr>Coupon image</vt:lpstr>
      <vt:lpstr>What are the best surface treatment? </vt:lpstr>
      <vt:lpstr>Summary 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fumio furuta</cp:lastModifiedBy>
  <cp:revision>170</cp:revision>
  <dcterms:created xsi:type="dcterms:W3CDTF">2012-11-01T15:44:13Z</dcterms:created>
  <dcterms:modified xsi:type="dcterms:W3CDTF">2013-06-13T11:16:42Z</dcterms:modified>
</cp:coreProperties>
</file>