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74" r:id="rId6"/>
    <p:sldId id="260" r:id="rId7"/>
    <p:sldId id="273" r:id="rId8"/>
    <p:sldId id="261" r:id="rId9"/>
    <p:sldId id="262" r:id="rId10"/>
    <p:sldId id="278" r:id="rId11"/>
    <p:sldId id="259" r:id="rId12"/>
    <p:sldId id="263" r:id="rId13"/>
    <p:sldId id="264" r:id="rId14"/>
    <p:sldId id="266" r:id="rId15"/>
    <p:sldId id="281" r:id="rId16"/>
    <p:sldId id="279" r:id="rId17"/>
    <p:sldId id="28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C9801-4E16-4912-8CF5-CA0092ADB398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3882-67BA-4B43-8110-BB4B3638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3882-67BA-4B43-8110-BB4B36381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TTC Workshop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36511"/>
          </a:xfrm>
        </p:spPr>
        <p:txBody>
          <a:bodyPr/>
          <a:lstStyle/>
          <a:p>
            <a:r>
              <a:rPr lang="en-US" sz="4000" dirty="0" smtClean="0">
                <a:latin typeface="Arial Black" pitchFamily="34" charset="0"/>
              </a:rPr>
              <a:t>CORNELL ERL COUPLERS: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5723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V. Veshcherevich</a:t>
            </a:r>
          </a:p>
          <a:p>
            <a:r>
              <a:rPr lang="en-US" sz="20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Cornell University</a:t>
            </a:r>
            <a:endParaRPr lang="en-US" sz="20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85800" y="2966936"/>
            <a:ext cx="7772400" cy="6059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 Black" pitchFamily="34" charset="0"/>
              </a:rPr>
              <a:t>2.  COUPLER</a:t>
            </a: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latin typeface="Arial Black" pitchFamily="34" charset="0"/>
              </a:rPr>
              <a:t>FOR</a:t>
            </a:r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latin typeface="Arial Black" pitchFamily="34" charset="0"/>
              </a:rPr>
              <a:t>ERL</a:t>
            </a:r>
            <a:r>
              <a:rPr lang="en-US" sz="2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latin typeface="Arial Black" pitchFamily="34" charset="0"/>
              </a:rPr>
              <a:t>INJECTOR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73" y="5396753"/>
            <a:ext cx="859573" cy="86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Bellows Temperature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855813" y="1036728"/>
            <a:ext cx="3581400" cy="5507023"/>
            <a:chOff x="4855813" y="1036728"/>
            <a:chExt cx="3581400" cy="5507023"/>
          </a:xfrm>
        </p:grpSpPr>
        <p:graphicFrame>
          <p:nvGraphicFramePr>
            <p:cNvPr id="1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535150"/>
                </p:ext>
              </p:extLst>
            </p:nvPr>
          </p:nvGraphicFramePr>
          <p:xfrm>
            <a:off x="4855813" y="1117691"/>
            <a:ext cx="3581400" cy="273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" r:id="rId4" imgW="3653942" imgH="2856586" progId="Origin50.Graph">
                    <p:embed/>
                  </p:oleObj>
                </mc:Choice>
                <mc:Fallback>
                  <p:oleObj r:id="rId4" imgW="3653942" imgH="2856586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813" y="1117691"/>
                          <a:ext cx="3581400" cy="27384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358391"/>
                </p:ext>
              </p:extLst>
            </p:nvPr>
          </p:nvGraphicFramePr>
          <p:xfrm>
            <a:off x="4855813" y="3744989"/>
            <a:ext cx="3581400" cy="279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r:id="rId6" imgW="3653942" imgH="2856586" progId="Origin50.Graph">
                    <p:embed/>
                  </p:oleObj>
                </mc:Choice>
                <mc:Fallback>
                  <p:oleObj r:id="rId6" imgW="3653942" imgH="2856586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813" y="3744989"/>
                          <a:ext cx="3581400" cy="2798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645078" y="1036728"/>
              <a:ext cx="226215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Outer Warm Bellows</a:t>
              </a:r>
              <a:endParaRPr lang="en-US" sz="14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653093" y="3681746"/>
              <a:ext cx="22541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Inner Warm Bellows</a:t>
              </a:r>
              <a:endParaRPr lang="en-US" sz="14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868" y="3664065"/>
            <a:ext cx="3505200" cy="2852356"/>
            <a:chOff x="435868" y="3664065"/>
            <a:chExt cx="3505200" cy="2852356"/>
          </a:xfrm>
        </p:grpSpPr>
        <p:graphicFrame>
          <p:nvGraphicFramePr>
            <p:cNvPr id="2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5223"/>
                </p:ext>
              </p:extLst>
            </p:nvPr>
          </p:nvGraphicFramePr>
          <p:xfrm>
            <a:off x="435868" y="3704958"/>
            <a:ext cx="3505200" cy="281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r:id="rId8" imgW="3624682" imgH="2810256" progId="Origin50.Graph">
                    <p:embed/>
                  </p:oleObj>
                </mc:Choice>
                <mc:Fallback>
                  <p:oleObj r:id="rId8" imgW="3624682" imgH="2810256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68" y="3704958"/>
                          <a:ext cx="3505200" cy="2811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578868" y="3664065"/>
              <a:ext cx="14670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Cold Bellows</a:t>
              </a:r>
              <a:endParaRPr lang="en-US" sz="14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6880" y="1344505"/>
            <a:ext cx="3294805" cy="1490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46304" tIns="64008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Maximum temperature is 100</a:t>
            </a:r>
            <a:r>
              <a:rPr lang="en-US" sz="8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on the cold bellows and 90‒100</a:t>
            </a:r>
            <a:r>
              <a:rPr lang="en-US" sz="4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°C on warm bellows </a:t>
            </a:r>
          </a:p>
        </p:txBody>
      </p:sp>
    </p:spTree>
    <p:extLst>
      <p:ext uri="{BB962C8B-B14F-4D97-AF65-F5344CB8AC3E}">
        <p14:creationId xmlns:p14="http://schemas.microsoft.com/office/powerpoint/2010/main" val="17882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Cooling of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Ceramic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4197"/>
          <a:stretch/>
        </p:blipFill>
        <p:spPr bwMode="auto">
          <a:xfrm>
            <a:off x="259740" y="2976664"/>
            <a:ext cx="4066918" cy="30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328529" y="1644643"/>
            <a:ext cx="4358271" cy="4690310"/>
            <a:chOff x="4328529" y="1644643"/>
            <a:chExt cx="4358271" cy="4690310"/>
          </a:xfrm>
        </p:grpSpPr>
        <p:grpSp>
          <p:nvGrpSpPr>
            <p:cNvPr id="9" name="Group 8"/>
            <p:cNvGrpSpPr/>
            <p:nvPr/>
          </p:nvGrpSpPr>
          <p:grpSpPr>
            <a:xfrm>
              <a:off x="5120351" y="1729556"/>
              <a:ext cx="3566449" cy="4605397"/>
              <a:chOff x="4974437" y="1729556"/>
              <a:chExt cx="3566449" cy="4605397"/>
            </a:xfrm>
          </p:grpSpPr>
          <p:pic>
            <p:nvPicPr>
              <p:cNvPr id="3075" name="Picture 3" descr="C:\TEMP\USER_LOCAL\ERL\injector\coupler\design pictures\window coolin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48"/>
              <a:stretch/>
            </p:blipFill>
            <p:spPr bwMode="auto">
              <a:xfrm>
                <a:off x="4977604" y="1729556"/>
                <a:ext cx="3563282" cy="4449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Down Arrow 2"/>
              <p:cNvSpPr>
                <a:spLocks noChangeAspect="1"/>
              </p:cNvSpPr>
              <p:nvPr/>
            </p:nvSpPr>
            <p:spPr>
              <a:xfrm rot="-1800000">
                <a:off x="4974437" y="2070524"/>
                <a:ext cx="181737" cy="36690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>
                <a:spLocks noChangeAspect="1"/>
              </p:cNvSpPr>
              <p:nvPr/>
            </p:nvSpPr>
            <p:spPr>
              <a:xfrm rot="-1800000">
                <a:off x="5840014" y="3341609"/>
                <a:ext cx="181737" cy="36690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>
                <a:spLocks noChangeAspect="1"/>
              </p:cNvSpPr>
              <p:nvPr/>
            </p:nvSpPr>
            <p:spPr>
              <a:xfrm>
                <a:off x="6059796" y="6009143"/>
                <a:ext cx="161383" cy="325810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328529" y="1644643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Compressed</a:t>
              </a:r>
            </a:p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Air</a:t>
              </a:r>
              <a:endPara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7200" y="1266116"/>
            <a:ext cx="3186257" cy="11418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64008" rIns="91440" bIns="9144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Heating of warm ceramic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window is </a:t>
            </a: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non-uniform.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 cooling by compressed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is applied.</a:t>
            </a:r>
          </a:p>
        </p:txBody>
      </p:sp>
    </p:spTree>
    <p:extLst>
      <p:ext uri="{BB962C8B-B14F-4D97-AF65-F5344CB8AC3E}">
        <p14:creationId xmlns:p14="http://schemas.microsoft.com/office/powerpoint/2010/main" val="3108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 Injector Coupler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C:\TEMP\USER_LOCAL\ERL\injector\coupler\design pictures\Coupler sec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24803" r="4179" b="8370"/>
          <a:stretch/>
        </p:blipFill>
        <p:spPr bwMode="auto">
          <a:xfrm>
            <a:off x="165180" y="1394649"/>
            <a:ext cx="8802694" cy="47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 Injector Coupler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74111" y="1400784"/>
            <a:ext cx="8795773" cy="4156494"/>
            <a:chOff x="174111" y="1400784"/>
            <a:chExt cx="8795773" cy="41564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60" b="25390"/>
            <a:stretch/>
          </p:blipFill>
          <p:spPr>
            <a:xfrm>
              <a:off x="174111" y="1400784"/>
              <a:ext cx="8795773" cy="379378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1735" y="5295668"/>
              <a:ext cx="1140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Water Cooling</a:t>
              </a:r>
              <a:endParaRPr lang="en-US" sz="11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085198" y="5093714"/>
              <a:ext cx="117806" cy="258050"/>
            </a:xfrm>
            <a:prstGeom prst="straightConnector1">
              <a:avLst/>
            </a:prstGeom>
            <a:ln w="9525">
              <a:solidFill>
                <a:srgbClr val="0066FF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254311" y="4326577"/>
            <a:ext cx="930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Coupling adjustment screw</a:t>
            </a:r>
            <a:endParaRPr lang="en-US" sz="1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8509687" y="4151870"/>
            <a:ext cx="100520" cy="214184"/>
          </a:xfrm>
          <a:prstGeom prst="straightConnector1">
            <a:avLst/>
          </a:prstGeom>
          <a:ln w="9525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5125511" cy="437676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 Injector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Coupler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Main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9" descr="coupler-main view-explo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b="7079"/>
          <a:stretch>
            <a:fillRect/>
          </a:stretch>
        </p:blipFill>
        <p:spPr>
          <a:xfrm>
            <a:off x="1143000" y="1061136"/>
            <a:ext cx="6858000" cy="5129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40476" y="4775886"/>
            <a:ext cx="20409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Warm Part,</a:t>
            </a:r>
          </a:p>
          <a:p>
            <a:pPr algn="ctr"/>
            <a:r>
              <a:rPr lang="en-US" sz="1600" dirty="0"/>
              <a:t>Outer Assembly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78927" y="3949354"/>
            <a:ext cx="1044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Cold Part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60541" y="3550327"/>
            <a:ext cx="1688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Warm Part,</a:t>
            </a:r>
          </a:p>
          <a:p>
            <a:pPr algn="ctr"/>
            <a:r>
              <a:rPr lang="en-US" sz="1600" dirty="0"/>
              <a:t>Inner Assembly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39281" y="1292590"/>
            <a:ext cx="1327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Waveguide Box</a:t>
            </a:r>
            <a:endParaRPr lang="en-US" sz="16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96562" y="3099486"/>
            <a:ext cx="14745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Antenna</a:t>
            </a:r>
          </a:p>
          <a:p>
            <a:pPr algn="ctr"/>
            <a:r>
              <a:rPr lang="en-US" sz="1600" dirty="0"/>
              <a:t>Adjustment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Cooling </a:t>
            </a:r>
            <a:r>
              <a:rPr lang="en-US" sz="1600" dirty="0" smtClean="0"/>
              <a:t>Gas </a:t>
            </a:r>
            <a:endParaRPr lang="en-US" sz="1600" dirty="0"/>
          </a:p>
          <a:p>
            <a:pPr algn="ctr"/>
            <a:r>
              <a:rPr lang="en-US" sz="1600" dirty="0"/>
              <a:t>Supply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7391400" y="4287908"/>
            <a:ext cx="457200" cy="945178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5867400" y="4166286"/>
            <a:ext cx="381000" cy="609600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3581400" y="1651686"/>
            <a:ext cx="914400" cy="381000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2667000" y="4090086"/>
            <a:ext cx="914400" cy="685800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1143000" y="2584620"/>
            <a:ext cx="304799" cy="514866"/>
          </a:xfrm>
          <a:prstGeom prst="line">
            <a:avLst/>
          </a:prstGeom>
          <a:noFill/>
          <a:ln w="15875">
            <a:solidFill>
              <a:srgbClr val="00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Coupler Test Stand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23" y="1076324"/>
            <a:ext cx="6285470" cy="511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2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124" y="145983"/>
            <a:ext cx="5296930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CW Power Test Performance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084" r="844" b="1849"/>
          <a:stretch>
            <a:fillRect/>
          </a:stretch>
        </p:blipFill>
        <p:spPr bwMode="auto">
          <a:xfrm>
            <a:off x="5188808" y="1346372"/>
            <a:ext cx="29670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084" r="844" b="1849"/>
          <a:stretch>
            <a:fillRect/>
          </a:stretch>
        </p:blipFill>
        <p:spPr bwMode="auto">
          <a:xfrm>
            <a:off x="5188808" y="3985054"/>
            <a:ext cx="29670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392" r="844" b="2158"/>
          <a:stretch>
            <a:fillRect/>
          </a:stretch>
        </p:blipFill>
        <p:spPr bwMode="auto">
          <a:xfrm>
            <a:off x="787840" y="3956479"/>
            <a:ext cx="296703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3392" r="1897" b="2312"/>
          <a:stretch>
            <a:fillRect/>
          </a:stretch>
        </p:blipFill>
        <p:spPr bwMode="auto">
          <a:xfrm>
            <a:off x="800745" y="1346371"/>
            <a:ext cx="29765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19094" y="3229232"/>
            <a:ext cx="1139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 Power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2049" y="3241588"/>
            <a:ext cx="351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Cold Bellows Area Temperatures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9094" y="5890053"/>
            <a:ext cx="1006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Vacuum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5297" y="5890053"/>
            <a:ext cx="366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Warm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Bellows Area Temperatures</a:t>
            </a:r>
          </a:p>
        </p:txBody>
      </p:sp>
    </p:spTree>
    <p:extLst>
      <p:ext uri="{BB962C8B-B14F-4D97-AF65-F5344CB8AC3E}">
        <p14:creationId xmlns:p14="http://schemas.microsoft.com/office/powerpoint/2010/main" val="25777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Coupler Pulse Processing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97223" y="2294963"/>
            <a:ext cx="8749553" cy="3121025"/>
            <a:chOff x="188258" y="3200398"/>
            <a:chExt cx="8749553" cy="3121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58" y="3200398"/>
              <a:ext cx="4171751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258" y="3200398"/>
              <a:ext cx="4177553" cy="3030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158418" y="5550205"/>
            <a:ext cx="3273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required to reach 50 kW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3008" y="5550205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Processing history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987" y="1246092"/>
            <a:ext cx="6901248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Pulse processing (1.5 </a:t>
            </a:r>
            <a:r>
              <a:rPr lang="en-US" b="1" dirty="0" err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msec</a:t>
            </a:r>
            <a:r>
              <a:rPr lang="en-US" b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50 Hz) of new couplers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installed in the injector cryomodule</a:t>
            </a:r>
            <a:endParaRPr lang="en-US" b="1" dirty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776" y="145983"/>
            <a:ext cx="5435125" cy="437676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Injector Coupler Performance</a:t>
            </a:r>
            <a:endParaRPr lang="en-US" sz="2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18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362" y="1161534"/>
            <a:ext cx="79000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2000" b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 of the injector coupler performance:</a:t>
            </a:r>
          </a:p>
          <a:p>
            <a:endParaRPr lang="en-US" sz="2800" dirty="0" smtClean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prototype couplers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made (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CPI, Beverly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and tested at Cornell.  After that the design was improved.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more couplers were fabricated and installed in the ERL Injector Cryomodule in 2008.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of ten couplers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tested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the test stand up to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61 kW CW.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cryomodule, couplers were processed in pulse and CW modes w/o beam; finally processing is going on during high current beam operation.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 up to 40 kW CW per coupler was applied so far during beam operation.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Beam current up to 75 mA was accelerated in the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Injector.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current beam operation will be continued.</a:t>
            </a:r>
          </a:p>
        </p:txBody>
      </p:sp>
    </p:spTree>
    <p:extLst>
      <p:ext uri="{BB962C8B-B14F-4D97-AF65-F5344CB8AC3E}">
        <p14:creationId xmlns:p14="http://schemas.microsoft.com/office/powerpoint/2010/main" val="1479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Cornell ERL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Injector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 descr="C:\TEMP\USER_LOCAL\ERL\injector\ICM Beamlin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3094" r="5541" b="10659"/>
          <a:stretch/>
        </p:blipFill>
        <p:spPr bwMode="auto">
          <a:xfrm>
            <a:off x="1111625" y="872521"/>
            <a:ext cx="7862048" cy="54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5705"/>
          <a:stretch/>
        </p:blipFill>
        <p:spPr bwMode="auto">
          <a:xfrm>
            <a:off x="6248401" y="3962365"/>
            <a:ext cx="2644590" cy="22436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739" y="934185"/>
            <a:ext cx="3785941" cy="18189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18872" tIns="64008" bIns="91440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cavity of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Cornell ERL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Injector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 MeV, </a:t>
            </a:r>
            <a:r>
              <a:rPr lang="en-US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 mA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has two couplers for minimizing the transverse kick.  Another benefit of this scheme is reduced RF power per coupler.</a:t>
            </a:r>
            <a:endParaRPr lang="en-US" dirty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TTF-III Coupler as Prototype</a:t>
            </a:r>
            <a:endParaRPr lang="en-US" sz="2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2"/>
          <a:stretch/>
        </p:blipFill>
        <p:spPr bwMode="auto">
          <a:xfrm>
            <a:off x="60734" y="2254933"/>
            <a:ext cx="8923676" cy="38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9492" y="1070919"/>
            <a:ext cx="3779108" cy="9879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18872" tIns="64008" bIns="91440" rtlCol="0">
            <a:spAutoFit/>
          </a:bodyPr>
          <a:lstStyle/>
          <a:p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design of the ERL Injector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coupler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based on the design of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classic TTF-III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input coupler </a:t>
            </a:r>
          </a:p>
        </p:txBody>
      </p:sp>
    </p:spTree>
    <p:extLst>
      <p:ext uri="{BB962C8B-B14F-4D97-AF65-F5344CB8AC3E}">
        <p14:creationId xmlns:p14="http://schemas.microsoft.com/office/powerpoint/2010/main" val="24657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953" y="145983"/>
            <a:ext cx="5457217" cy="43767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Parameters of ERL Injector Coupler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08409"/>
              </p:ext>
            </p:extLst>
          </p:nvPr>
        </p:nvGraphicFramePr>
        <p:xfrm>
          <a:off x="1147763" y="1363663"/>
          <a:ext cx="7089775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5" imgW="5646666" imgH="3868782" progId="Word.Document.8">
                  <p:embed/>
                </p:oleObj>
              </mc:Choice>
              <mc:Fallback>
                <p:oleObj name="Document" r:id="rId5" imgW="5646666" imgH="386878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363663"/>
                        <a:ext cx="7089775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59245" y="1260389"/>
            <a:ext cx="59518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challenges for the injector coupler:</a:t>
            </a:r>
          </a:p>
          <a:p>
            <a:endParaRPr lang="en-US" dirty="0" smtClean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coupling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 range of coupling adjustment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RF power and due to that: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of 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bellows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overheating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ceramic window overheating</a:t>
            </a:r>
            <a:endParaRPr lang="en-US" dirty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03776" y="145983"/>
            <a:ext cx="5435125" cy="4376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Injector Coupler Challenges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 Antenna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6048"/>
          <a:stretch/>
        </p:blipFill>
        <p:spPr>
          <a:xfrm>
            <a:off x="457200" y="1198992"/>
            <a:ext cx="5194570" cy="4909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6502" y="1660800"/>
            <a:ext cx="3340850" cy="18240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46304" tIns="64008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need for strong coupling</a:t>
            </a: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(Q</a:t>
            </a:r>
            <a:r>
              <a:rPr lang="en-US" sz="8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aseline="-25000" dirty="0" err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9 × 10</a:t>
            </a:r>
            <a:r>
              <a:rPr lang="en-US" sz="8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aseline="300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leads </a:t>
            </a:r>
            <a:endParaRPr lang="en-US" dirty="0" smtClean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a large antenna tip</a:t>
            </a:r>
            <a:r>
              <a:rPr lang="en-US" dirty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 large diameter of cold coaxial line</a:t>
            </a:r>
          </a:p>
        </p:txBody>
      </p:sp>
    </p:spTree>
    <p:extLst>
      <p:ext uri="{BB962C8B-B14F-4D97-AF65-F5344CB8AC3E}">
        <p14:creationId xmlns:p14="http://schemas.microsoft.com/office/powerpoint/2010/main" val="2739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 Cold Window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72994" y="840928"/>
            <a:ext cx="8575590" cy="5476008"/>
            <a:chOff x="172994" y="840928"/>
            <a:chExt cx="8575590" cy="5476008"/>
          </a:xfrm>
        </p:grpSpPr>
        <p:grpSp>
          <p:nvGrpSpPr>
            <p:cNvPr id="14" name="Group 13"/>
            <p:cNvGrpSpPr/>
            <p:nvPr/>
          </p:nvGrpSpPr>
          <p:grpSpPr>
            <a:xfrm>
              <a:off x="1668160" y="840928"/>
              <a:ext cx="7080424" cy="5476008"/>
              <a:chOff x="1668160" y="840928"/>
              <a:chExt cx="7080424" cy="547600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46" b="3183"/>
              <a:stretch/>
            </p:blipFill>
            <p:spPr>
              <a:xfrm>
                <a:off x="1705232" y="840928"/>
                <a:ext cx="7043352" cy="547600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668160" y="5947604"/>
                <a:ext cx="5025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2994" y="1837037"/>
              <a:ext cx="1639328" cy="114185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lIns="118872" tIns="64008" bIns="91440" rtlCol="0">
              <a:spAutoFit/>
            </a:bodyPr>
            <a:lstStyle/>
            <a:p>
              <a:r>
                <a:rPr lang="en-US" sz="1600" dirty="0" smtClean="0">
                  <a:solidFill>
                    <a:srgbClr val="6600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Cold </a:t>
              </a:r>
              <a:r>
                <a:rPr lang="en-US" sz="1600" dirty="0">
                  <a:solidFill>
                    <a:srgbClr val="6600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window was enlarged to the size of </a:t>
              </a:r>
              <a:r>
                <a:rPr lang="en-US" sz="1600" dirty="0" smtClean="0">
                  <a:solidFill>
                    <a:srgbClr val="6600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warm </a:t>
              </a:r>
              <a:r>
                <a:rPr lang="en-US" sz="1600" dirty="0">
                  <a:solidFill>
                    <a:srgbClr val="6600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window</a:t>
              </a:r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>
            <a:xfrm>
              <a:off x="992658" y="2978888"/>
              <a:ext cx="1132704" cy="802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Sectioned Bellows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C:\TEMP\USER_LOCAL\ERL\injector\coupler\design pictures\warm intercep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r="5990"/>
          <a:stretch/>
        </p:blipFill>
        <p:spPr bwMode="auto">
          <a:xfrm>
            <a:off x="371996" y="2234901"/>
            <a:ext cx="3382882" cy="37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TEMP\USER_LOCAL\ERL\injector\coupler\design pictures\inp-coupler-80K-cooling-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49" y="2187507"/>
            <a:ext cx="4751430" cy="38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4848" y="903299"/>
            <a:ext cx="3286049" cy="13352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46304" tIns="64008" bIns="73152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Outer bellows are subdivided in two sections with 80</a:t>
            </a:r>
            <a:r>
              <a:rPr lang="en-US" sz="4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and 300</a:t>
            </a:r>
            <a:r>
              <a:rPr lang="en-US" sz="4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intercepts between sections</a:t>
            </a:r>
            <a:endParaRPr lang="en-US" sz="1600" dirty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7478" y="2423352"/>
            <a:ext cx="1042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sz="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He Gas Cooling</a:t>
            </a:r>
            <a:endParaRPr lang="en-US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10797" y="2444134"/>
            <a:ext cx="1122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US" sz="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He Gas Cooling</a:t>
            </a:r>
            <a:endParaRPr lang="en-US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22400" y="1956674"/>
            <a:ext cx="935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US" sz="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Intercept</a:t>
            </a:r>
            <a:endParaRPr lang="en-US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2905799"/>
            <a:ext cx="337751" cy="61175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62119" y="2418339"/>
            <a:ext cx="457200" cy="100036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130746" y="2885017"/>
            <a:ext cx="166424" cy="32666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0346" y="5928407"/>
            <a:ext cx="935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</a:t>
            </a:r>
            <a:r>
              <a:rPr lang="en-US" sz="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Intercept</a:t>
            </a:r>
            <a:endParaRPr lang="en-US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07307" y="1549775"/>
            <a:ext cx="997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</a:t>
            </a:r>
            <a:r>
              <a:rPr lang="en-US" sz="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Port Flange</a:t>
            </a:r>
            <a:endParaRPr lang="en-US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306162" y="2011440"/>
            <a:ext cx="217838" cy="53405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137286" y="5807676"/>
            <a:ext cx="559709" cy="2765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878" y="145983"/>
            <a:ext cx="4880043" cy="43767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Cooling of Bellows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586"/>
            <a:ext cx="2133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13,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586"/>
            <a:ext cx="2895600" cy="301756"/>
          </a:xfrm>
        </p:spPr>
        <p:txBody>
          <a:bodyPr/>
          <a:lstStyle/>
          <a:p>
            <a:r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TTC Workshop 2013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586"/>
            <a:ext cx="2133600" cy="301756"/>
          </a:xfrm>
        </p:spPr>
        <p:txBody>
          <a:bodyPr/>
          <a:lstStyle/>
          <a:p>
            <a:fld id="{76275999-CDF6-9B46-9F3F-7503503F82BE}" type="slidenum">
              <a:rPr lang="en-US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107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55576" y="1969749"/>
            <a:ext cx="5415560" cy="4218769"/>
            <a:chOff x="3655576" y="1889067"/>
            <a:chExt cx="5415560" cy="4218769"/>
          </a:xfrm>
        </p:grpSpPr>
        <p:pic>
          <p:nvPicPr>
            <p:cNvPr id="5122" name="Picture 2" descr="C:\TEMP\USER_LOCAL\ERL\injector\coupler\design pictures\warm part coolin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" r="-1"/>
            <a:stretch/>
          </p:blipFill>
          <p:spPr bwMode="auto">
            <a:xfrm>
              <a:off x="3655576" y="1889067"/>
              <a:ext cx="5031224" cy="421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Down Arrow 12"/>
            <p:cNvSpPr>
              <a:spLocks noChangeAspect="1"/>
            </p:cNvSpPr>
            <p:nvPr/>
          </p:nvSpPr>
          <p:spPr>
            <a:xfrm rot="5400000">
              <a:off x="8760866" y="4509248"/>
              <a:ext cx="145390" cy="293522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7565480" y="5758845"/>
              <a:ext cx="145390" cy="29352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11670" y="4142040"/>
              <a:ext cx="85946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4864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 Condensed" pitchFamily="34" charset="0"/>
                  <a:ea typeface="Verdana" pitchFamily="34" charset="0"/>
                  <a:cs typeface="Arial" pitchFamily="34" charset="0"/>
                </a:rPr>
                <a:t>Compressed</a:t>
              </a:r>
            </a:p>
            <a:p>
              <a:pPr algn="r"/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 Condensed" pitchFamily="34" charset="0"/>
                  <a:ea typeface="Verdana" pitchFamily="34" charset="0"/>
                  <a:cs typeface="Arial" pitchFamily="34" charset="0"/>
                </a:rPr>
                <a:t>Air</a:t>
              </a:r>
              <a:endPara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Condensed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62083" y="1162960"/>
            <a:ext cx="2357717" cy="11418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37160" tIns="64008" bIns="91440" rtlCol="0">
            <a:spAutoFit/>
          </a:bodyPr>
          <a:lstStyle/>
          <a:p>
            <a:r>
              <a:rPr lang="en-US" sz="1600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cooling is applied to inner bellows and to whole warm inner conductor </a:t>
            </a:r>
            <a:endParaRPr lang="en-US" sz="1600" dirty="0">
              <a:solidFill>
                <a:srgbClr val="66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6459" y="982381"/>
            <a:ext cx="3336588" cy="5125455"/>
            <a:chOff x="126459" y="982381"/>
            <a:chExt cx="3336588" cy="5125455"/>
          </a:xfrm>
        </p:grpSpPr>
        <p:grpSp>
          <p:nvGrpSpPr>
            <p:cNvPr id="10" name="Group 9"/>
            <p:cNvGrpSpPr/>
            <p:nvPr/>
          </p:nvGrpSpPr>
          <p:grpSpPr>
            <a:xfrm>
              <a:off x="126459" y="982381"/>
              <a:ext cx="3336588" cy="5125455"/>
              <a:chOff x="126459" y="982381"/>
              <a:chExt cx="3336588" cy="5125455"/>
            </a:xfrm>
          </p:grpSpPr>
          <p:pic>
            <p:nvPicPr>
              <p:cNvPr id="5124" name="Picture 4" descr="C:\TEMP\USER_LOCAL\ERL\injector\coupler\design pictures\bellows coolin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2" r="43523"/>
              <a:stretch/>
            </p:blipFill>
            <p:spPr bwMode="auto">
              <a:xfrm>
                <a:off x="126459" y="982381"/>
                <a:ext cx="3336588" cy="512545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>
                <a:spLocks noChangeAspect="1"/>
              </p:cNvSpPr>
              <p:nvPr/>
            </p:nvSpPr>
            <p:spPr>
              <a:xfrm flipH="1">
                <a:off x="1962914" y="3384155"/>
                <a:ext cx="684886" cy="339242"/>
              </a:xfrm>
              <a:prstGeom prst="rightArrow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>
                <a:spLocks/>
              </p:cNvSpPr>
              <p:nvPr/>
            </p:nvSpPr>
            <p:spPr>
              <a:xfrm>
                <a:off x="1431394" y="3204245"/>
                <a:ext cx="293522" cy="72695"/>
              </a:xfrm>
              <a:prstGeom prst="rightArrow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>
                <a:spLocks/>
              </p:cNvSpPr>
              <p:nvPr/>
            </p:nvSpPr>
            <p:spPr>
              <a:xfrm>
                <a:off x="1432562" y="3835139"/>
                <a:ext cx="293522" cy="72695"/>
              </a:xfrm>
              <a:prstGeom prst="rightArrow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urved Right Arrow 7"/>
              <p:cNvSpPr>
                <a:spLocks noChangeAspect="1"/>
              </p:cNvSpPr>
              <p:nvPr/>
            </p:nvSpPr>
            <p:spPr>
              <a:xfrm>
                <a:off x="772303" y="3725902"/>
                <a:ext cx="131674" cy="218908"/>
              </a:xfrm>
              <a:prstGeom prst="curvedRightArrow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urved Left Arrow 8"/>
              <p:cNvSpPr>
                <a:spLocks noChangeAspect="1"/>
              </p:cNvSpPr>
              <p:nvPr/>
            </p:nvSpPr>
            <p:spPr>
              <a:xfrm rot="10800000">
                <a:off x="772303" y="3169991"/>
                <a:ext cx="131674" cy="218908"/>
              </a:xfrm>
              <a:prstGeom prst="curvedLeftArrow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ight Arrow 20"/>
            <p:cNvSpPr>
              <a:spLocks/>
            </p:cNvSpPr>
            <p:nvPr/>
          </p:nvSpPr>
          <p:spPr>
            <a:xfrm>
              <a:off x="2977439" y="3177838"/>
              <a:ext cx="293522" cy="72695"/>
            </a:xfrm>
            <a:prstGeom prst="rightArrow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>
              <a:spLocks/>
            </p:cNvSpPr>
            <p:nvPr/>
          </p:nvSpPr>
          <p:spPr>
            <a:xfrm>
              <a:off x="2977439" y="3866914"/>
              <a:ext cx="293522" cy="72695"/>
            </a:xfrm>
            <a:prstGeom prst="rightArrow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523128" y="3796080"/>
            <a:ext cx="1873624" cy="18801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8900000">
            <a:off x="3537772" y="3485606"/>
            <a:ext cx="434212" cy="480592"/>
          </a:xfrm>
          <a:prstGeom prst="up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42685</TotalTime>
  <Words>634</Words>
  <Application>Microsoft Office PowerPoint</Application>
  <PresentationFormat>On-screen Show (4:3)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Document</vt:lpstr>
      <vt:lpstr>Origin50.Graph</vt:lpstr>
      <vt:lpstr>CORNELL ERL COUPLERS:</vt:lpstr>
      <vt:lpstr>Cornell ERL Injector </vt:lpstr>
      <vt:lpstr>TTF-III Coupler as Prototype</vt:lpstr>
      <vt:lpstr>Parameters of ERL Injector Coupler</vt:lpstr>
      <vt:lpstr>PowerPoint Presentation</vt:lpstr>
      <vt:lpstr>Large Antenna</vt:lpstr>
      <vt:lpstr>Large Cold Window</vt:lpstr>
      <vt:lpstr>Sectioned Bellows</vt:lpstr>
      <vt:lpstr>Air Cooling of Bellows</vt:lpstr>
      <vt:lpstr>Bellows Temperature</vt:lpstr>
      <vt:lpstr>Air Cooling of Ceramic</vt:lpstr>
      <vt:lpstr>ERL Injector Coupler</vt:lpstr>
      <vt:lpstr>ERL Injector Coupler</vt:lpstr>
      <vt:lpstr>ERL Injector Coupler:  Main Parts</vt:lpstr>
      <vt:lpstr>Coupler Test Stand</vt:lpstr>
      <vt:lpstr>CW Power Test Performance</vt:lpstr>
      <vt:lpstr>Coupler Pulse Processing</vt:lpstr>
      <vt:lpstr>Injector Coupler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Vadim G. Veshcherevich</cp:lastModifiedBy>
  <cp:revision>116</cp:revision>
  <dcterms:created xsi:type="dcterms:W3CDTF">2010-10-18T16:36:26Z</dcterms:created>
  <dcterms:modified xsi:type="dcterms:W3CDTF">2013-07-19T21:57:34Z</dcterms:modified>
</cp:coreProperties>
</file>