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78" r:id="rId3"/>
    <p:sldId id="280" r:id="rId4"/>
    <p:sldId id="270" r:id="rId5"/>
    <p:sldId id="271" r:id="rId6"/>
    <p:sldId id="272" r:id="rId7"/>
    <p:sldId id="281" r:id="rId8"/>
    <p:sldId id="274" r:id="rId9"/>
    <p:sldId id="295" r:id="rId10"/>
    <p:sldId id="275" r:id="rId11"/>
    <p:sldId id="276" r:id="rId12"/>
    <p:sldId id="284" r:id="rId13"/>
    <p:sldId id="282" r:id="rId14"/>
    <p:sldId id="283" r:id="rId15"/>
    <p:sldId id="277" r:id="rId16"/>
    <p:sldId id="286" r:id="rId17"/>
    <p:sldId id="293" r:id="rId18"/>
    <p:sldId id="287" r:id="rId19"/>
    <p:sldId id="288" r:id="rId20"/>
    <p:sldId id="285" r:id="rId21"/>
    <p:sldId id="291" r:id="rId22"/>
    <p:sldId id="290" r:id="rId23"/>
    <p:sldId id="292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9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Relationship Id="rId2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Relationship Id="rId2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6B90-B2D1-2F4E-BC96-699DA39CB2B6}" type="datetimeFigureOut">
              <a:rPr lang="en-US" smtClean="0"/>
              <a:t>6/12/13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E81B-A2CB-0849-A72F-32414F861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79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6B90-B2D1-2F4E-BC96-699DA39CB2B6}" type="datetimeFigureOut">
              <a:rPr lang="en-US" smtClean="0"/>
              <a:t>6/12/13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E81B-A2CB-0849-A72F-32414F861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21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6B90-B2D1-2F4E-BC96-699DA39CB2B6}" type="datetimeFigureOut">
              <a:rPr lang="en-US" smtClean="0"/>
              <a:t>6/12/13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E81B-A2CB-0849-A72F-32414F861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82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9200" y="1600200"/>
            <a:ext cx="7772400" cy="1143000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6394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6B90-B2D1-2F4E-BC96-699DA39CB2B6}" type="datetimeFigureOut">
              <a:rPr lang="en-US" smtClean="0"/>
              <a:t>6/12/13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E81B-A2CB-0849-A72F-32414F861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37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6B90-B2D1-2F4E-BC96-699DA39CB2B6}" type="datetimeFigureOut">
              <a:rPr lang="en-US" smtClean="0"/>
              <a:t>6/12/13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E81B-A2CB-0849-A72F-32414F861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66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6B90-B2D1-2F4E-BC96-699DA39CB2B6}" type="datetimeFigureOut">
              <a:rPr lang="en-US" smtClean="0"/>
              <a:t>6/12/13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E81B-A2CB-0849-A72F-32414F861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10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6B90-B2D1-2F4E-BC96-699DA39CB2B6}" type="datetimeFigureOut">
              <a:rPr lang="en-US" smtClean="0"/>
              <a:t>6/12/13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E81B-A2CB-0849-A72F-32414F861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45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6B90-B2D1-2F4E-BC96-699DA39CB2B6}" type="datetimeFigureOut">
              <a:rPr lang="en-US" smtClean="0"/>
              <a:t>6/12/13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E81B-A2CB-0849-A72F-32414F861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06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6B90-B2D1-2F4E-BC96-699DA39CB2B6}" type="datetimeFigureOut">
              <a:rPr lang="en-US" smtClean="0"/>
              <a:t>6/12/13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E81B-A2CB-0849-A72F-32414F861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27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6B90-B2D1-2F4E-BC96-699DA39CB2B6}" type="datetimeFigureOut">
              <a:rPr lang="en-US" smtClean="0"/>
              <a:t>6/12/13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E81B-A2CB-0849-A72F-32414F861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13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6B90-B2D1-2F4E-BC96-699DA39CB2B6}" type="datetimeFigureOut">
              <a:rPr lang="en-US" smtClean="0"/>
              <a:t>6/12/13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E81B-A2CB-0849-A72F-32414F861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71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96B90-B2D1-2F4E-BC96-699DA39CB2B6}" type="datetimeFigureOut">
              <a:rPr lang="en-US" smtClean="0"/>
              <a:t>6/12/13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7E81B-A2CB-0849-A72F-32414F861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2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9.png"/><Relationship Id="rId6" Type="http://schemas.openxmlformats.org/officeDocument/2006/relationships/image" Target="../media/image1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4" Type="http://schemas.openxmlformats.org/officeDocument/2006/relationships/image" Target="../media/image12.png"/><Relationship Id="rId5" Type="http://schemas.openxmlformats.org/officeDocument/2006/relationships/package" Target="../embeddings/Microsoft_Word_Document4.docx"/><Relationship Id="rId6" Type="http://schemas.openxmlformats.org/officeDocument/2006/relationships/image" Target="../media/image13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emf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8.w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19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20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5.png"/><Relationship Id="rId6" Type="http://schemas.openxmlformats.org/officeDocument/2006/relationships/image" Target="../media/image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8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-47034" y="1119237"/>
            <a:ext cx="9089615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High Q R&amp;D at Fermilab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23419" y="3731226"/>
            <a:ext cx="8689814" cy="17526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Anna Grassellino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TTC Topical Meeting on CW SCRF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Cornell University, June 13</a:t>
            </a:r>
            <a:r>
              <a:rPr lang="en-US" sz="2400" baseline="30000" dirty="0" smtClean="0">
                <a:solidFill>
                  <a:srgbClr val="FFFFFF"/>
                </a:solidFill>
              </a:rPr>
              <a:t>th</a:t>
            </a:r>
            <a:r>
              <a:rPr lang="en-US" sz="2400" dirty="0" smtClean="0">
                <a:solidFill>
                  <a:srgbClr val="FFFFFF"/>
                </a:solidFill>
              </a:rPr>
              <a:t> 2013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7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01625" y="-571500"/>
            <a:ext cx="9350375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FF00"/>
                </a:solidFill>
              </a:rPr>
              <a:t>Heat treatments in nitrogen produce unprecedented values </a:t>
            </a:r>
            <a:r>
              <a:rPr lang="en-US" sz="2400" dirty="0" smtClean="0">
                <a:solidFill>
                  <a:srgbClr val="FFFF00"/>
                </a:solidFill>
              </a:rPr>
              <a:t>of R</a:t>
            </a:r>
            <a:r>
              <a:rPr lang="en-US" sz="2400" baseline="-25000" dirty="0" smtClean="0">
                <a:solidFill>
                  <a:srgbClr val="FFFF00"/>
                </a:solidFill>
              </a:rPr>
              <a:t>BCS</a:t>
            </a:r>
            <a:r>
              <a:rPr lang="en-US" sz="2400" dirty="0" smtClean="0">
                <a:solidFill>
                  <a:srgbClr val="FFFF00"/>
                </a:solidFill>
              </a:rPr>
              <a:t>(B)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479" y="571500"/>
            <a:ext cx="4344043" cy="347417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898697"/>
              </p:ext>
            </p:extLst>
          </p:nvPr>
        </p:nvGraphicFramePr>
        <p:xfrm>
          <a:off x="3842307" y="4045671"/>
          <a:ext cx="5371835" cy="2988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" name="Document" r:id="rId4" imgW="5638800" imgH="3136900" progId="Word.Document.12">
                  <p:embed/>
                </p:oleObj>
              </mc:Choice>
              <mc:Fallback>
                <p:oleObj name="Document" r:id="rId4" imgW="5638800" imgH="3136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42307" y="4045671"/>
                        <a:ext cx="5371835" cy="29883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31" y="4072132"/>
            <a:ext cx="3673836" cy="26758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70626" y="1321338"/>
            <a:ext cx="2778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A.Grassellino</a:t>
            </a:r>
            <a:r>
              <a:rPr lang="en-US" dirty="0" smtClean="0">
                <a:solidFill>
                  <a:srgbClr val="FF0000"/>
                </a:solidFill>
              </a:rPr>
              <a:t> et al,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http://</a:t>
            </a:r>
            <a:r>
              <a:rPr lang="en-US" dirty="0" err="1" smtClean="0">
                <a:solidFill>
                  <a:srgbClr val="FF0000"/>
                </a:solidFill>
              </a:rPr>
              <a:t>arxiv.org</a:t>
            </a:r>
            <a:r>
              <a:rPr lang="en-US" dirty="0" smtClean="0">
                <a:solidFill>
                  <a:srgbClr val="FF0000"/>
                </a:solidFill>
              </a:rPr>
              <a:t>/abs/1306.0288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74839" y="710908"/>
            <a:ext cx="1256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1.3 GHz, 2K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175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233258"/>
              </p:ext>
            </p:extLst>
          </p:nvPr>
        </p:nvGraphicFramePr>
        <p:xfrm>
          <a:off x="1091132" y="514424"/>
          <a:ext cx="7062704" cy="3237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5" name="Document" r:id="rId3" imgW="5486400" imgH="2514600" progId="Word.Document.12">
                  <p:embed/>
                </p:oleObj>
              </mc:Choice>
              <mc:Fallback>
                <p:oleObj name="Document" r:id="rId3" imgW="5486400" imgH="2514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91132" y="514424"/>
                        <a:ext cx="7062704" cy="32370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6406441"/>
              </p:ext>
            </p:extLst>
          </p:nvPr>
        </p:nvGraphicFramePr>
        <p:xfrm>
          <a:off x="42813" y="4278663"/>
          <a:ext cx="9073665" cy="2457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6" name="Document" r:id="rId5" imgW="5486400" imgH="1485900" progId="Word.Document.12">
                  <p:embed/>
                </p:oleObj>
              </mc:Choice>
              <mc:Fallback>
                <p:oleObj name="Document" r:id="rId5" imgW="5486400" imgH="1485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813" y="4278663"/>
                        <a:ext cx="9073665" cy="24574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-301625" y="-571500"/>
            <a:ext cx="9350375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FF00"/>
                </a:solidFill>
              </a:rPr>
              <a:t>Heat treatments in nitrogen produce unprecedented values of BCS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23305" y="5720569"/>
            <a:ext cx="899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1.3 GHz, 2K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36239" y="5734469"/>
            <a:ext cx="899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1.3 GHz, 2K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829756" y="5720569"/>
            <a:ext cx="899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1.3 GHz, 2K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479260" y="3867707"/>
            <a:ext cx="7099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Q curves as a function of material removal via EP post-nitrogen treatment: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048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70389" y="2235837"/>
            <a:ext cx="8548285" cy="38103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i="1" dirty="0" smtClean="0">
                <a:solidFill>
                  <a:srgbClr val="FFFF00"/>
                </a:solidFill>
              </a:rPr>
              <a:t>Is doping with interstitial impurities a long sought solution to the medium field Q-slope?</a:t>
            </a:r>
            <a:endParaRPr lang="en-US" sz="2800" dirty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pPr lvl="1"/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498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235485" y="-68760"/>
            <a:ext cx="9350375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00"/>
                </a:solidFill>
              </a:rPr>
              <a:t>Doping with interstitial impurities: a solution for MFQS? </a:t>
            </a:r>
          </a:p>
          <a:p>
            <a:r>
              <a:rPr lang="en-US" sz="3200" i="1" u="sng" dirty="0" smtClean="0">
                <a:solidFill>
                  <a:srgbClr val="FFFF00"/>
                </a:solidFill>
              </a:rPr>
              <a:t>The cavity baked with argon</a:t>
            </a:r>
            <a:endParaRPr lang="en-US" sz="3200" i="1" u="sng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6" y="3161928"/>
            <a:ext cx="3664214" cy="3023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263" y="3161928"/>
            <a:ext cx="3558389" cy="30230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91021" y="1175184"/>
            <a:ext cx="884967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Cavity baked at 800C for an hour in UHV, followed by an hour at 800C in partial pressure ~2x10</a:t>
            </a:r>
            <a:r>
              <a:rPr lang="en-US" sz="2000" baseline="30000" dirty="0" smtClean="0">
                <a:solidFill>
                  <a:schemeClr val="bg1"/>
                </a:solidFill>
              </a:rPr>
              <a:t>-2</a:t>
            </a:r>
            <a:r>
              <a:rPr lang="en-US" sz="2000" dirty="0" smtClean="0">
                <a:solidFill>
                  <a:schemeClr val="bg1"/>
                </a:solidFill>
              </a:rPr>
              <a:t> T of Argon </a:t>
            </a:r>
            <a:r>
              <a:rPr lang="en-US" sz="2000" i="1" dirty="0" smtClean="0">
                <a:solidFill>
                  <a:srgbClr val="FFFF00"/>
                </a:solidFill>
                <a:sym typeface="Wingdings"/>
              </a:rPr>
              <a:t> Q ~1x10</a:t>
            </a:r>
            <a:r>
              <a:rPr lang="en-US" sz="2000" i="1" baseline="30000" dirty="0" smtClean="0">
                <a:solidFill>
                  <a:srgbClr val="FFFF00"/>
                </a:solidFill>
                <a:sym typeface="Wingdings"/>
              </a:rPr>
              <a:t>7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sym typeface="Wingdings"/>
              </a:rPr>
              <a:t>Then ~ 7 micron removal via EP </a:t>
            </a:r>
            <a:r>
              <a:rPr lang="en-US" sz="2000" i="1" dirty="0" smtClean="0">
                <a:solidFill>
                  <a:srgbClr val="FFFF00"/>
                </a:solidFill>
                <a:sym typeface="Wingdings"/>
              </a:rPr>
              <a:t> again anti-</a:t>
            </a:r>
            <a:r>
              <a:rPr lang="en-US" sz="2000" i="1" dirty="0" err="1" smtClean="0">
                <a:solidFill>
                  <a:srgbClr val="FFFF00"/>
                </a:solidFill>
                <a:sym typeface="Wingdings"/>
              </a:rPr>
              <a:t>Qslope</a:t>
            </a:r>
            <a:r>
              <a:rPr lang="en-US" sz="2000" i="1" dirty="0" smtClean="0">
                <a:solidFill>
                  <a:srgbClr val="FFFF00"/>
                </a:solidFill>
                <a:sym typeface="Wingdings"/>
              </a:rPr>
              <a:t>!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sym typeface="Wingdings"/>
              </a:rPr>
              <a:t>Interesting note: anti-Q-</a:t>
            </a:r>
            <a:r>
              <a:rPr lang="en-US" sz="2000" dirty="0" smtClean="0">
                <a:solidFill>
                  <a:schemeClr val="bg1"/>
                </a:solidFill>
                <a:sym typeface="Wingdings"/>
              </a:rPr>
              <a:t>slope result recently reported by </a:t>
            </a:r>
            <a:r>
              <a:rPr lang="en-US" sz="2000" dirty="0" err="1" smtClean="0">
                <a:solidFill>
                  <a:schemeClr val="bg1"/>
                </a:solidFill>
                <a:sym typeface="Wingdings"/>
              </a:rPr>
              <a:t>Jlab</a:t>
            </a:r>
            <a:r>
              <a:rPr lang="en-US" sz="2000" dirty="0" smtClean="0">
                <a:solidFill>
                  <a:schemeClr val="bg1"/>
                </a:solidFill>
                <a:sym typeface="Wingdings"/>
              </a:rPr>
              <a:t> also has argon injection at high T in the preparation </a:t>
            </a:r>
            <a:r>
              <a:rPr lang="en-US" sz="2000" dirty="0" smtClean="0">
                <a:solidFill>
                  <a:schemeClr val="bg1"/>
                </a:solidFill>
                <a:sym typeface="Wingdings"/>
              </a:rPr>
              <a:t>steps </a:t>
            </a:r>
            <a:endParaRPr lang="en-US" sz="2000" dirty="0" smtClean="0">
              <a:solidFill>
                <a:schemeClr val="bg1"/>
              </a:solidFill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>
                <a:solidFill>
                  <a:schemeClr val="bg1"/>
                </a:solidFill>
                <a:sym typeface="Wingdings"/>
              </a:rPr>
              <a:t>Interstial</a:t>
            </a:r>
            <a:r>
              <a:rPr lang="en-US" sz="2000" dirty="0" smtClean="0">
                <a:solidFill>
                  <a:schemeClr val="bg1"/>
                </a:solidFill>
                <a:sym typeface="Wingdings"/>
              </a:rPr>
              <a:t> impurities doping may be the common root of the anti-slope results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2312" y="6184989"/>
            <a:ext cx="342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A.Grassellino</a:t>
            </a:r>
            <a:r>
              <a:rPr lang="en-US" dirty="0" smtClean="0">
                <a:solidFill>
                  <a:srgbClr val="FF0000"/>
                </a:solidFill>
              </a:rPr>
              <a:t> et al,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http://</a:t>
            </a:r>
            <a:r>
              <a:rPr lang="en-US" dirty="0" err="1" smtClean="0">
                <a:solidFill>
                  <a:srgbClr val="FF0000"/>
                </a:solidFill>
              </a:rPr>
              <a:t>arxiv.org</a:t>
            </a:r>
            <a:r>
              <a:rPr lang="en-US" dirty="0" smtClean="0">
                <a:solidFill>
                  <a:srgbClr val="FF0000"/>
                </a:solidFill>
              </a:rPr>
              <a:t>/abs/1306.0288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5501" y="3252675"/>
            <a:ext cx="899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1.3 GHz, 2K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9337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70389" y="2235837"/>
            <a:ext cx="8548285" cy="38103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i="1" dirty="0" smtClean="0">
                <a:solidFill>
                  <a:srgbClr val="FFFF00"/>
                </a:solidFill>
              </a:rPr>
              <a:t>Applying the high Q recipes </a:t>
            </a:r>
          </a:p>
          <a:p>
            <a:pPr marL="0" indent="0" algn="ctr">
              <a:buNone/>
            </a:pPr>
            <a:r>
              <a:rPr lang="en-US" sz="3600" i="1" dirty="0" smtClean="0">
                <a:solidFill>
                  <a:srgbClr val="FFFF00"/>
                </a:solidFill>
              </a:rPr>
              <a:t>to 650 MHz cavities for PX </a:t>
            </a:r>
            <a:r>
              <a:rPr lang="en-US" sz="3600" i="1" dirty="0">
                <a:solidFill>
                  <a:srgbClr val="FFFF00"/>
                </a:solidFill>
              </a:rPr>
              <a:t>(</a:t>
            </a:r>
            <a:r>
              <a:rPr lang="en-US" sz="3600" i="1" dirty="0" smtClean="0">
                <a:solidFill>
                  <a:srgbClr val="FFFF00"/>
                </a:solidFill>
              </a:rPr>
              <a:t>first results) 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pPr lvl="1"/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85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10" y="1230371"/>
            <a:ext cx="4071893" cy="27097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902" y="1416216"/>
            <a:ext cx="4351587" cy="252392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12810" y="-164562"/>
            <a:ext cx="837399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FF00"/>
                </a:solidFill>
              </a:rPr>
              <a:t>Applying the findings to 650 MHz PX cavities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4512" y="4048216"/>
            <a:ext cx="840397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Very low residual resistance (~2 </a:t>
            </a:r>
            <a:r>
              <a:rPr lang="en-US" sz="2200" dirty="0" err="1" smtClean="0">
                <a:solidFill>
                  <a:schemeClr val="bg1"/>
                </a:solidFill>
              </a:rPr>
              <a:t>nΩ</a:t>
            </a:r>
            <a:r>
              <a:rPr lang="en-US" sz="2200" dirty="0" smtClean="0">
                <a:solidFill>
                  <a:schemeClr val="bg1"/>
                </a:solidFill>
              </a:rPr>
              <a:t>) even with just baseline EP or BCP </a:t>
            </a:r>
            <a:r>
              <a:rPr lang="en-US" sz="2200" i="1" dirty="0" smtClean="0">
                <a:solidFill>
                  <a:srgbClr val="FFFF00"/>
                </a:solidFill>
              </a:rPr>
              <a:t>(indication of frequency dependence of residual resistance?)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Cavities have not been high temperature baked yet</a:t>
            </a:r>
          </a:p>
          <a:p>
            <a:pPr marL="285750" indent="-285750">
              <a:buFont typeface="Arial"/>
              <a:buChar char="•"/>
            </a:pPr>
            <a:r>
              <a:rPr lang="en-US" sz="2200" i="1" dirty="0" smtClean="0">
                <a:solidFill>
                  <a:srgbClr val="FFFF00"/>
                </a:solidFill>
              </a:rPr>
              <a:t>HF rinse successful in raising Q! ~ 40%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Slope due to both residual and BCS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Will try annealing with caps and nitrogen/argon treatments next</a:t>
            </a:r>
          </a:p>
          <a:p>
            <a:pPr marL="285750" indent="-285750">
              <a:buFont typeface="Arial"/>
              <a:buChar char="•"/>
            </a:pPr>
            <a:endParaRPr lang="en-US" sz="2200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048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2810" y="-578363"/>
            <a:ext cx="837399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FF00"/>
                </a:solidFill>
              </a:rPr>
              <a:t>Conclusions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8358" y="689313"/>
            <a:ext cx="9162358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i="1" dirty="0" smtClean="0">
                <a:solidFill>
                  <a:srgbClr val="FFFF00"/>
                </a:solidFill>
              </a:rPr>
              <a:t>Different </a:t>
            </a:r>
            <a:r>
              <a:rPr lang="en-US" sz="2400" i="1" dirty="0" smtClean="0">
                <a:solidFill>
                  <a:srgbClr val="FFFF00"/>
                </a:solidFill>
              </a:rPr>
              <a:t>recipes found for Q maximization </a:t>
            </a:r>
            <a:r>
              <a:rPr lang="en-US" sz="2400" dirty="0" smtClean="0">
                <a:solidFill>
                  <a:schemeClr val="bg1"/>
                </a:solidFill>
              </a:rPr>
              <a:t>for different applications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For applications requiring extra high Q</a:t>
            </a:r>
            <a:r>
              <a:rPr lang="en-US" sz="2400" i="1" dirty="0" smtClean="0">
                <a:solidFill>
                  <a:srgbClr val="FFFF00"/>
                </a:solidFill>
              </a:rPr>
              <a:t>, no operating T constraints </a:t>
            </a: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</a:rPr>
              <a:t>ie</a:t>
            </a:r>
            <a:r>
              <a:rPr lang="en-US" sz="2400" dirty="0" smtClean="0">
                <a:solidFill>
                  <a:schemeClr val="bg1"/>
                </a:solidFill>
              </a:rPr>
              <a:t> cavity QED): anneal followed by no chemistry, long anneals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For large CW machines</a:t>
            </a:r>
            <a:r>
              <a:rPr lang="en-US" sz="2400" dirty="0" smtClean="0">
                <a:solidFill>
                  <a:schemeClr val="bg1"/>
                </a:solidFill>
              </a:rPr>
              <a:t>, where </a:t>
            </a:r>
            <a:r>
              <a:rPr lang="en-US" sz="2400" i="1" dirty="0" smtClean="0">
                <a:solidFill>
                  <a:srgbClr val="FFFF00"/>
                </a:solidFill>
              </a:rPr>
              <a:t>operating </a:t>
            </a:r>
            <a:r>
              <a:rPr lang="en-US" sz="2400" i="1" dirty="0" smtClean="0">
                <a:solidFill>
                  <a:srgbClr val="FFFF00"/>
                </a:solidFill>
              </a:rPr>
              <a:t>T range is constrained to above 1.8K</a:t>
            </a:r>
            <a:r>
              <a:rPr lang="en-US" sz="2400" dirty="0" smtClean="0">
                <a:solidFill>
                  <a:schemeClr val="bg1"/>
                </a:solidFill>
              </a:rPr>
              <a:t>: </a:t>
            </a:r>
            <a:r>
              <a:rPr lang="en-US" sz="2400" dirty="0" smtClean="0">
                <a:solidFill>
                  <a:schemeClr val="bg1"/>
                </a:solidFill>
              </a:rPr>
              <a:t>two new surface treatments have been found which:</a:t>
            </a:r>
          </a:p>
          <a:p>
            <a:pPr marL="1200150" lvl="2" indent="-285750">
              <a:buFont typeface="Arial"/>
              <a:buChar char="•"/>
            </a:pPr>
            <a:r>
              <a:rPr lang="en-US" sz="2400" i="1" u="sng" dirty="0" smtClean="0">
                <a:solidFill>
                  <a:srgbClr val="FFFF00"/>
                </a:solidFill>
              </a:rPr>
              <a:t>Reverse medium field Q-slope!</a:t>
            </a:r>
          </a:p>
          <a:p>
            <a:pPr marL="1200150" lvl="2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Up to </a:t>
            </a:r>
            <a:r>
              <a:rPr lang="en-US" sz="2400" i="1" dirty="0" smtClean="0">
                <a:solidFill>
                  <a:srgbClr val="FFFF00"/>
                </a:solidFill>
              </a:rPr>
              <a:t>150% gain in Q </a:t>
            </a:r>
            <a:r>
              <a:rPr lang="en-US" sz="2400" dirty="0" smtClean="0">
                <a:solidFill>
                  <a:schemeClr val="bg1"/>
                </a:solidFill>
              </a:rPr>
              <a:t>in the T range of interest for CW accelerators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Recipes are extremely simple, </a:t>
            </a:r>
            <a:r>
              <a:rPr lang="en-US" sz="2400" i="1" dirty="0" smtClean="0">
                <a:solidFill>
                  <a:srgbClr val="FFFF00"/>
                </a:solidFill>
              </a:rPr>
              <a:t>can be replicated at any lab </a:t>
            </a:r>
            <a:r>
              <a:rPr lang="en-US" sz="2400" dirty="0" smtClean="0">
                <a:solidFill>
                  <a:schemeClr val="bg1"/>
                </a:solidFill>
              </a:rPr>
              <a:t>with access to a standard hydrogen degassing furnace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FNAL </a:t>
            </a:r>
            <a:r>
              <a:rPr lang="en-US" sz="2400" dirty="0" smtClean="0">
                <a:solidFill>
                  <a:schemeClr val="bg1"/>
                </a:solidFill>
              </a:rPr>
              <a:t>will try </a:t>
            </a:r>
            <a:r>
              <a:rPr lang="en-US" sz="2400" dirty="0" smtClean="0">
                <a:solidFill>
                  <a:schemeClr val="bg1"/>
                </a:solidFill>
              </a:rPr>
              <a:t>soon interstitial </a:t>
            </a:r>
            <a:r>
              <a:rPr lang="en-US" sz="2400" dirty="0" smtClean="0">
                <a:solidFill>
                  <a:schemeClr val="bg1"/>
                </a:solidFill>
              </a:rPr>
              <a:t>doping </a:t>
            </a:r>
            <a:r>
              <a:rPr lang="en-US" sz="2400" i="1" dirty="0" smtClean="0">
                <a:solidFill>
                  <a:srgbClr val="FFFF00"/>
                </a:solidFill>
              </a:rPr>
              <a:t>on 3.9 GHz cavity</a:t>
            </a:r>
            <a:r>
              <a:rPr lang="en-US" sz="2400" dirty="0" smtClean="0">
                <a:solidFill>
                  <a:schemeClr val="bg1"/>
                </a:solidFill>
              </a:rPr>
              <a:t>: potential for even larger </a:t>
            </a:r>
            <a:r>
              <a:rPr lang="en-US" sz="2400" dirty="0" smtClean="0">
                <a:solidFill>
                  <a:schemeClr val="bg1"/>
                </a:solidFill>
              </a:rPr>
              <a:t>gains!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An improvement in BCS has the advantage to be </a:t>
            </a:r>
            <a:r>
              <a:rPr lang="en-US" sz="2400" i="1" dirty="0" smtClean="0">
                <a:solidFill>
                  <a:srgbClr val="FFFF00"/>
                </a:solidFill>
              </a:rPr>
              <a:t>“robust” </a:t>
            </a:r>
            <a:r>
              <a:rPr lang="en-US" sz="2400" dirty="0" smtClean="0">
                <a:solidFill>
                  <a:schemeClr val="bg1"/>
                </a:solidFill>
              </a:rPr>
              <a:t>and fully maintained in </a:t>
            </a:r>
            <a:r>
              <a:rPr lang="en-US" sz="2400" dirty="0" err="1" smtClean="0">
                <a:solidFill>
                  <a:schemeClr val="bg1"/>
                </a:solidFill>
              </a:rPr>
              <a:t>cryomodule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73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9100" y="54404"/>
            <a:ext cx="884674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The work presented comes from a team effort:</a:t>
            </a:r>
          </a:p>
          <a:p>
            <a:pPr algn="ctr"/>
            <a:endParaRPr lang="en-US" sz="4000" b="1" dirty="0">
              <a:solidFill>
                <a:srgbClr val="FFFF00"/>
              </a:solidFill>
            </a:endParaRPr>
          </a:p>
          <a:p>
            <a:pPr algn="just"/>
            <a:r>
              <a:rPr lang="en-US" sz="4000" b="1" dirty="0" err="1" smtClean="0">
                <a:solidFill>
                  <a:srgbClr val="FFFF00"/>
                </a:solidFill>
              </a:rPr>
              <a:t>A.Grassellino</a:t>
            </a:r>
            <a:r>
              <a:rPr lang="en-US" sz="4000" b="1" dirty="0">
                <a:solidFill>
                  <a:srgbClr val="FFFF00"/>
                </a:solidFill>
              </a:rPr>
              <a:t>, </a:t>
            </a:r>
            <a:r>
              <a:rPr lang="en-US" sz="4000" b="1" dirty="0" err="1" smtClean="0">
                <a:solidFill>
                  <a:srgbClr val="FFFF00"/>
                </a:solidFill>
              </a:rPr>
              <a:t>A.Romanenko</a:t>
            </a:r>
            <a:r>
              <a:rPr lang="en-US" sz="4000" b="1" dirty="0">
                <a:solidFill>
                  <a:srgbClr val="FFFF00"/>
                </a:solidFill>
              </a:rPr>
              <a:t>, </a:t>
            </a:r>
            <a:r>
              <a:rPr lang="en-US" sz="4000" b="1" dirty="0" err="1" smtClean="0">
                <a:solidFill>
                  <a:srgbClr val="FFFF00"/>
                </a:solidFill>
              </a:rPr>
              <a:t>O.Melnychuk</a:t>
            </a:r>
            <a:r>
              <a:rPr lang="en-US" sz="4000" b="1" dirty="0">
                <a:solidFill>
                  <a:srgbClr val="FFFF00"/>
                </a:solidFill>
              </a:rPr>
              <a:t>, </a:t>
            </a:r>
            <a:r>
              <a:rPr lang="en-US" sz="4000" b="1" dirty="0" err="1" smtClean="0">
                <a:solidFill>
                  <a:srgbClr val="FFFF00"/>
                </a:solidFill>
              </a:rPr>
              <a:t>A.Crawford</a:t>
            </a:r>
            <a:r>
              <a:rPr lang="en-US" sz="4000" b="1" dirty="0">
                <a:solidFill>
                  <a:srgbClr val="FFFF00"/>
                </a:solidFill>
              </a:rPr>
              <a:t>, </a:t>
            </a:r>
            <a:r>
              <a:rPr lang="en-US" sz="4000" b="1" dirty="0" err="1" smtClean="0">
                <a:solidFill>
                  <a:srgbClr val="FFFF00"/>
                </a:solidFill>
              </a:rPr>
              <a:t>A.Rowe</a:t>
            </a:r>
            <a:r>
              <a:rPr lang="en-US" sz="4000" b="1" dirty="0">
                <a:solidFill>
                  <a:srgbClr val="FFFF00"/>
                </a:solidFill>
              </a:rPr>
              <a:t>, </a:t>
            </a:r>
            <a:r>
              <a:rPr lang="en-US" sz="4000" b="1" dirty="0" err="1" smtClean="0">
                <a:solidFill>
                  <a:srgbClr val="FFFF00"/>
                </a:solidFill>
              </a:rPr>
              <a:t>M.Wong</a:t>
            </a:r>
            <a:r>
              <a:rPr lang="en-US" sz="4000" b="1" dirty="0">
                <a:solidFill>
                  <a:srgbClr val="FFFF00"/>
                </a:solidFill>
              </a:rPr>
              <a:t>, </a:t>
            </a:r>
            <a:r>
              <a:rPr lang="en-US" sz="4000" b="1" dirty="0" err="1" smtClean="0">
                <a:solidFill>
                  <a:srgbClr val="FFFF00"/>
                </a:solidFill>
              </a:rPr>
              <a:t>D.Sergatskov</a:t>
            </a:r>
            <a:r>
              <a:rPr lang="en-US" sz="4000" b="1" dirty="0">
                <a:solidFill>
                  <a:srgbClr val="FFFF00"/>
                </a:solidFill>
              </a:rPr>
              <a:t>, </a:t>
            </a:r>
            <a:r>
              <a:rPr lang="en-US" sz="4000" b="1" dirty="0" err="1" smtClean="0">
                <a:solidFill>
                  <a:srgbClr val="FFFF00"/>
                </a:solidFill>
              </a:rPr>
              <a:t>T.Khabiboulline</a:t>
            </a:r>
            <a:r>
              <a:rPr lang="en-US" sz="4000" b="1" dirty="0" smtClean="0">
                <a:solidFill>
                  <a:srgbClr val="FFFF00"/>
                </a:solidFill>
              </a:rPr>
              <a:t>, A. </a:t>
            </a:r>
            <a:r>
              <a:rPr lang="en-US" sz="4000" b="1" dirty="0" err="1" smtClean="0">
                <a:solidFill>
                  <a:srgbClr val="FFFF00"/>
                </a:solidFill>
              </a:rPr>
              <a:t>Sukhanov</a:t>
            </a:r>
            <a:r>
              <a:rPr lang="en-US" sz="4000" b="1" dirty="0" smtClean="0">
                <a:solidFill>
                  <a:srgbClr val="FFFF00"/>
                </a:solidFill>
              </a:rPr>
              <a:t>, </a:t>
            </a:r>
            <a:r>
              <a:rPr lang="en-US" sz="4000" b="1" dirty="0" err="1">
                <a:solidFill>
                  <a:srgbClr val="FFFF00"/>
                </a:solidFill>
              </a:rPr>
              <a:t>Y.Trenikhina</a:t>
            </a:r>
            <a:r>
              <a:rPr lang="en-US" sz="4000" b="1" dirty="0" smtClean="0">
                <a:solidFill>
                  <a:srgbClr val="FFFF00"/>
                </a:solidFill>
              </a:rPr>
              <a:t>, </a:t>
            </a:r>
            <a:r>
              <a:rPr lang="en-US" sz="4000" b="1" dirty="0" err="1" smtClean="0">
                <a:solidFill>
                  <a:srgbClr val="FFFF00"/>
                </a:solidFill>
              </a:rPr>
              <a:t>F.Barkov</a:t>
            </a:r>
            <a:r>
              <a:rPr lang="en-US" sz="4000" b="1" dirty="0">
                <a:solidFill>
                  <a:srgbClr val="FFFF00"/>
                </a:solidFill>
              </a:rPr>
              <a:t>, </a:t>
            </a:r>
            <a:r>
              <a:rPr lang="en-US" sz="4000" b="1" dirty="0" err="1" smtClean="0">
                <a:solidFill>
                  <a:srgbClr val="FFFF00"/>
                </a:solidFill>
              </a:rPr>
              <a:t>D.Bice</a:t>
            </a:r>
            <a:r>
              <a:rPr lang="en-US" sz="4000" b="1" dirty="0" smtClean="0">
                <a:solidFill>
                  <a:srgbClr val="FFFF00"/>
                </a:solidFill>
              </a:rPr>
              <a:t>, </a:t>
            </a:r>
            <a:r>
              <a:rPr lang="en-US" sz="4000" b="1" dirty="0" err="1" smtClean="0">
                <a:solidFill>
                  <a:srgbClr val="FFFF00"/>
                </a:solidFill>
              </a:rPr>
              <a:t>B.Stone</a:t>
            </a:r>
            <a:r>
              <a:rPr lang="en-US" sz="4000" b="1" dirty="0" smtClean="0">
                <a:solidFill>
                  <a:srgbClr val="FFFF00"/>
                </a:solidFill>
              </a:rPr>
              <a:t>, </a:t>
            </a:r>
            <a:r>
              <a:rPr lang="en-US" sz="4000" b="1" dirty="0" err="1" smtClean="0">
                <a:solidFill>
                  <a:srgbClr val="FFFF00"/>
                </a:solidFill>
              </a:rPr>
              <a:t>C.Baker</a:t>
            </a:r>
            <a:r>
              <a:rPr lang="en-US" sz="4000" b="1" dirty="0" smtClean="0">
                <a:solidFill>
                  <a:srgbClr val="FFFF00"/>
                </a:solidFill>
              </a:rPr>
              <a:t>, </a:t>
            </a:r>
            <a:r>
              <a:rPr lang="en-US" sz="4000" b="1" dirty="0" smtClean="0">
                <a:solidFill>
                  <a:srgbClr val="FFFF00"/>
                </a:solidFill>
              </a:rPr>
              <a:t>Y. </a:t>
            </a:r>
            <a:r>
              <a:rPr lang="en-US" sz="4000" b="1" dirty="0" err="1" smtClean="0">
                <a:solidFill>
                  <a:srgbClr val="FFFF00"/>
                </a:solidFill>
              </a:rPr>
              <a:t>Pischalnikov</a:t>
            </a:r>
            <a:r>
              <a:rPr lang="en-US" sz="4000" b="1" dirty="0" smtClean="0">
                <a:solidFill>
                  <a:srgbClr val="FFFF00"/>
                </a:solidFill>
              </a:rPr>
              <a:t>, C</a:t>
            </a:r>
            <a:r>
              <a:rPr lang="en-US" sz="4000" b="1" dirty="0">
                <a:solidFill>
                  <a:srgbClr val="FFFF00"/>
                </a:solidFill>
              </a:rPr>
              <a:t>. Ginsburg, </a:t>
            </a:r>
            <a:r>
              <a:rPr lang="en-US" sz="4000" b="1" dirty="0" err="1" smtClean="0">
                <a:solidFill>
                  <a:srgbClr val="FFFF00"/>
                </a:solidFill>
              </a:rPr>
              <a:t>V.Yakovlev</a:t>
            </a:r>
            <a:r>
              <a:rPr lang="en-US" sz="4000" b="1" dirty="0" smtClean="0">
                <a:solidFill>
                  <a:srgbClr val="FFFF00"/>
                </a:solidFill>
              </a:rPr>
              <a:t>, </a:t>
            </a:r>
            <a:r>
              <a:rPr lang="en-US" sz="4000" b="1" dirty="0" err="1" smtClean="0">
                <a:solidFill>
                  <a:srgbClr val="FFFF00"/>
                </a:solidFill>
              </a:rPr>
              <a:t>R.D.Kephart</a:t>
            </a:r>
            <a:endParaRPr lang="en-US" sz="4000" b="1" dirty="0">
              <a:solidFill>
                <a:srgbClr val="FFFF00"/>
              </a:solidFill>
            </a:endParaRPr>
          </a:p>
          <a:p>
            <a:pPr marL="914400" indent="-914400" algn="ctr">
              <a:buAutoNum type="alphaUcPeriod"/>
            </a:pPr>
            <a:endParaRPr lang="en-US" sz="5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385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4271" y="870404"/>
            <a:ext cx="9033971" cy="5036929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9615897"/>
              </p:ext>
            </p:extLst>
          </p:nvPr>
        </p:nvGraphicFramePr>
        <p:xfrm>
          <a:off x="4267200" y="1177880"/>
          <a:ext cx="4343400" cy="3356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7"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1177880"/>
                        <a:ext cx="4343400" cy="33561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6603179"/>
              </p:ext>
            </p:extLst>
          </p:nvPr>
        </p:nvGraphicFramePr>
        <p:xfrm>
          <a:off x="228600" y="1177880"/>
          <a:ext cx="4437735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8" name="Graph" r:id="rId5" imgW="4023360" imgH="3108960" progId="Origin50.Graph">
                  <p:embed/>
                </p:oleObj>
              </mc:Choice>
              <mc:Fallback>
                <p:oleObj name="Graph" r:id="rId5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8600" y="1177880"/>
                        <a:ext cx="4437735" cy="342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563968"/>
              </p:ext>
            </p:extLst>
          </p:nvPr>
        </p:nvGraphicFramePr>
        <p:xfrm>
          <a:off x="228601" y="4530680"/>
          <a:ext cx="4495800" cy="5188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0170"/>
                <a:gridCol w="513863"/>
                <a:gridCol w="515912"/>
                <a:gridCol w="589613"/>
                <a:gridCol w="589613"/>
                <a:gridCol w="442210"/>
                <a:gridCol w="884419"/>
              </a:tblGrid>
              <a:tr h="22548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N total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Mean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sigma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Minimum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Median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Maximum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158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Not tumbled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0.50796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1.43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2.73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3.14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158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Tumbled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2.69273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0.71337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1.53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2.51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4.24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838306"/>
              </p:ext>
            </p:extLst>
          </p:nvPr>
        </p:nvGraphicFramePr>
        <p:xfrm>
          <a:off x="5029199" y="4530680"/>
          <a:ext cx="4004772" cy="527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2172"/>
                <a:gridCol w="393912"/>
                <a:gridCol w="525216"/>
                <a:gridCol w="590868"/>
                <a:gridCol w="590868"/>
                <a:gridCol w="525216"/>
                <a:gridCol w="656520"/>
              </a:tblGrid>
              <a:tr h="57150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N total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Mean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sigma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Minimum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Median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Maximum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Not tumbled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1.777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0.39556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1.16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1.95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2.17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Tumbled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1.89182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0.52759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0.99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1.98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2.87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5014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870516" y="14270"/>
            <a:ext cx="7263827" cy="5407921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8089613"/>
              </p:ext>
            </p:extLst>
          </p:nvPr>
        </p:nvGraphicFramePr>
        <p:xfrm>
          <a:off x="662988" y="-242463"/>
          <a:ext cx="7396523" cy="5664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Graph" r:id="rId3" imgW="3906000" imgH="2990520" progId="Origin50.Graph">
                  <p:embed/>
                </p:oleObj>
              </mc:Choice>
              <mc:Fallback>
                <p:oleObj name="Graph" r:id="rId3" imgW="3906000" imgH="29905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2988" y="-242463"/>
                        <a:ext cx="7396523" cy="5664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H="1">
            <a:off x="2993571" y="3753081"/>
            <a:ext cx="1959429" cy="12300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3448" y="5398665"/>
            <a:ext cx="8241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Heating is negligible, </a:t>
            </a:r>
            <a:r>
              <a:rPr lang="en-US" sz="2400" dirty="0" err="1" smtClean="0">
                <a:solidFill>
                  <a:srgbClr val="FFFFFF"/>
                </a:solidFill>
              </a:rPr>
              <a:t>Rbcs</a:t>
            </a:r>
            <a:r>
              <a:rPr lang="en-US" sz="2400" dirty="0" smtClean="0">
                <a:solidFill>
                  <a:srgbClr val="FFFFFF"/>
                </a:solidFill>
              </a:rPr>
              <a:t> increase with field is a genuine effect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	</a:t>
            </a:r>
            <a:r>
              <a:rPr lang="en-US" sz="2400" dirty="0" smtClean="0">
                <a:solidFill>
                  <a:srgbClr val="FFFFFF"/>
                </a:solidFill>
              </a:rPr>
              <a:t>Thermal feedback does not explain the medium field Q slope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4199" y="2676177"/>
            <a:ext cx="1262743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rom combined T-map/RF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014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85750" y="274638"/>
            <a:ext cx="86677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00"/>
                </a:solidFill>
              </a:rPr>
              <a:t>Outline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199" y="1520262"/>
            <a:ext cx="8382107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FFFFFF"/>
                </a:solidFill>
              </a:rPr>
              <a:t> What is typical Q and, in particular, residual and BCS resistance for </a:t>
            </a:r>
            <a:r>
              <a:rPr lang="en-US" sz="2800" i="1" dirty="0" smtClean="0">
                <a:solidFill>
                  <a:srgbClr val="FFFF00"/>
                </a:solidFill>
              </a:rPr>
              <a:t>standard</a:t>
            </a:r>
            <a:r>
              <a:rPr lang="en-US" sz="2800" dirty="0" smtClean="0">
                <a:solidFill>
                  <a:srgbClr val="FFFFFF"/>
                </a:solidFill>
              </a:rPr>
              <a:t> treatments, </a:t>
            </a:r>
            <a:r>
              <a:rPr lang="en-US" sz="2800" i="1" dirty="0" smtClean="0">
                <a:solidFill>
                  <a:srgbClr val="FFFF00"/>
                </a:solidFill>
              </a:rPr>
              <a:t>as a function of field</a:t>
            </a:r>
            <a:r>
              <a:rPr lang="en-US" sz="2800" i="1" dirty="0" smtClean="0">
                <a:solidFill>
                  <a:srgbClr val="FFFFFF"/>
                </a:solidFill>
              </a:rPr>
              <a:t>? </a:t>
            </a:r>
            <a:r>
              <a:rPr lang="en-US" sz="2800" dirty="0" smtClean="0">
                <a:solidFill>
                  <a:srgbClr val="FFFFFF"/>
                </a:solidFill>
              </a:rPr>
              <a:t>(study performed at 1.3 GHz)</a:t>
            </a: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smtClean="0">
                <a:solidFill>
                  <a:srgbClr val="FFFF00"/>
                </a:solidFill>
              </a:rPr>
              <a:t>New</a:t>
            </a:r>
            <a:r>
              <a:rPr lang="en-US" sz="2800" dirty="0" smtClean="0">
                <a:solidFill>
                  <a:srgbClr val="FFFFFF"/>
                </a:solidFill>
              </a:rPr>
              <a:t> processing techniques for Q maximization (studies performed at 1.3 GHz)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Transferring high Q recipes to </a:t>
            </a:r>
            <a:r>
              <a:rPr lang="en-US" sz="2800" i="1" dirty="0" smtClean="0">
                <a:solidFill>
                  <a:srgbClr val="FFFF00"/>
                </a:solidFill>
              </a:rPr>
              <a:t>650 MHz </a:t>
            </a:r>
            <a:r>
              <a:rPr lang="en-US" sz="2800" dirty="0" smtClean="0">
                <a:solidFill>
                  <a:srgbClr val="FFFFFF"/>
                </a:solidFill>
              </a:rPr>
              <a:t>cavities for PX</a:t>
            </a:r>
            <a:endParaRPr lang="en-US" sz="2800" dirty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endParaRPr lang="en-US" sz="2800" dirty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pPr lvl="1"/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03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2" descr="C:\Users\annag\Desktop\after20micronepplus15minBCP-50x-side2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36" y="1928352"/>
            <a:ext cx="4311445" cy="323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nnag\Desktop\after20micronep-100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2" y="1928352"/>
            <a:ext cx="4311445" cy="323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3572" y="5390847"/>
            <a:ext cx="4150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800C 10 min with N plus 5 micron </a:t>
            </a:r>
            <a:r>
              <a:rPr lang="en-US" dirty="0" smtClean="0"/>
              <a:t>EP </a:t>
            </a:r>
          </a:p>
          <a:p>
            <a:r>
              <a:rPr lang="en-US" dirty="0" smtClean="0"/>
              <a:t>(perfectly smooth, nothing noticeable)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95017" y="5390847"/>
            <a:ext cx="4713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800C 10 min with N plus 5 micron EP </a:t>
            </a:r>
          </a:p>
          <a:p>
            <a:r>
              <a:rPr lang="en-US" dirty="0" smtClean="0"/>
              <a:t>plus 15 micron </a:t>
            </a:r>
            <a:r>
              <a:rPr lang="en-US" dirty="0" smtClean="0"/>
              <a:t>BCP, signs of preferential etching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73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831" y="73975"/>
            <a:ext cx="8783883" cy="63494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 err="1" smtClean="0">
                <a:solidFill>
                  <a:srgbClr val="FFFFFF"/>
                </a:solidFill>
              </a:rPr>
              <a:t>Nitrided</a:t>
            </a:r>
            <a:r>
              <a:rPr lang="en-US" sz="2400" dirty="0" smtClean="0">
                <a:solidFill>
                  <a:srgbClr val="FFFFFF"/>
                </a:solidFill>
              </a:rPr>
              <a:t> surfaces: laser microscopy – post chemistry</a:t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>(10 minutes </a:t>
            </a:r>
            <a:r>
              <a:rPr lang="en-US" sz="2400" dirty="0" err="1" smtClean="0">
                <a:solidFill>
                  <a:srgbClr val="FFFFFF"/>
                </a:solidFill>
              </a:rPr>
              <a:t>nitridization</a:t>
            </a:r>
            <a:r>
              <a:rPr lang="en-US" sz="2400" dirty="0" smtClean="0">
                <a:solidFill>
                  <a:srgbClr val="FFFFFF"/>
                </a:solidFill>
              </a:rPr>
              <a:t> plus 10 microns BCP) 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98" y="729862"/>
            <a:ext cx="3965251" cy="29889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119" y="706833"/>
            <a:ext cx="4007118" cy="30083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58" y="3887681"/>
            <a:ext cx="3941291" cy="29450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4119" y="3882774"/>
            <a:ext cx="4007118" cy="29752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3496" y="761834"/>
            <a:ext cx="713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10x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44538" y="761834"/>
            <a:ext cx="713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</a:rPr>
              <a:t>0x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3496" y="4046438"/>
            <a:ext cx="713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</a:rPr>
              <a:t>0x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44538" y="4046438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100x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90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951"/>
            <a:ext cx="9125196" cy="671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0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9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03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91021" y="2235837"/>
            <a:ext cx="8548285" cy="38103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i="1" dirty="0" smtClean="0">
                <a:solidFill>
                  <a:srgbClr val="FFFF00"/>
                </a:solidFill>
              </a:rPr>
              <a:t>What is Q and </a:t>
            </a:r>
            <a:r>
              <a:rPr lang="en-US" sz="3600" i="1" dirty="0" err="1" smtClean="0">
                <a:solidFill>
                  <a:srgbClr val="FFFF00"/>
                </a:solidFill>
              </a:rPr>
              <a:t>Rs</a:t>
            </a:r>
            <a:r>
              <a:rPr lang="en-US" sz="3600" i="1" dirty="0" smtClean="0">
                <a:solidFill>
                  <a:srgbClr val="FFFF00"/>
                </a:solidFill>
              </a:rPr>
              <a:t>(B) for standard treatments?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pPr lvl="1"/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491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5750" y="274638"/>
            <a:ext cx="86677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00"/>
                </a:solidFill>
              </a:rPr>
              <a:t>Field </a:t>
            </a:r>
            <a:r>
              <a:rPr lang="en-US" sz="3600" dirty="0">
                <a:solidFill>
                  <a:srgbClr val="FFFF00"/>
                </a:solidFill>
              </a:rPr>
              <a:t>D</a:t>
            </a:r>
            <a:r>
              <a:rPr lang="en-US" sz="3600" dirty="0" smtClean="0">
                <a:solidFill>
                  <a:srgbClr val="FFFF00"/>
                </a:solidFill>
              </a:rPr>
              <a:t>ependence of Surface Resistance for typical treatments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1417638"/>
            <a:ext cx="8496300" cy="45259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>
                <a:solidFill>
                  <a:srgbClr val="FFFFFF"/>
                </a:solidFill>
              </a:rPr>
              <a:t>Q = G/</a:t>
            </a:r>
            <a:r>
              <a:rPr lang="en-US" sz="3000" dirty="0" err="1" smtClean="0">
                <a:solidFill>
                  <a:srgbClr val="FFFFFF"/>
                </a:solidFill>
              </a:rPr>
              <a:t>R</a:t>
            </a:r>
            <a:r>
              <a:rPr lang="en-US" sz="3000" baseline="-25000" dirty="0" err="1" smtClean="0">
                <a:solidFill>
                  <a:srgbClr val="FFFFFF"/>
                </a:solidFill>
              </a:rPr>
              <a:t>s</a:t>
            </a:r>
            <a:r>
              <a:rPr lang="en-US" sz="3000" dirty="0" smtClean="0">
                <a:solidFill>
                  <a:srgbClr val="FFFFFF"/>
                </a:solidFill>
              </a:rPr>
              <a:t>, where </a:t>
            </a:r>
            <a:r>
              <a:rPr lang="en-US" sz="3000" dirty="0" err="1" smtClean="0">
                <a:solidFill>
                  <a:srgbClr val="FFFF00"/>
                </a:solidFill>
              </a:rPr>
              <a:t>Rs</a:t>
            </a:r>
            <a:r>
              <a:rPr lang="en-US" sz="3000" dirty="0" smtClean="0">
                <a:solidFill>
                  <a:srgbClr val="FFFF00"/>
                </a:solidFill>
              </a:rPr>
              <a:t> = R</a:t>
            </a:r>
            <a:r>
              <a:rPr lang="en-US" sz="3000" baseline="-25000" dirty="0" smtClean="0">
                <a:solidFill>
                  <a:srgbClr val="FFFF00"/>
                </a:solidFill>
              </a:rPr>
              <a:t>BCS</a:t>
            </a:r>
            <a:r>
              <a:rPr lang="en-US" sz="3000" dirty="0" smtClean="0">
                <a:solidFill>
                  <a:srgbClr val="FFFF00"/>
                </a:solidFill>
              </a:rPr>
              <a:t>(T) + </a:t>
            </a:r>
            <a:r>
              <a:rPr lang="en-US" sz="3000" dirty="0" err="1" smtClean="0">
                <a:solidFill>
                  <a:srgbClr val="FFFF00"/>
                </a:solidFill>
              </a:rPr>
              <a:t>R</a:t>
            </a:r>
            <a:r>
              <a:rPr lang="en-US" sz="3000" baseline="-25000" dirty="0" err="1" smtClean="0">
                <a:solidFill>
                  <a:srgbClr val="FFFF00"/>
                </a:solidFill>
              </a:rPr>
              <a:t>s</a:t>
            </a:r>
            <a:endParaRPr lang="en-US" sz="3000" dirty="0" smtClean="0">
              <a:solidFill>
                <a:srgbClr val="FFFF00"/>
              </a:solidFill>
            </a:endParaRPr>
          </a:p>
          <a:p>
            <a:r>
              <a:rPr lang="en-US" sz="3000" dirty="0" smtClean="0">
                <a:solidFill>
                  <a:srgbClr val="FFFFFF"/>
                </a:solidFill>
              </a:rPr>
              <a:t>Crucial question – how does </a:t>
            </a:r>
            <a:r>
              <a:rPr lang="en-US" sz="3000" i="1" dirty="0" smtClean="0">
                <a:solidFill>
                  <a:srgbClr val="FFFF00"/>
                </a:solidFill>
              </a:rPr>
              <a:t>medium field Q-slope </a:t>
            </a:r>
            <a:r>
              <a:rPr lang="en-US" sz="3000" dirty="0" smtClean="0">
                <a:solidFill>
                  <a:srgbClr val="FFFFFF"/>
                </a:solidFill>
              </a:rPr>
              <a:t>emerge from its components </a:t>
            </a:r>
            <a:r>
              <a:rPr lang="en-US" sz="3000" dirty="0" smtClean="0">
                <a:solidFill>
                  <a:srgbClr val="FFFF00"/>
                </a:solidFill>
              </a:rPr>
              <a:t>R</a:t>
            </a:r>
            <a:r>
              <a:rPr lang="en-US" sz="3000" baseline="-25000" dirty="0" smtClean="0">
                <a:solidFill>
                  <a:srgbClr val="FFFF00"/>
                </a:solidFill>
              </a:rPr>
              <a:t>BCS</a:t>
            </a:r>
            <a:r>
              <a:rPr lang="en-US" sz="3000" dirty="0" smtClean="0">
                <a:solidFill>
                  <a:srgbClr val="FFFF00"/>
                </a:solidFill>
              </a:rPr>
              <a:t> (B)</a:t>
            </a:r>
            <a:r>
              <a:rPr lang="en-US" sz="3000" dirty="0" smtClean="0">
                <a:solidFill>
                  <a:srgbClr val="FFFFFF"/>
                </a:solidFill>
              </a:rPr>
              <a:t> and </a:t>
            </a:r>
            <a:r>
              <a:rPr lang="en-US" sz="3000" dirty="0" err="1" smtClean="0">
                <a:solidFill>
                  <a:srgbClr val="FFFF00"/>
                </a:solidFill>
              </a:rPr>
              <a:t>R</a:t>
            </a:r>
            <a:r>
              <a:rPr lang="en-US" sz="3000" baseline="-25000" dirty="0" err="1" smtClean="0">
                <a:solidFill>
                  <a:srgbClr val="FFFF00"/>
                </a:solidFill>
              </a:rPr>
              <a:t>s</a:t>
            </a:r>
            <a:r>
              <a:rPr lang="en-US" sz="3000" dirty="0" smtClean="0">
                <a:solidFill>
                  <a:srgbClr val="FFFF00"/>
                </a:solidFill>
              </a:rPr>
              <a:t> (B)</a:t>
            </a:r>
            <a:r>
              <a:rPr lang="en-US" sz="3000" dirty="0" smtClean="0">
                <a:solidFill>
                  <a:srgbClr val="FFFFFF"/>
                </a:solidFill>
              </a:rPr>
              <a:t>? </a:t>
            </a:r>
          </a:p>
          <a:p>
            <a:r>
              <a:rPr lang="en-US" sz="3000" dirty="0" smtClean="0">
                <a:solidFill>
                  <a:srgbClr val="FFFFFF"/>
                </a:solidFill>
              </a:rPr>
              <a:t>Answering allows:</a:t>
            </a:r>
          </a:p>
          <a:p>
            <a:pPr lvl="1"/>
            <a:r>
              <a:rPr lang="en-US" sz="3000" dirty="0" smtClean="0">
                <a:solidFill>
                  <a:srgbClr val="FFFFFF"/>
                </a:solidFill>
              </a:rPr>
              <a:t> Obtain </a:t>
            </a:r>
            <a:r>
              <a:rPr lang="en-US" sz="3000" i="1" dirty="0" err="1" smtClean="0">
                <a:solidFill>
                  <a:srgbClr val="FFFF00"/>
                </a:solidFill>
              </a:rPr>
              <a:t>Rs</a:t>
            </a:r>
            <a:r>
              <a:rPr lang="en-US" sz="3000" i="1" dirty="0" smtClean="0">
                <a:solidFill>
                  <a:srgbClr val="FFFF00"/>
                </a:solidFill>
              </a:rPr>
              <a:t>(B,T) predictions for any standard treatment </a:t>
            </a:r>
            <a:r>
              <a:rPr lang="en-US" sz="3000" dirty="0" smtClean="0">
                <a:solidFill>
                  <a:schemeClr val="bg1"/>
                </a:solidFill>
              </a:rPr>
              <a:t>(EP, BCP, mild bake, anneal…) to </a:t>
            </a:r>
            <a:r>
              <a:rPr lang="en-US" sz="3000" dirty="0" smtClean="0">
                <a:solidFill>
                  <a:schemeClr val="bg1"/>
                </a:solidFill>
              </a:rPr>
              <a:t>design accelerators </a:t>
            </a:r>
            <a:r>
              <a:rPr lang="en-US" sz="3000" dirty="0" smtClean="0">
                <a:solidFill>
                  <a:srgbClr val="FFFFFF"/>
                </a:solidFill>
              </a:rPr>
              <a:t>-&gt; missing input for optimization</a:t>
            </a:r>
          </a:p>
          <a:p>
            <a:pPr lvl="1"/>
            <a:r>
              <a:rPr lang="en-US" sz="3000" i="1" dirty="0" smtClean="0">
                <a:solidFill>
                  <a:srgbClr val="FFFFFF"/>
                </a:solidFill>
              </a:rPr>
              <a:t> </a:t>
            </a:r>
            <a:r>
              <a:rPr lang="en-US" sz="3000" i="1" dirty="0" smtClean="0">
                <a:solidFill>
                  <a:srgbClr val="FFFF00"/>
                </a:solidFill>
              </a:rPr>
              <a:t>Baseline for comparison </a:t>
            </a:r>
            <a:r>
              <a:rPr lang="en-US" sz="3000" dirty="0" smtClean="0">
                <a:solidFill>
                  <a:srgbClr val="FFFFFF"/>
                </a:solidFill>
              </a:rPr>
              <a:t>with new, innovative treatments</a:t>
            </a:r>
          </a:p>
          <a:p>
            <a:pPr lvl="1"/>
            <a:r>
              <a:rPr lang="en-US" sz="3000" dirty="0" smtClean="0">
                <a:solidFill>
                  <a:srgbClr val="FFFFFF"/>
                </a:solidFill>
              </a:rPr>
              <a:t> </a:t>
            </a:r>
            <a:r>
              <a:rPr lang="en-US" sz="3000" i="1" dirty="0" smtClean="0">
                <a:solidFill>
                  <a:srgbClr val="FFFF00"/>
                </a:solidFill>
              </a:rPr>
              <a:t>Fundamental understanding </a:t>
            </a:r>
            <a:r>
              <a:rPr lang="en-US" sz="3000" dirty="0" smtClean="0">
                <a:solidFill>
                  <a:srgbClr val="FFFFFF"/>
                </a:solidFill>
              </a:rPr>
              <a:t>of “Q-slopes”</a:t>
            </a:r>
          </a:p>
          <a:p>
            <a:pPr lvl="1"/>
            <a:endParaRPr lang="en-US" sz="3000" dirty="0" smtClean="0">
              <a:solidFill>
                <a:srgbClr val="FFFFFF"/>
              </a:solidFill>
            </a:endParaRPr>
          </a:p>
          <a:p>
            <a:pPr lvl="1"/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7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4647426" y="953074"/>
            <a:ext cx="4204710" cy="4955653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3907333"/>
              </p:ext>
            </p:extLst>
          </p:nvPr>
        </p:nvGraphicFramePr>
        <p:xfrm>
          <a:off x="4828580" y="761610"/>
          <a:ext cx="3846159" cy="2945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" name="Graph" r:id="rId3" imgW="3906000" imgH="2990520" progId="Origin50.Graph">
                  <p:embed/>
                </p:oleObj>
              </mc:Choice>
              <mc:Fallback>
                <p:oleObj name="Graph" r:id="rId3" imgW="3906000" imgH="29905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28580" y="761610"/>
                        <a:ext cx="3846159" cy="2945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457200" y="-22840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00"/>
                </a:solidFill>
              </a:rPr>
              <a:t>Approach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90423" y="1488010"/>
            <a:ext cx="4267200" cy="50570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FFFF"/>
                </a:solidFill>
              </a:rPr>
              <a:t>Obtain as many Q(B,T) measurements as practical at </a:t>
            </a:r>
            <a:r>
              <a:rPr lang="en-US" sz="2400" i="1" dirty="0" smtClean="0">
                <a:solidFill>
                  <a:srgbClr val="FFFF00"/>
                </a:solidFill>
              </a:rPr>
              <a:t>ALL fields </a:t>
            </a:r>
            <a:r>
              <a:rPr lang="en-US" sz="2400" dirty="0" smtClean="0">
                <a:solidFill>
                  <a:srgbClr val="FFFFFF"/>
                </a:solidFill>
              </a:rPr>
              <a:t>(not only at a single low field as is customary)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At each fixed field fit corresponding Q(T) to extract </a:t>
            </a:r>
            <a:r>
              <a:rPr lang="en-US" sz="2400" dirty="0" err="1" smtClean="0">
                <a:solidFill>
                  <a:srgbClr val="FFFFFF"/>
                </a:solidFill>
              </a:rPr>
              <a:t>Rres</a:t>
            </a:r>
            <a:endParaRPr lang="en-US" sz="2400" dirty="0" smtClean="0">
              <a:solidFill>
                <a:srgbClr val="FFFFFF"/>
              </a:solidFill>
            </a:endParaRPr>
          </a:p>
          <a:p>
            <a:pPr lvl="1"/>
            <a:r>
              <a:rPr lang="en-US" sz="2400" dirty="0" smtClean="0">
                <a:solidFill>
                  <a:srgbClr val="FFFFFF"/>
                </a:solidFill>
              </a:rPr>
              <a:t>Also gives </a:t>
            </a:r>
            <a:r>
              <a:rPr lang="en-US" sz="2400" dirty="0" err="1" smtClean="0">
                <a:solidFill>
                  <a:srgbClr val="FFFFFF"/>
                </a:solidFill>
              </a:rPr>
              <a:t>Rbcs</a:t>
            </a:r>
            <a:r>
              <a:rPr lang="en-US" sz="2400" dirty="0" smtClean="0">
                <a:solidFill>
                  <a:srgbClr val="FFFFFF"/>
                </a:solidFill>
              </a:rPr>
              <a:t>(T) = </a:t>
            </a:r>
            <a:r>
              <a:rPr lang="en-US" sz="2400" dirty="0" err="1" smtClean="0">
                <a:solidFill>
                  <a:srgbClr val="FFFFFF"/>
                </a:solidFill>
              </a:rPr>
              <a:t>Rs</a:t>
            </a:r>
            <a:r>
              <a:rPr lang="en-US" sz="2400" dirty="0" smtClean="0">
                <a:solidFill>
                  <a:srgbClr val="FFFFFF"/>
                </a:solidFill>
              </a:rPr>
              <a:t>(T)-</a:t>
            </a:r>
            <a:r>
              <a:rPr lang="en-US" sz="2400" dirty="0" err="1" smtClean="0">
                <a:solidFill>
                  <a:srgbClr val="FFFFFF"/>
                </a:solidFill>
              </a:rPr>
              <a:t>Rres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sz="2400" dirty="0">
              <a:solidFill>
                <a:srgbClr val="FFFFFF"/>
              </a:solidFill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0243634"/>
              </p:ext>
            </p:extLst>
          </p:nvPr>
        </p:nvGraphicFramePr>
        <p:xfrm>
          <a:off x="5041870" y="3423912"/>
          <a:ext cx="3435380" cy="2630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0" name="Graph" r:id="rId5" imgW="3906000" imgH="2990520" progId="Origin50.Graph">
                  <p:embed/>
                </p:oleObj>
              </mc:Choice>
              <mc:Fallback>
                <p:oleObj name="Graph" r:id="rId5" imgW="3906000" imgH="29905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41870" y="3423912"/>
                        <a:ext cx="3435380" cy="2630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Arrow Connector 12"/>
          <p:cNvCxnSpPr/>
          <p:nvPr/>
        </p:nvCxnSpPr>
        <p:spPr>
          <a:xfrm>
            <a:off x="7465504" y="3423912"/>
            <a:ext cx="22721" cy="8722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72000" y="5870243"/>
            <a:ext cx="1856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Bath temperature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6250" y="499164"/>
            <a:ext cx="4095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A. </a:t>
            </a:r>
            <a:r>
              <a:rPr lang="en-US" dirty="0" err="1" smtClean="0">
                <a:solidFill>
                  <a:srgbClr val="FF0000"/>
                </a:solidFill>
              </a:rPr>
              <a:t>Romanenko</a:t>
            </a:r>
            <a:r>
              <a:rPr lang="en-US" dirty="0" smtClean="0">
                <a:solidFill>
                  <a:srgbClr val="FF0000"/>
                </a:solidFill>
              </a:rPr>
              <a:t> and </a:t>
            </a:r>
            <a:r>
              <a:rPr lang="en-US" dirty="0" err="1" smtClean="0">
                <a:solidFill>
                  <a:srgbClr val="FF0000"/>
                </a:solidFill>
              </a:rPr>
              <a:t>A.Grassellino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http://</a:t>
            </a:r>
            <a:r>
              <a:rPr lang="en-US" dirty="0" err="1" smtClean="0">
                <a:solidFill>
                  <a:srgbClr val="FF0000"/>
                </a:solidFill>
              </a:rPr>
              <a:t>arxiv.org</a:t>
            </a:r>
            <a:r>
              <a:rPr lang="en-US" dirty="0" smtClean="0">
                <a:solidFill>
                  <a:srgbClr val="FF0000"/>
                </a:solidFill>
              </a:rPr>
              <a:t>/abs/1304.4516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41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64564" y="953075"/>
            <a:ext cx="8587572" cy="350248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-16986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00"/>
                </a:solidFill>
              </a:rPr>
              <a:t>Results (1.3 GHz)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64564" y="4428818"/>
            <a:ext cx="8498436" cy="221866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</a:rPr>
              <a:t>Medium field Q slope is a </a:t>
            </a:r>
            <a:r>
              <a:rPr lang="en-US" sz="2400" dirty="0" smtClean="0">
                <a:solidFill>
                  <a:srgbClr val="FFFF00"/>
                </a:solidFill>
              </a:rPr>
              <a:t>combination of both R</a:t>
            </a:r>
            <a:r>
              <a:rPr lang="en-US" sz="2400" baseline="-25000" dirty="0">
                <a:solidFill>
                  <a:srgbClr val="FFFF00"/>
                </a:solidFill>
              </a:rPr>
              <a:t>0</a:t>
            </a:r>
            <a:r>
              <a:rPr lang="en-US" sz="2400" dirty="0" smtClean="0">
                <a:solidFill>
                  <a:srgbClr val="FFFF00"/>
                </a:solidFill>
              </a:rPr>
              <a:t>(B) and R</a:t>
            </a:r>
            <a:r>
              <a:rPr lang="en-US" sz="2400" baseline="-25000" dirty="0" smtClean="0">
                <a:solidFill>
                  <a:srgbClr val="FFFF00"/>
                </a:solidFill>
              </a:rPr>
              <a:t>BCS</a:t>
            </a:r>
            <a:r>
              <a:rPr lang="en-US" sz="2400" dirty="0" smtClean="0">
                <a:solidFill>
                  <a:srgbClr val="FFFF00"/>
                </a:solidFill>
              </a:rPr>
              <a:t>(B)</a:t>
            </a:r>
            <a:endParaRPr lang="en-US" sz="2400" baseline="-250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R</a:t>
            </a:r>
            <a:r>
              <a:rPr lang="en-US" sz="2400" baseline="-25000" dirty="0" smtClean="0">
                <a:solidFill>
                  <a:schemeClr val="bg1"/>
                </a:solidFill>
              </a:rPr>
              <a:t>BCS</a:t>
            </a:r>
            <a:r>
              <a:rPr lang="en-US" sz="2400" dirty="0" smtClean="0">
                <a:solidFill>
                  <a:schemeClr val="bg1"/>
                </a:solidFill>
              </a:rPr>
              <a:t> decreases but becomes </a:t>
            </a:r>
            <a:r>
              <a:rPr lang="en-US" sz="2400" i="1" dirty="0" smtClean="0">
                <a:solidFill>
                  <a:srgbClr val="FFFF00"/>
                </a:solidFill>
              </a:rPr>
              <a:t>strongly field dependent after 120C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Medium field Q slope is </a:t>
            </a:r>
            <a:r>
              <a:rPr lang="en-US" sz="2400" i="1" dirty="0" smtClean="0">
                <a:solidFill>
                  <a:srgbClr val="FFFF00"/>
                </a:solidFill>
              </a:rPr>
              <a:t>NOT due to thermal </a:t>
            </a:r>
            <a:r>
              <a:rPr lang="en-US" sz="2400" i="1" dirty="0" smtClean="0">
                <a:solidFill>
                  <a:srgbClr val="FFFF00"/>
                </a:solidFill>
              </a:rPr>
              <a:t>feedback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Stronger R</a:t>
            </a:r>
            <a:r>
              <a:rPr lang="en-US" sz="2400" baseline="-25000" dirty="0" smtClean="0">
                <a:solidFill>
                  <a:srgbClr val="FFFFFF"/>
                </a:solidFill>
              </a:rPr>
              <a:t>0</a:t>
            </a:r>
            <a:r>
              <a:rPr lang="en-US" sz="2400" dirty="0" smtClean="0">
                <a:solidFill>
                  <a:srgbClr val="FFFFFF"/>
                </a:solidFill>
              </a:rPr>
              <a:t>(B) for </a:t>
            </a:r>
            <a:r>
              <a:rPr lang="en-US" sz="2400" i="1" dirty="0" smtClean="0">
                <a:solidFill>
                  <a:srgbClr val="FFFF00"/>
                </a:solidFill>
              </a:rPr>
              <a:t>BCP </a:t>
            </a:r>
            <a:r>
              <a:rPr lang="en-US" sz="2400" i="1" dirty="0" err="1" smtClean="0">
                <a:solidFill>
                  <a:srgbClr val="FFFF00"/>
                </a:solidFill>
              </a:rPr>
              <a:t>vs</a:t>
            </a:r>
            <a:r>
              <a:rPr lang="en-US" sz="2400" i="1" dirty="0" smtClean="0">
                <a:solidFill>
                  <a:srgbClr val="FFFF00"/>
                </a:solidFill>
              </a:rPr>
              <a:t> EP</a:t>
            </a:r>
            <a:endParaRPr lang="en-US" sz="2400" i="1" dirty="0" smtClean="0">
              <a:solidFill>
                <a:srgbClr val="FFFF00"/>
              </a:solidFill>
            </a:endParaRPr>
          </a:p>
          <a:p>
            <a:endParaRPr lang="en-US" sz="2400" i="1" dirty="0" smtClean="0">
              <a:solidFill>
                <a:srgbClr val="FFFF00"/>
              </a:solidFill>
            </a:endParaRPr>
          </a:p>
          <a:p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401120" y="2381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A. </a:t>
            </a:r>
            <a:r>
              <a:rPr lang="en-US" dirty="0" err="1">
                <a:solidFill>
                  <a:srgbClr val="FF0000"/>
                </a:solidFill>
              </a:rPr>
              <a:t>Romanenko</a:t>
            </a:r>
            <a:r>
              <a:rPr lang="en-US" dirty="0">
                <a:solidFill>
                  <a:srgbClr val="FF0000"/>
                </a:solidFill>
              </a:rPr>
              <a:t> and </a:t>
            </a:r>
            <a:r>
              <a:rPr lang="en-US" dirty="0" err="1">
                <a:solidFill>
                  <a:srgbClr val="FF0000"/>
                </a:solidFill>
              </a:rPr>
              <a:t>A.Grassellino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http://</a:t>
            </a:r>
            <a:r>
              <a:rPr lang="en-US" dirty="0" err="1">
                <a:solidFill>
                  <a:srgbClr val="FF0000"/>
                </a:solidFill>
              </a:rPr>
              <a:t>arxiv.org</a:t>
            </a:r>
            <a:r>
              <a:rPr lang="en-US" dirty="0">
                <a:solidFill>
                  <a:srgbClr val="FF0000"/>
                </a:solidFill>
              </a:rPr>
              <a:t>/abs/1304.4516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51" y="855959"/>
            <a:ext cx="8651858" cy="354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41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70389" y="2235837"/>
            <a:ext cx="8548285" cy="38103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i="1" dirty="0" smtClean="0">
                <a:solidFill>
                  <a:srgbClr val="FFFF00"/>
                </a:solidFill>
              </a:rPr>
              <a:t>New surface processing techniques</a:t>
            </a:r>
          </a:p>
          <a:p>
            <a:pPr marL="0" indent="0" algn="ctr">
              <a:buNone/>
            </a:pPr>
            <a:r>
              <a:rPr lang="en-US" sz="3600" i="1" dirty="0" smtClean="0">
                <a:solidFill>
                  <a:srgbClr val="FFFF00"/>
                </a:solidFill>
              </a:rPr>
              <a:t> for Q maximization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pPr lvl="1"/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555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01" y="700713"/>
            <a:ext cx="4133548" cy="313425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1255105"/>
              </p:ext>
            </p:extLst>
          </p:nvPr>
        </p:nvGraphicFramePr>
        <p:xfrm>
          <a:off x="2989576" y="3920658"/>
          <a:ext cx="6045292" cy="2940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" name="Document" r:id="rId4" imgW="5638800" imgH="2743200" progId="Word.Document.12">
                  <p:embed/>
                </p:oleObj>
              </mc:Choice>
              <mc:Fallback>
                <p:oleObj name="Document" r:id="rId4" imgW="5638800" imgH="2743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89576" y="3920658"/>
                        <a:ext cx="6045292" cy="29409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1952" y="1226689"/>
            <a:ext cx="3849873" cy="2679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70375" y="884234"/>
            <a:ext cx="520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A.Grassellino</a:t>
            </a:r>
            <a:r>
              <a:rPr lang="en-US" dirty="0" smtClean="0">
                <a:solidFill>
                  <a:srgbClr val="FF0000"/>
                </a:solidFill>
              </a:rPr>
              <a:t> et al, http://</a:t>
            </a:r>
            <a:r>
              <a:rPr lang="en-US" dirty="0" err="1" smtClean="0">
                <a:solidFill>
                  <a:srgbClr val="FF0000"/>
                </a:solidFill>
              </a:rPr>
              <a:t>arxiv.org</a:t>
            </a:r>
            <a:r>
              <a:rPr lang="en-US" dirty="0" smtClean="0">
                <a:solidFill>
                  <a:srgbClr val="FF0000"/>
                </a:solidFill>
              </a:rPr>
              <a:t>/abs/1305.2182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103039" y="-412751"/>
            <a:ext cx="1033462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FF00"/>
                </a:solidFill>
              </a:rPr>
              <a:t>Annealing </a:t>
            </a:r>
            <a:r>
              <a:rPr lang="en-US" sz="2400" dirty="0" smtClean="0">
                <a:solidFill>
                  <a:srgbClr val="FFFF00"/>
                </a:solidFill>
              </a:rPr>
              <a:t>with caps+ </a:t>
            </a:r>
            <a:r>
              <a:rPr lang="en-US" sz="2400" dirty="0" smtClean="0">
                <a:solidFill>
                  <a:srgbClr val="FFFF00"/>
                </a:solidFill>
              </a:rPr>
              <a:t>no chemistry produces extra-low residual resistance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567" y="3785169"/>
            <a:ext cx="296600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FFFF00"/>
                </a:solidFill>
              </a:rPr>
              <a:t>Systematically low R</a:t>
            </a:r>
            <a:r>
              <a:rPr lang="en-US" i="1" baseline="-25000" dirty="0" smtClean="0">
                <a:solidFill>
                  <a:srgbClr val="FFFF00"/>
                </a:solidFill>
              </a:rPr>
              <a:t>0</a:t>
            </a:r>
            <a:endParaRPr lang="en-US" i="1" dirty="0" smtClean="0">
              <a:solidFill>
                <a:srgbClr val="FFFF00"/>
              </a:solidFill>
            </a:endParaRPr>
          </a:p>
          <a:p>
            <a:endParaRPr lang="en-US" i="1" dirty="0" smtClean="0">
              <a:solidFill>
                <a:srgbClr val="FFFF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FFFF00"/>
                </a:solidFill>
              </a:rPr>
              <a:t>Extra cost savings from skipping the post furnace chemical processing </a:t>
            </a:r>
            <a:endParaRPr lang="en-US" i="1" dirty="0" smtClean="0">
              <a:solidFill>
                <a:srgbClr val="FFFF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i="1" dirty="0" smtClean="0">
              <a:solidFill>
                <a:srgbClr val="FFFF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i="1" dirty="0" smtClean="0">
                <a:solidFill>
                  <a:srgbClr val="FFFF00"/>
                </a:solidFill>
              </a:rPr>
              <a:t>See also </a:t>
            </a:r>
            <a:r>
              <a:rPr lang="en-GB" dirty="0">
                <a:solidFill>
                  <a:srgbClr val="FFFF00"/>
                </a:solidFill>
              </a:rPr>
              <a:t>G. </a:t>
            </a:r>
            <a:r>
              <a:rPr lang="en-GB" dirty="0" err="1">
                <a:solidFill>
                  <a:srgbClr val="FFFF00"/>
                </a:solidFill>
              </a:rPr>
              <a:t>Ciovati</a:t>
            </a:r>
            <a:r>
              <a:rPr lang="en-GB" dirty="0">
                <a:solidFill>
                  <a:srgbClr val="FFFF00"/>
                </a:solidFill>
              </a:rPr>
              <a:t>, Phys. Rev. ST </a:t>
            </a:r>
            <a:r>
              <a:rPr lang="en-GB" dirty="0" err="1">
                <a:solidFill>
                  <a:srgbClr val="FFFF00"/>
                </a:solidFill>
              </a:rPr>
              <a:t>Accel</a:t>
            </a:r>
            <a:r>
              <a:rPr lang="en-GB" dirty="0">
                <a:solidFill>
                  <a:srgbClr val="FFFF00"/>
                </a:solidFill>
              </a:rPr>
              <a:t>. Beams 13, 022002 (2010)</a:t>
            </a:r>
            <a:endParaRPr lang="en-US" dirty="0">
              <a:solidFill>
                <a:srgbClr val="FFFF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5600" y="857357"/>
            <a:ext cx="1256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1.3 GHz, 2K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449345" y="3906389"/>
            <a:ext cx="1141662" cy="28150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75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870516" y="713446"/>
            <a:ext cx="7263827" cy="5407921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0623702"/>
              </p:ext>
            </p:extLst>
          </p:nvPr>
        </p:nvGraphicFramePr>
        <p:xfrm>
          <a:off x="870516" y="563807"/>
          <a:ext cx="7563511" cy="5792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Graph" r:id="rId3" imgW="3904920" imgH="2990520" progId="Origin50.Graph">
                  <p:embed/>
                </p:oleObj>
              </mc:Choice>
              <mc:Fallback>
                <p:oleObj name="Graph" r:id="rId3" imgW="3904920" imgH="29905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0516" y="563807"/>
                        <a:ext cx="7563511" cy="57925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-1202936" y="-412751"/>
            <a:ext cx="1033462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FF00"/>
                </a:solidFill>
              </a:rPr>
              <a:t>Long a</a:t>
            </a:r>
            <a:r>
              <a:rPr lang="en-US" sz="2400" dirty="0" smtClean="0">
                <a:solidFill>
                  <a:srgbClr val="FFFF00"/>
                </a:solidFill>
              </a:rPr>
              <a:t>nnealing produces </a:t>
            </a:r>
            <a:r>
              <a:rPr lang="en-US" sz="2400" dirty="0" smtClean="0">
                <a:solidFill>
                  <a:srgbClr val="FFFF00"/>
                </a:solidFill>
              </a:rPr>
              <a:t>extra-low </a:t>
            </a:r>
            <a:r>
              <a:rPr lang="en-US" sz="2400" dirty="0" smtClean="0">
                <a:solidFill>
                  <a:srgbClr val="FFFF00"/>
                </a:solidFill>
              </a:rPr>
              <a:t>R</a:t>
            </a:r>
            <a:r>
              <a:rPr lang="en-US" sz="2400" baseline="-25000" dirty="0" smtClean="0">
                <a:solidFill>
                  <a:srgbClr val="FFFF00"/>
                </a:solidFill>
              </a:rPr>
              <a:t>0</a:t>
            </a:r>
            <a:r>
              <a:rPr lang="en-US" sz="2400" dirty="0" smtClean="0">
                <a:solidFill>
                  <a:srgbClr val="FFFF00"/>
                </a:solidFill>
              </a:rPr>
              <a:t>(B)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5765394" y="4551786"/>
            <a:ext cx="784892" cy="3281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341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11676</TotalTime>
  <Words>1002</Words>
  <Application>Microsoft Macintosh PowerPoint</Application>
  <PresentationFormat>On-screen Show (4:3)</PresentationFormat>
  <Paragraphs>162</Paragraphs>
  <Slides>23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Office Theme</vt:lpstr>
      <vt:lpstr>Graph</vt:lpstr>
      <vt:lpstr>Document</vt:lpstr>
      <vt:lpstr>High Q R&amp;D at Fermilab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Nitrided surfaces: laser microscopy – post chemistry (10 minutes nitridization plus 10 microns BCP) </vt:lpstr>
      <vt:lpstr>PowerPoint Presentation</vt:lpstr>
      <vt:lpstr>PowerPoint Presentation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Q R&amp;D at FNAL</dc:title>
  <dc:creator>Anna Grassellino</dc:creator>
  <cp:lastModifiedBy>Anna Grassellino</cp:lastModifiedBy>
  <cp:revision>65</cp:revision>
  <dcterms:created xsi:type="dcterms:W3CDTF">2013-06-03T19:28:35Z</dcterms:created>
  <dcterms:modified xsi:type="dcterms:W3CDTF">2013-06-13T11:04:08Z</dcterms:modified>
</cp:coreProperties>
</file>