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63" r:id="rId2"/>
  </p:sldMasterIdLst>
  <p:notesMasterIdLst>
    <p:notesMasterId r:id="rId19"/>
  </p:notesMasterIdLst>
  <p:sldIdLst>
    <p:sldId id="256" r:id="rId3"/>
    <p:sldId id="296" r:id="rId4"/>
    <p:sldId id="291" r:id="rId5"/>
    <p:sldId id="288" r:id="rId6"/>
    <p:sldId id="281" r:id="rId7"/>
    <p:sldId id="282" r:id="rId8"/>
    <p:sldId id="284" r:id="rId9"/>
    <p:sldId id="297" r:id="rId10"/>
    <p:sldId id="298" r:id="rId11"/>
    <p:sldId id="289" r:id="rId12"/>
    <p:sldId id="292" r:id="rId13"/>
    <p:sldId id="293" r:id="rId14"/>
    <p:sldId id="280" r:id="rId15"/>
    <p:sldId id="294" r:id="rId16"/>
    <p:sldId id="295" r:id="rId17"/>
    <p:sldId id="278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B31B1B"/>
    <a:srgbClr val="FF0505"/>
    <a:srgbClr val="FF1919"/>
    <a:srgbClr val="DF29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195" autoAdjust="0"/>
    <p:restoredTop sz="90482" autoAdjust="0"/>
  </p:normalViewPr>
  <p:slideViewPr>
    <p:cSldViewPr>
      <p:cViewPr>
        <p:scale>
          <a:sx n="100" d="100"/>
          <a:sy n="100" d="100"/>
        </p:scale>
        <p:origin x="-2274" y="-2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FEA50D-DC41-44F9-9C35-6EAD72DA2553}" type="datetimeFigureOut">
              <a:rPr lang="en-US" smtClean="0"/>
              <a:t>6/13/2013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9010D2-5A47-4075-AD78-0D494AC8E7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4951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84" charset="-128"/>
              </a:defRPr>
            </a:lvl9pPr>
          </a:lstStyle>
          <a:p>
            <a:fld id="{6A3EE219-9E80-4B18-87A5-23FB047AFCD4}" type="slidenum">
              <a:rPr lang="en-US" sz="1200" smtClean="0"/>
              <a:pPr/>
              <a:t>6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3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02756" indent="-270291">
              <a:defRPr sz="23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081164" indent="-216233">
              <a:defRPr sz="23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513629" indent="-216233">
              <a:defRPr sz="23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1946095" indent="-216233">
              <a:defRPr sz="23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1CB91E21-A213-4587-AD4B-C66B94E463FF}" type="slidenum">
              <a:rPr lang="en-US" sz="1200"/>
              <a:pPr/>
              <a:t>7</a:t>
            </a:fld>
            <a:endParaRPr 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n>
                  <a:noFill/>
                </a:ln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F0AC4-7BDD-44EF-9655-BB2819867F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4617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CB465-A410-415E-A5FD-F169BCDF6072}" type="datetimeFigureOut">
              <a:rPr lang="en-US" smtClean="0"/>
              <a:t>6/13/2013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270F4-4099-487C-A053-0996C56F6A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9817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CB465-A410-415E-A5FD-F169BCDF6072}" type="datetimeFigureOut">
              <a:rPr lang="en-US" smtClean="0"/>
              <a:t>6/13/2013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270F4-4099-487C-A053-0996C56F6A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5703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CB465-A410-415E-A5FD-F169BCDF6072}" type="datetimeFigureOut">
              <a:rPr lang="en-US" smtClean="0"/>
              <a:t>6/13/2013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270F4-4099-487C-A053-0996C56F6A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7583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CB465-A410-415E-A5FD-F169BCDF6072}" type="datetimeFigureOut">
              <a:rPr lang="en-US" smtClean="0"/>
              <a:t>6/13/2013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270F4-4099-487C-A053-0996C56F6A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4278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CB465-A410-415E-A5FD-F169BCDF6072}" type="datetimeFigureOut">
              <a:rPr lang="en-US" smtClean="0"/>
              <a:t>6/13/2013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270F4-4099-487C-A053-0996C56F6A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4004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CB465-A410-415E-A5FD-F169BCDF6072}" type="datetimeFigureOut">
              <a:rPr lang="en-US" smtClean="0"/>
              <a:t>6/13/2013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270F4-4099-487C-A053-0996C56F6A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98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Ralf Eichhorn, Cornell – Cornell’s Main </a:t>
            </a:r>
            <a:r>
              <a:rPr lang="en-US" dirty="0" err="1" smtClean="0"/>
              <a:t>Linac</a:t>
            </a:r>
            <a:r>
              <a:rPr lang="en-US" dirty="0" smtClean="0"/>
              <a:t> Module – TTC Topical Meeting on CW-SRF 2013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16F0AC4-7BDD-44EF-9655-BB2819867F85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2"/>
          </p:nvPr>
        </p:nvSpPr>
        <p:spPr>
          <a:xfrm>
            <a:off x="457200" y="1143000"/>
            <a:ext cx="8229600" cy="50593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7371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95400" y="6400799"/>
            <a:ext cx="1295400" cy="228601"/>
          </a:xfrm>
          <a:prstGeom prst="rect">
            <a:avLst/>
          </a:prstGeom>
        </p:spPr>
        <p:txBody>
          <a:bodyPr/>
          <a:lstStyle>
            <a:lvl1pPr>
              <a:defRPr lang="en-US" sz="1200" kern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9/27/2012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400800"/>
            <a:ext cx="5257800" cy="273050"/>
          </a:xfrm>
        </p:spPr>
        <p:txBody>
          <a:bodyPr/>
          <a:lstStyle/>
          <a:p>
            <a:r>
              <a:rPr lang="en-US" dirty="0" smtClean="0"/>
              <a:t>CW SCRF </a:t>
            </a:r>
            <a:r>
              <a:rPr lang="en-US" dirty="0" err="1" smtClean="0"/>
              <a:t>Linacs</a:t>
            </a:r>
            <a:r>
              <a:rPr lang="en-US" dirty="0" smtClean="0"/>
              <a:t> for X-ray Laser Applications | Ralf Eichhorn | Cornell University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9600" y="6372225"/>
            <a:ext cx="457200" cy="365125"/>
          </a:xfrm>
        </p:spPr>
        <p:txBody>
          <a:bodyPr/>
          <a:lstStyle/>
          <a:p>
            <a:fld id="{9A3385A7-663C-43EB-9239-7FEF8D14682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92010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4200" y="25400"/>
            <a:ext cx="5943600" cy="762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533400" y="1066800"/>
            <a:ext cx="8005763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066800" y="63246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Ralf Eichhorn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2012 ERL Advisory Committee Meeting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A156D3-F2F4-435B-848F-CF40769E18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8613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CB465-A410-415E-A5FD-F169BCDF6072}" type="datetimeFigureOut">
              <a:rPr lang="en-US" smtClean="0"/>
              <a:t>6/13/2013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270F4-4099-487C-A053-0996C56F6A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9791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CB465-A410-415E-A5FD-F169BCDF6072}" type="datetimeFigureOut">
              <a:rPr lang="en-US" smtClean="0"/>
              <a:t>6/13/2013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270F4-4099-487C-A053-0996C56F6A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13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CB465-A410-415E-A5FD-F169BCDF6072}" type="datetimeFigureOut">
              <a:rPr lang="en-US" smtClean="0"/>
              <a:t>6/13/2013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270F4-4099-487C-A053-0996C56F6A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7778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CB465-A410-415E-A5FD-F169BCDF6072}" type="datetimeFigureOut">
              <a:rPr lang="en-US" smtClean="0"/>
              <a:t>6/13/2013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270F4-4099-487C-A053-0996C56F6A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4934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CB465-A410-415E-A5FD-F169BCDF6072}" type="datetimeFigureOut">
              <a:rPr lang="en-US" smtClean="0"/>
              <a:t>6/13/2013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270F4-4099-487C-A053-0996C56F6A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335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 descr="C:\Users\sep93\AppData\Local\Temp\image.pn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" y="0"/>
            <a:ext cx="9143245" cy="914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477000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Ralf Eichhorn, Cornell – Cornell’s Main </a:t>
            </a:r>
            <a:r>
              <a:rPr lang="en-US" dirty="0" err="1" smtClean="0"/>
              <a:t>Linac</a:t>
            </a:r>
            <a:r>
              <a:rPr lang="en-US" dirty="0" smtClean="0"/>
              <a:t> Module – TTC Topical Meeting on CW-SRF 2013</a:t>
            </a: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0"/>
            <a:ext cx="6324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43000"/>
            <a:ext cx="8229600" cy="4983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8200" y="6492875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6F0AC4-7BDD-44EF-9655-BB2819867F85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" y="6324600"/>
            <a:ext cx="457200" cy="457200"/>
          </a:xfrm>
          <a:prstGeom prst="rect">
            <a:avLst/>
          </a:prstGeom>
        </p:spPr>
      </p:pic>
      <p:cxnSp>
        <p:nvCxnSpPr>
          <p:cNvPr id="10" name="Straight Connector 9"/>
          <p:cNvCxnSpPr/>
          <p:nvPr userDrawn="1"/>
        </p:nvCxnSpPr>
        <p:spPr>
          <a:xfrm>
            <a:off x="609600" y="6477000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Placeholder 1"/>
          <p:cNvSpPr txBox="1">
            <a:spLocks/>
          </p:cNvSpPr>
          <p:nvPr userDrawn="1"/>
        </p:nvSpPr>
        <p:spPr>
          <a:xfrm>
            <a:off x="7772400" y="647700"/>
            <a:ext cx="1371222" cy="2667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1" smtClean="0"/>
              <a:t>TTC:</a:t>
            </a:r>
            <a:r>
              <a:rPr lang="en-US" sz="1800" b="1" baseline="0" smtClean="0"/>
              <a:t> CW 2013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3390126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5" r:id="rId3"/>
    <p:sldLayoutId id="2147483676" r:id="rId4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ln>
            <a:solidFill>
              <a:schemeClr val="tx1">
                <a:lumMod val="75000"/>
                <a:lumOff val="25000"/>
              </a:schemeClr>
            </a:solidFill>
          </a:ln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CB465-A410-415E-A5FD-F169BCDF6072}" type="datetimeFigureOut">
              <a:rPr lang="en-US" smtClean="0"/>
              <a:t>6/13/2013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5270F4-4099-487C-A053-0996C56F6A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830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1.png"/><Relationship Id="rId4" Type="http://schemas.openxmlformats.org/officeDocument/2006/relationships/image" Target="../media/image30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6.jpg"/><Relationship Id="rId5" Type="http://schemas.openxmlformats.org/officeDocument/2006/relationships/image" Target="../media/image35.jpg"/><Relationship Id="rId4" Type="http://schemas.openxmlformats.org/officeDocument/2006/relationships/image" Target="../media/image34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Cornell’s Main </a:t>
            </a:r>
            <a:r>
              <a:rPr lang="en-US" dirty="0" err="1" smtClean="0"/>
              <a:t>Linac</a:t>
            </a:r>
            <a:r>
              <a:rPr lang="en-US" dirty="0" smtClean="0"/>
              <a:t> Module (MLC)</a:t>
            </a:r>
            <a:r>
              <a:rPr lang="en-US" i="1" dirty="0"/>
              <a:t> 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Ralf Eichhorn</a:t>
            </a:r>
            <a:br>
              <a:rPr lang="en-US" dirty="0" smtClean="0"/>
            </a:br>
            <a:r>
              <a:rPr lang="en-US" dirty="0" smtClean="0"/>
              <a:t>CLASSE, Cornell University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3584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88" y="1600200"/>
            <a:ext cx="8839200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itle 2"/>
          <p:cNvSpPr>
            <a:spLocks noGrp="1"/>
          </p:cNvSpPr>
          <p:nvPr>
            <p:ph type="title"/>
          </p:nvPr>
        </p:nvSpPr>
        <p:spPr>
          <a:xfrm>
            <a:off x="1600200" y="0"/>
            <a:ext cx="5943600" cy="762000"/>
          </a:xfrm>
        </p:spPr>
        <p:txBody>
          <a:bodyPr>
            <a:normAutofit/>
          </a:bodyPr>
          <a:lstStyle/>
          <a:p>
            <a:pPr algn="l"/>
            <a:r>
              <a:rPr lang="en-US" sz="4000" dirty="0" smtClean="0">
                <a:solidFill>
                  <a:schemeClr val="bg1"/>
                </a:solidFill>
              </a:rPr>
              <a:t>Structural analysis (II)</a:t>
            </a:r>
          </a:p>
        </p:txBody>
      </p:sp>
      <p:sp>
        <p:nvSpPr>
          <p:cNvPr id="7172" name="TextBox 8"/>
          <p:cNvSpPr txBox="1">
            <a:spLocks noChangeArrowheads="1"/>
          </p:cNvSpPr>
          <p:nvPr/>
        </p:nvSpPr>
        <p:spPr bwMode="auto">
          <a:xfrm>
            <a:off x="4572000" y="2147888"/>
            <a:ext cx="28051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1400">
                <a:solidFill>
                  <a:srgbClr val="FF00FF"/>
                </a:solidFill>
              </a:rPr>
              <a:t>Max. 0.1 mm displacement</a:t>
            </a:r>
            <a:endParaRPr lang="en-US" sz="1400">
              <a:solidFill>
                <a:srgbClr val="0070C0"/>
              </a:solidFill>
            </a:endParaRPr>
          </a:p>
        </p:txBody>
      </p:sp>
      <p:pic>
        <p:nvPicPr>
          <p:cNvPr id="7173" name="c29a5caa-3a48-4be1-82e6-2638c10b7357" descr="DB1770D1-642F-418A-ACA9-FEAC065E5093@l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733800"/>
            <a:ext cx="4038600" cy="248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4" name="TextBox 15"/>
          <p:cNvSpPr txBox="1">
            <a:spLocks noChangeArrowheads="1"/>
          </p:cNvSpPr>
          <p:nvPr/>
        </p:nvSpPr>
        <p:spPr bwMode="auto">
          <a:xfrm>
            <a:off x="5334000" y="3886200"/>
            <a:ext cx="2514600" cy="584200"/>
          </a:xfrm>
          <a:prstGeom prst="rect">
            <a:avLst/>
          </a:prstGeom>
          <a:solidFill>
            <a:schemeClr val="bg1">
              <a:alpha val="7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1600" b="1"/>
              <a:t>Emittance growth due to cavity misalignment</a:t>
            </a:r>
          </a:p>
        </p:txBody>
      </p:sp>
      <p:sp>
        <p:nvSpPr>
          <p:cNvPr id="7175" name="Rectangle 5"/>
          <p:cNvSpPr>
            <a:spLocks noChangeArrowheads="1"/>
          </p:cNvSpPr>
          <p:nvPr/>
        </p:nvSpPr>
        <p:spPr bwMode="auto">
          <a:xfrm>
            <a:off x="331788" y="3429000"/>
            <a:ext cx="44196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600"/>
              <a:t>Cavity Alignment:</a:t>
            </a:r>
          </a:p>
          <a:p>
            <a:pPr lvl="1"/>
            <a:r>
              <a:rPr lang="en-US" sz="1600"/>
              <a:t>Transverse offset (x,y)</a:t>
            </a:r>
          </a:p>
          <a:p>
            <a:pPr lvl="2"/>
            <a:r>
              <a:rPr lang="en-US" sz="1600"/>
              <a:t>Baseline (1-</a:t>
            </a:r>
            <a:r>
              <a:rPr lang="en-US" sz="1600" b="1">
                <a:latin typeface="Symbol" pitchFamily="18" charset="2"/>
              </a:rPr>
              <a:t>s</a:t>
            </a:r>
            <a:r>
              <a:rPr lang="en-US" sz="1600"/>
              <a:t>): 0.5 mm</a:t>
            </a:r>
          </a:p>
          <a:p>
            <a:pPr lvl="2"/>
            <a:r>
              <a:rPr lang="en-US" sz="1600"/>
              <a:t>Allowable (1-</a:t>
            </a:r>
            <a:r>
              <a:rPr lang="en-US" sz="1600" b="1">
                <a:latin typeface="Symbol" pitchFamily="18" charset="2"/>
              </a:rPr>
              <a:t>s</a:t>
            </a:r>
            <a:r>
              <a:rPr lang="en-US" sz="1600"/>
              <a:t>): 2 mm</a:t>
            </a:r>
          </a:p>
          <a:p>
            <a:pPr lvl="1"/>
            <a:r>
              <a:rPr lang="en-US" sz="1600"/>
              <a:t> Pitch</a:t>
            </a:r>
          </a:p>
          <a:p>
            <a:pPr lvl="2"/>
            <a:r>
              <a:rPr lang="en-US" sz="1600"/>
              <a:t>Baseline (1-</a:t>
            </a:r>
            <a:r>
              <a:rPr lang="en-US" sz="1600" b="1">
                <a:latin typeface="Symbol" pitchFamily="18" charset="2"/>
              </a:rPr>
              <a:t>s</a:t>
            </a:r>
            <a:r>
              <a:rPr lang="en-US" sz="1600"/>
              <a:t>): 1 mrad </a:t>
            </a:r>
            <a:br>
              <a:rPr lang="en-US" sz="1600"/>
            </a:br>
            <a:r>
              <a:rPr lang="en-US" sz="1600"/>
              <a:t>(0.8 mm over length of cavity)</a:t>
            </a:r>
          </a:p>
          <a:p>
            <a:pPr lvl="2"/>
            <a:r>
              <a:rPr lang="en-US" sz="1600"/>
              <a:t>Allowable (1-</a:t>
            </a:r>
            <a:r>
              <a:rPr lang="en-US" sz="1600" b="1">
                <a:latin typeface="Symbol" pitchFamily="18" charset="2"/>
              </a:rPr>
              <a:t>s</a:t>
            </a:r>
            <a:r>
              <a:rPr lang="en-US" sz="1600"/>
              <a:t>): 1.5 mrad </a:t>
            </a:r>
            <a:br>
              <a:rPr lang="en-US" sz="1600"/>
            </a:br>
            <a:r>
              <a:rPr lang="en-US" sz="1600"/>
              <a:t>(1.2 mm over length of cavity)</a:t>
            </a:r>
          </a:p>
        </p:txBody>
      </p:sp>
    </p:spTree>
    <p:extLst>
      <p:ext uri="{BB962C8B-B14F-4D97-AF65-F5344CB8AC3E}">
        <p14:creationId xmlns:p14="http://schemas.microsoft.com/office/powerpoint/2010/main" val="2541798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/>
          <p:cNvPicPr>
            <a:picLocks noChangeAspect="1" noChangeArrowheads="1"/>
          </p:cNvPicPr>
          <p:nvPr/>
        </p:nvPicPr>
        <p:blipFill>
          <a:blip r:embed="rId2"/>
          <a:srcRect l="31412" t="46635" r="3607" b="39906"/>
          <a:stretch>
            <a:fillRect/>
          </a:stretch>
        </p:blipFill>
        <p:spPr bwMode="auto">
          <a:xfrm>
            <a:off x="152400" y="1143000"/>
            <a:ext cx="8642350" cy="1084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7171" name="Picture 2"/>
          <p:cNvPicPr>
            <a:picLocks noChangeAspect="1" noChangeArrowheads="1"/>
          </p:cNvPicPr>
          <p:nvPr/>
        </p:nvPicPr>
        <p:blipFill>
          <a:blip r:embed="rId3"/>
          <a:srcRect l="24249" t="33588" r="8969" b="42789"/>
          <a:stretch>
            <a:fillRect/>
          </a:stretch>
        </p:blipFill>
        <p:spPr bwMode="auto">
          <a:xfrm>
            <a:off x="193675" y="2625725"/>
            <a:ext cx="8634413" cy="184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7172" name="Picture 6"/>
          <p:cNvPicPr>
            <a:picLocks noChangeAspect="1" noChangeArrowheads="1"/>
          </p:cNvPicPr>
          <p:nvPr/>
        </p:nvPicPr>
        <p:blipFill>
          <a:blip r:embed="rId4"/>
          <a:srcRect l="22630" t="35565" r="8110" b="41457"/>
          <a:stretch>
            <a:fillRect/>
          </a:stretch>
        </p:blipFill>
        <p:spPr bwMode="auto">
          <a:xfrm>
            <a:off x="311150" y="4645025"/>
            <a:ext cx="871855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6149" name="Title 1"/>
          <p:cNvSpPr>
            <a:spLocks noGrp="1"/>
          </p:cNvSpPr>
          <p:nvPr>
            <p:ph type="title"/>
          </p:nvPr>
        </p:nvSpPr>
        <p:spPr>
          <a:xfrm>
            <a:off x="1371600" y="76200"/>
            <a:ext cx="5943600" cy="762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Structural </a:t>
            </a:r>
            <a:r>
              <a:rPr lang="en-US" sz="3600" dirty="0" smtClean="0">
                <a:solidFill>
                  <a:schemeClr val="bg1"/>
                </a:solidFill>
              </a:rPr>
              <a:t>analysis</a:t>
            </a:r>
            <a:endParaRPr lang="en-US" sz="3600" dirty="0" smtClean="0"/>
          </a:p>
        </p:txBody>
      </p:sp>
      <p:sp>
        <p:nvSpPr>
          <p:cNvPr id="8201" name="TextBox 7"/>
          <p:cNvSpPr txBox="1">
            <a:spLocks noChangeArrowheads="1"/>
          </p:cNvSpPr>
          <p:nvPr/>
        </p:nvSpPr>
        <p:spPr bwMode="auto">
          <a:xfrm>
            <a:off x="457200" y="973138"/>
            <a:ext cx="5926138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defRPr/>
            </a:pPr>
            <a:r>
              <a:rPr lang="en-US" sz="1600" dirty="0" smtClean="0">
                <a:latin typeface="+mn-lt"/>
                <a:cs typeface="Times New Roman" pitchFamily="18" charset="0"/>
              </a:rPr>
              <a:t>1). Deformation/stress of HGRP under 1 ton </a:t>
            </a:r>
            <a:r>
              <a:rPr lang="en-US" sz="1600" dirty="0" err="1" smtClean="0">
                <a:latin typeface="+mn-lt"/>
                <a:cs typeface="Times New Roman" pitchFamily="18" charset="0"/>
              </a:rPr>
              <a:t>beamline</a:t>
            </a:r>
            <a:r>
              <a:rPr lang="en-US" sz="1600" dirty="0" smtClean="0">
                <a:latin typeface="+mn-lt"/>
                <a:cs typeface="Times New Roman" pitchFamily="18" charset="0"/>
              </a:rPr>
              <a:t> weight </a:t>
            </a:r>
          </a:p>
        </p:txBody>
      </p:sp>
      <p:sp>
        <p:nvSpPr>
          <p:cNvPr id="8202" name="TextBox 9"/>
          <p:cNvSpPr txBox="1">
            <a:spLocks noChangeArrowheads="1"/>
          </p:cNvSpPr>
          <p:nvPr/>
        </p:nvSpPr>
        <p:spPr bwMode="auto">
          <a:xfrm>
            <a:off x="439738" y="2279650"/>
            <a:ext cx="81629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defRPr/>
            </a:pPr>
            <a:r>
              <a:rPr lang="en-US" sz="1600" dirty="0" smtClean="0">
                <a:latin typeface="+mn-lt"/>
                <a:cs typeface="Times New Roman" pitchFamily="18" charset="0"/>
              </a:rPr>
              <a:t>2). Deformation/stress of vacuum vessel with 4 ton cold mass weight on 3 support posts</a:t>
            </a:r>
          </a:p>
        </p:txBody>
      </p:sp>
      <p:sp>
        <p:nvSpPr>
          <p:cNvPr id="8203" name="TextBox 11"/>
          <p:cNvSpPr txBox="1">
            <a:spLocks noChangeArrowheads="1"/>
          </p:cNvSpPr>
          <p:nvPr/>
        </p:nvSpPr>
        <p:spPr bwMode="auto">
          <a:xfrm>
            <a:off x="311150" y="4475163"/>
            <a:ext cx="676433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defRPr/>
            </a:pPr>
            <a:r>
              <a:rPr lang="en-US" sz="1600" dirty="0" smtClean="0">
                <a:latin typeface="+mn-lt"/>
              </a:rPr>
              <a:t>3). </a:t>
            </a:r>
            <a:r>
              <a:rPr lang="en-US" sz="1600" dirty="0" smtClean="0">
                <a:latin typeface="+mn-lt"/>
                <a:cs typeface="Times New Roman" pitchFamily="18" charset="0"/>
              </a:rPr>
              <a:t>Mechanical stresses during cool-down process   </a:t>
            </a:r>
          </a:p>
        </p:txBody>
      </p:sp>
    </p:spTree>
    <p:extLst>
      <p:ext uri="{BB962C8B-B14F-4D97-AF65-F5344CB8AC3E}">
        <p14:creationId xmlns:p14="http://schemas.microsoft.com/office/powerpoint/2010/main" val="3599473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687" r="5095"/>
          <a:stretch/>
        </p:blipFill>
        <p:spPr>
          <a:xfrm>
            <a:off x="219255" y="977185"/>
            <a:ext cx="8678174" cy="123261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65367" y="228600"/>
            <a:ext cx="52956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3600" dirty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bg1"/>
                </a:solidFill>
                <a:latin typeface="+mj-lt"/>
                <a:ea typeface="+mj-ea"/>
                <a:cs typeface="+mj-cs"/>
              </a:rPr>
              <a:t>Structural Analysis of HGRP</a:t>
            </a:r>
          </a:p>
        </p:txBody>
      </p:sp>
      <p:sp>
        <p:nvSpPr>
          <p:cNvPr id="8" name="TextBox 8"/>
          <p:cNvSpPr txBox="1">
            <a:spLocks noChangeArrowheads="1"/>
          </p:cNvSpPr>
          <p:nvPr/>
        </p:nvSpPr>
        <p:spPr bwMode="auto">
          <a:xfrm>
            <a:off x="4724400" y="914400"/>
            <a:ext cx="6858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1400" dirty="0" smtClean="0">
                <a:solidFill>
                  <a:srgbClr val="FF00FF"/>
                </a:solidFill>
              </a:rPr>
              <a:t>Fixed</a:t>
            </a:r>
            <a:endParaRPr lang="en-US" sz="1400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7162800" y="974642"/>
            <a:ext cx="914400" cy="312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1400" dirty="0" smtClean="0">
                <a:solidFill>
                  <a:srgbClr val="FF00FF"/>
                </a:solidFill>
              </a:rPr>
              <a:t>∆Y = 0</a:t>
            </a:r>
            <a:endParaRPr lang="en-US" sz="1400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057400" y="914400"/>
            <a:ext cx="914400" cy="312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1400" dirty="0" smtClean="0">
                <a:solidFill>
                  <a:srgbClr val="FF00FF"/>
                </a:solidFill>
              </a:rPr>
              <a:t>∆Y = 0</a:t>
            </a:r>
            <a:endParaRPr lang="en-US" sz="1400" dirty="0">
              <a:solidFill>
                <a:srgbClr val="0070C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615"/>
          <a:stretch/>
        </p:blipFill>
        <p:spPr>
          <a:xfrm>
            <a:off x="609600" y="2329868"/>
            <a:ext cx="7607217" cy="1861132"/>
          </a:xfrm>
          <a:prstGeom prst="rect">
            <a:avLst/>
          </a:prstGeom>
        </p:spPr>
      </p:pic>
      <p:sp>
        <p:nvSpPr>
          <p:cNvPr id="14" name="TextBox 8"/>
          <p:cNvSpPr txBox="1">
            <a:spLocks noChangeArrowheads="1"/>
          </p:cNvSpPr>
          <p:nvPr/>
        </p:nvSpPr>
        <p:spPr bwMode="auto">
          <a:xfrm>
            <a:off x="684206" y="4035623"/>
            <a:ext cx="259239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1400" dirty="0" smtClean="0">
                <a:solidFill>
                  <a:srgbClr val="0070C0"/>
                </a:solidFill>
              </a:rPr>
              <a:t>Max. displacement = </a:t>
            </a:r>
            <a:r>
              <a:rPr lang="en-US" sz="1400" dirty="0" smtClean="0">
                <a:solidFill>
                  <a:srgbClr val="FF00FF"/>
                </a:solidFill>
              </a:rPr>
              <a:t>0.1 mm</a:t>
            </a:r>
            <a:endParaRPr lang="en-US" sz="1400" dirty="0">
              <a:solidFill>
                <a:srgbClr val="0070C0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990600" y="3762688"/>
            <a:ext cx="0" cy="225692"/>
          </a:xfrm>
          <a:prstGeom prst="straightConnector1">
            <a:avLst/>
          </a:prstGeom>
          <a:ln w="19050">
            <a:solidFill>
              <a:srgbClr val="D82E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8"/>
          <p:cNvSpPr txBox="1">
            <a:spLocks noChangeArrowheads="1"/>
          </p:cNvSpPr>
          <p:nvPr/>
        </p:nvSpPr>
        <p:spPr bwMode="auto">
          <a:xfrm>
            <a:off x="1644561" y="1895978"/>
            <a:ext cx="2927439" cy="313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1400" dirty="0" err="1" smtClean="0">
                <a:solidFill>
                  <a:srgbClr val="0070C0"/>
                </a:solidFill>
              </a:rPr>
              <a:t>Beamline</a:t>
            </a:r>
            <a:r>
              <a:rPr lang="en-US" sz="1400" dirty="0" smtClean="0">
                <a:solidFill>
                  <a:srgbClr val="0070C0"/>
                </a:solidFill>
              </a:rPr>
              <a:t> weight total </a:t>
            </a:r>
            <a:r>
              <a:rPr lang="en-US" sz="1400" dirty="0" smtClean="0">
                <a:solidFill>
                  <a:srgbClr val="FF00FF"/>
                </a:solidFill>
              </a:rPr>
              <a:t>1 Ton</a:t>
            </a:r>
            <a:endParaRPr lang="en-US" sz="1400" dirty="0">
              <a:solidFill>
                <a:srgbClr val="0070C0"/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582"/>
          <a:stretch/>
        </p:blipFill>
        <p:spPr>
          <a:xfrm>
            <a:off x="725887" y="4396398"/>
            <a:ext cx="7692225" cy="1881157"/>
          </a:xfrm>
          <a:prstGeom prst="rect">
            <a:avLst/>
          </a:prstGeom>
        </p:spPr>
      </p:pic>
      <p:sp>
        <p:nvSpPr>
          <p:cNvPr id="22" name="TextBox 14"/>
          <p:cNvSpPr txBox="1">
            <a:spLocks noChangeArrowheads="1"/>
          </p:cNvSpPr>
          <p:nvPr/>
        </p:nvSpPr>
        <p:spPr bwMode="auto">
          <a:xfrm>
            <a:off x="2667000" y="5029200"/>
            <a:ext cx="518447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1400" dirty="0" smtClean="0">
                <a:solidFill>
                  <a:srgbClr val="0070C0"/>
                </a:solidFill>
              </a:rPr>
              <a:t>Natural </a:t>
            </a:r>
            <a:r>
              <a:rPr lang="en-US" sz="1400" dirty="0">
                <a:solidFill>
                  <a:srgbClr val="0070C0"/>
                </a:solidFill>
              </a:rPr>
              <a:t>frequency ~ </a:t>
            </a:r>
            <a:r>
              <a:rPr lang="en-US" sz="1400" dirty="0" smtClean="0">
                <a:solidFill>
                  <a:srgbClr val="D82ECC"/>
                </a:solidFill>
              </a:rPr>
              <a:t>88 Hz</a:t>
            </a:r>
            <a:endParaRPr lang="en-US" sz="1400" dirty="0">
              <a:solidFill>
                <a:srgbClr val="D82ECC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990600" y="6140101"/>
            <a:ext cx="27432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en-US" sz="1600" dirty="0" smtClean="0">
                <a:solidFill>
                  <a:srgbClr val="FF00FF"/>
                </a:solidFill>
              </a:rPr>
              <a:t>Conclusion: enough supports</a:t>
            </a:r>
          </a:p>
        </p:txBody>
      </p:sp>
    </p:spTree>
    <p:extLst>
      <p:ext uri="{BB962C8B-B14F-4D97-AF65-F5344CB8AC3E}">
        <p14:creationId xmlns:p14="http://schemas.microsoft.com/office/powerpoint/2010/main" val="37948802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Structural </a:t>
            </a:r>
            <a:r>
              <a:rPr lang="en-US" sz="3600" dirty="0"/>
              <a:t>A</a:t>
            </a:r>
            <a:r>
              <a:rPr lang="en-US" sz="3600" dirty="0" smtClean="0">
                <a:solidFill>
                  <a:schemeClr val="bg1"/>
                </a:solidFill>
              </a:rPr>
              <a:t>nalysis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5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0" y="2327275"/>
            <a:ext cx="5454650" cy="256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TextBox 4"/>
          <p:cNvSpPr txBox="1">
            <a:spLocks noChangeArrowheads="1"/>
          </p:cNvSpPr>
          <p:nvPr/>
        </p:nvSpPr>
        <p:spPr bwMode="auto">
          <a:xfrm>
            <a:off x="4838700" y="3025775"/>
            <a:ext cx="2514600" cy="585788"/>
          </a:xfrm>
          <a:prstGeom prst="rect">
            <a:avLst/>
          </a:prstGeom>
          <a:solidFill>
            <a:schemeClr val="bg1">
              <a:alpha val="7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1600" b="1"/>
              <a:t>RF Power vs. detuning </a:t>
            </a:r>
            <a:br>
              <a:rPr lang="en-US" sz="1600" b="1"/>
            </a:br>
            <a:r>
              <a:rPr lang="en-US" sz="1600" b="1"/>
              <a:t>(16.2 MV/m, Q</a:t>
            </a:r>
            <a:r>
              <a:rPr lang="en-US" sz="1600" b="1" baseline="-25000"/>
              <a:t>ext</a:t>
            </a:r>
            <a:r>
              <a:rPr lang="en-US" sz="1600" b="1"/>
              <a:t>= 6.5e7)</a:t>
            </a:r>
          </a:p>
        </p:txBody>
      </p:sp>
      <p:pic>
        <p:nvPicPr>
          <p:cNvPr id="8197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931863"/>
            <a:ext cx="6705600" cy="182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8" name="TextBox 14"/>
          <p:cNvSpPr txBox="1">
            <a:spLocks noChangeArrowheads="1"/>
          </p:cNvSpPr>
          <p:nvPr/>
        </p:nvSpPr>
        <p:spPr bwMode="auto">
          <a:xfrm>
            <a:off x="1676400" y="1566863"/>
            <a:ext cx="25527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1400" dirty="0">
                <a:solidFill>
                  <a:srgbClr val="FF00FF"/>
                </a:solidFill>
              </a:rPr>
              <a:t>Natural frequency ~ </a:t>
            </a:r>
            <a:r>
              <a:rPr lang="en-US" sz="1400" dirty="0" smtClean="0">
                <a:solidFill>
                  <a:srgbClr val="FF00FF"/>
                </a:solidFill>
              </a:rPr>
              <a:t>88 </a:t>
            </a:r>
            <a:r>
              <a:rPr lang="en-US" sz="1400" dirty="0">
                <a:solidFill>
                  <a:srgbClr val="FF00FF"/>
                </a:solidFill>
              </a:rPr>
              <a:t>Hz</a:t>
            </a:r>
            <a:endParaRPr lang="en-US" sz="1400" dirty="0">
              <a:solidFill>
                <a:srgbClr val="0070C0"/>
              </a:solidFill>
            </a:endParaRPr>
          </a:p>
        </p:txBody>
      </p:sp>
      <p:pic>
        <p:nvPicPr>
          <p:cNvPr id="8199" name="Picture 11" descr="Screen Shot 2012-09-04 at 10.44.59 AM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5" y="4873625"/>
            <a:ext cx="5705475" cy="148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5526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22" t="50000" r="6137" b="45984"/>
          <a:stretch/>
        </p:blipFill>
        <p:spPr bwMode="auto">
          <a:xfrm>
            <a:off x="138532" y="976192"/>
            <a:ext cx="8986777" cy="343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727972"/>
            <a:ext cx="8448150" cy="1444228"/>
          </a:xfrm>
          <a:prstGeom prst="rect">
            <a:avLst/>
          </a:prstGeom>
        </p:spPr>
      </p:pic>
      <p:sp>
        <p:nvSpPr>
          <p:cNvPr id="5" name="Rectangle 28"/>
          <p:cNvSpPr>
            <a:spLocks noChangeArrowheads="1"/>
          </p:cNvSpPr>
          <p:nvPr/>
        </p:nvSpPr>
        <p:spPr bwMode="auto">
          <a:xfrm>
            <a:off x="1524000" y="191869"/>
            <a:ext cx="6324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3600" dirty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bg1"/>
                </a:solidFill>
                <a:latin typeface="+mj-lt"/>
                <a:ea typeface="+mj-ea"/>
                <a:cs typeface="+mj-cs"/>
              </a:rPr>
              <a:t>Modal Analysis of 2-Phase Pipe</a:t>
            </a:r>
            <a:endParaRPr lang="en-US" sz="3600" dirty="0"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" y="3012741"/>
            <a:ext cx="8675295" cy="1483059"/>
          </a:xfrm>
          <a:prstGeom prst="rect">
            <a:avLst/>
          </a:prstGeom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34" t="37002" r="26233" b="23918"/>
          <a:stretch/>
        </p:blipFill>
        <p:spPr bwMode="auto">
          <a:xfrm>
            <a:off x="493144" y="1299000"/>
            <a:ext cx="3180271" cy="167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4122680" y="1604387"/>
            <a:ext cx="214941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en-US" sz="1600" dirty="0" smtClean="0">
                <a:solidFill>
                  <a:srgbClr val="FF00FF"/>
                </a:solidFill>
              </a:rPr>
              <a:t>Fixed supports (Qty. 8)</a:t>
            </a:r>
          </a:p>
        </p:txBody>
      </p:sp>
      <p:cxnSp>
        <p:nvCxnSpPr>
          <p:cNvPr id="10" name="Straight Arrow Connector 9"/>
          <p:cNvCxnSpPr>
            <a:stCxn id="9" idx="1"/>
          </p:cNvCxnSpPr>
          <p:nvPr/>
        </p:nvCxnSpPr>
        <p:spPr>
          <a:xfrm flipH="1" flipV="1">
            <a:off x="1676400" y="1646613"/>
            <a:ext cx="2446280" cy="127051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9" idx="1"/>
          </p:cNvCxnSpPr>
          <p:nvPr/>
        </p:nvCxnSpPr>
        <p:spPr>
          <a:xfrm flipH="1" flipV="1">
            <a:off x="3344920" y="1571089"/>
            <a:ext cx="777760" cy="20257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2988470" y="3166646"/>
            <a:ext cx="175259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en-US" sz="1600" dirty="0" smtClean="0">
                <a:solidFill>
                  <a:srgbClr val="FF00FF"/>
                </a:solidFill>
              </a:rPr>
              <a:t>Mode 1 @ 144 Hz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939119" y="4843046"/>
            <a:ext cx="182879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en-US" sz="1600" dirty="0" smtClean="0">
                <a:solidFill>
                  <a:srgbClr val="FF00FF"/>
                </a:solidFill>
              </a:rPr>
              <a:t>Mode 2 @ 164 Hz</a:t>
            </a:r>
          </a:p>
        </p:txBody>
      </p:sp>
      <p:sp>
        <p:nvSpPr>
          <p:cNvPr id="19" name="Rectangle 18"/>
          <p:cNvSpPr/>
          <p:nvPr/>
        </p:nvSpPr>
        <p:spPr>
          <a:xfrm>
            <a:off x="990600" y="6140101"/>
            <a:ext cx="27432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en-US" sz="1600" dirty="0" smtClean="0">
                <a:solidFill>
                  <a:srgbClr val="FF00FF"/>
                </a:solidFill>
              </a:rPr>
              <a:t>Conclusion: enough supports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122680" y="2052439"/>
            <a:ext cx="3733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en-US" sz="1600" dirty="0" smtClean="0">
                <a:solidFill>
                  <a:srgbClr val="FF00FF"/>
                </a:solidFill>
              </a:rPr>
              <a:t>Material Ti Grade 2</a:t>
            </a:r>
          </a:p>
          <a:p>
            <a:pPr eaLnBrk="0" hangingPunct="0"/>
            <a:r>
              <a:rPr lang="en-US" sz="1600" dirty="0" smtClean="0">
                <a:solidFill>
                  <a:srgbClr val="FF00FF"/>
                </a:solidFill>
              </a:rPr>
              <a:t>Modulus of Elasticity: 102 </a:t>
            </a:r>
            <a:r>
              <a:rPr lang="en-US" sz="1600" dirty="0" err="1" smtClean="0">
                <a:solidFill>
                  <a:srgbClr val="FF00FF"/>
                </a:solidFill>
              </a:rPr>
              <a:t>GPa</a:t>
            </a:r>
            <a:endParaRPr lang="en-US" sz="1600" dirty="0" smtClean="0">
              <a:solidFill>
                <a:srgbClr val="FF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97407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44495" y="228600"/>
            <a:ext cx="61216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3200" dirty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bg1"/>
                </a:solidFill>
                <a:latin typeface="+mj-lt"/>
                <a:ea typeface="+mj-ea"/>
                <a:cs typeface="+mj-cs"/>
              </a:rPr>
              <a:t>Modal Analysis of 4.5K Cooling Pipe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88" t="51884" r="1672" b="41706"/>
          <a:stretch/>
        </p:blipFill>
        <p:spPr bwMode="auto">
          <a:xfrm>
            <a:off x="489985" y="990600"/>
            <a:ext cx="8164030" cy="4485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48" t="19176" r="16333" b="27583"/>
          <a:stretch/>
        </p:blipFill>
        <p:spPr bwMode="auto">
          <a:xfrm>
            <a:off x="4135613" y="1369250"/>
            <a:ext cx="1676401" cy="1858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54" t="15576" r="40981" b="52712"/>
          <a:stretch/>
        </p:blipFill>
        <p:spPr>
          <a:xfrm>
            <a:off x="381000" y="1689909"/>
            <a:ext cx="1525554" cy="1124057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>
            <a:off x="990600" y="1296119"/>
            <a:ext cx="0" cy="304081"/>
          </a:xfrm>
          <a:prstGeom prst="straightConnector1">
            <a:avLst/>
          </a:prstGeom>
          <a:ln w="19050">
            <a:solidFill>
              <a:srgbClr val="D82E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052280" y="1390565"/>
            <a:ext cx="277345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en-US" sz="1400" dirty="0" smtClean="0">
                <a:solidFill>
                  <a:srgbClr val="FF00FF"/>
                </a:solidFill>
              </a:rPr>
              <a:t>Fixed pipe support near </a:t>
            </a:r>
            <a:r>
              <a:rPr lang="en-US" sz="1400" dirty="0" err="1" smtClean="0">
                <a:solidFill>
                  <a:srgbClr val="FF00FF"/>
                </a:solidFill>
              </a:rPr>
              <a:t>cryo</a:t>
            </a:r>
            <a:r>
              <a:rPr lang="en-US" sz="1400" dirty="0" smtClean="0">
                <a:solidFill>
                  <a:srgbClr val="FF00FF"/>
                </a:solidFill>
              </a:rPr>
              <a:t>-valve</a:t>
            </a:r>
            <a:endParaRPr lang="en-US" sz="1400" dirty="0">
              <a:solidFill>
                <a:srgbClr val="0070C0"/>
              </a:solidFill>
              <a:ea typeface="ＭＳ Ｐゴシック" pitchFamily="-84" charset="-12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852272" y="1369250"/>
            <a:ext cx="2773456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en-US" sz="1400" dirty="0" smtClean="0">
                <a:solidFill>
                  <a:srgbClr val="FF00FF"/>
                </a:solidFill>
              </a:rPr>
              <a:t>Six cylindrical supports</a:t>
            </a:r>
          </a:p>
          <a:p>
            <a:pPr marL="285750" indent="-285750" eaLnBrk="0" hangingPunct="0">
              <a:buFont typeface="Arial" pitchFamily="34" charset="0"/>
              <a:buChar char="•"/>
              <a:defRPr/>
            </a:pPr>
            <a:r>
              <a:rPr lang="en-US" sz="1400" dirty="0" smtClean="0">
                <a:solidFill>
                  <a:srgbClr val="FF00FF"/>
                </a:solidFill>
              </a:rPr>
              <a:t>Fixed radial &amp; tangential</a:t>
            </a:r>
          </a:p>
          <a:p>
            <a:pPr marL="285750" indent="-285750" eaLnBrk="0" hangingPunct="0">
              <a:buFont typeface="Arial" pitchFamily="34" charset="0"/>
              <a:buChar char="•"/>
              <a:defRPr/>
            </a:pPr>
            <a:r>
              <a:rPr lang="en-US" sz="1400" dirty="0" smtClean="0">
                <a:solidFill>
                  <a:srgbClr val="FF00FF"/>
                </a:solidFill>
              </a:rPr>
              <a:t>Free axial 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4648200" y="1343564"/>
            <a:ext cx="0" cy="395018"/>
          </a:xfrm>
          <a:prstGeom prst="straightConnector1">
            <a:avLst/>
          </a:prstGeom>
          <a:ln w="19050">
            <a:solidFill>
              <a:srgbClr val="D82E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736"/>
          <a:stretch/>
        </p:blipFill>
        <p:spPr>
          <a:xfrm>
            <a:off x="255110" y="4724400"/>
            <a:ext cx="7522234" cy="1620375"/>
          </a:xfrm>
          <a:prstGeom prst="rect">
            <a:avLst/>
          </a:prstGeom>
        </p:spPr>
      </p:pic>
      <p:sp>
        <p:nvSpPr>
          <p:cNvPr id="22" name="TextBox 14"/>
          <p:cNvSpPr txBox="1">
            <a:spLocks noChangeArrowheads="1"/>
          </p:cNvSpPr>
          <p:nvPr/>
        </p:nvSpPr>
        <p:spPr bwMode="auto">
          <a:xfrm>
            <a:off x="2971800" y="4882434"/>
            <a:ext cx="26670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1400" dirty="0" smtClean="0">
                <a:solidFill>
                  <a:srgbClr val="0070C0"/>
                </a:solidFill>
              </a:rPr>
              <a:t>Natural </a:t>
            </a:r>
            <a:r>
              <a:rPr lang="en-US" sz="1400" dirty="0">
                <a:solidFill>
                  <a:srgbClr val="0070C0"/>
                </a:solidFill>
              </a:rPr>
              <a:t>frequency ~ </a:t>
            </a:r>
            <a:r>
              <a:rPr lang="en-US" sz="1400" dirty="0" smtClean="0">
                <a:solidFill>
                  <a:srgbClr val="FF00FF"/>
                </a:solidFill>
              </a:rPr>
              <a:t>129 Hz</a:t>
            </a:r>
            <a:endParaRPr lang="en-US" sz="1400" dirty="0">
              <a:solidFill>
                <a:srgbClr val="0070C0"/>
              </a:solidFill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7620000" y="5400020"/>
            <a:ext cx="0" cy="395018"/>
          </a:xfrm>
          <a:prstGeom prst="straightConnector1">
            <a:avLst/>
          </a:prstGeom>
          <a:ln w="19050">
            <a:solidFill>
              <a:srgbClr val="D82E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6508630" y="4891119"/>
            <a:ext cx="25146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en-US" sz="1400" dirty="0" smtClean="0">
                <a:solidFill>
                  <a:srgbClr val="FF00FF"/>
                </a:solidFill>
              </a:rPr>
              <a:t>Fixed support near </a:t>
            </a:r>
            <a:r>
              <a:rPr lang="en-US" sz="1400" dirty="0" err="1" smtClean="0">
                <a:solidFill>
                  <a:srgbClr val="FF00FF"/>
                </a:solidFill>
              </a:rPr>
              <a:t>cryo</a:t>
            </a:r>
            <a:r>
              <a:rPr lang="en-US" sz="1400" dirty="0" smtClean="0">
                <a:solidFill>
                  <a:srgbClr val="FF00FF"/>
                </a:solidFill>
              </a:rPr>
              <a:t>-valve</a:t>
            </a:r>
            <a:endParaRPr lang="en-US" sz="1400" dirty="0">
              <a:solidFill>
                <a:srgbClr val="FF00FF"/>
              </a:solidFill>
            </a:endParaRPr>
          </a:p>
          <a:p>
            <a:pPr eaLnBrk="0" hangingPunct="0">
              <a:defRPr/>
            </a:pPr>
            <a:r>
              <a:rPr lang="en-US" sz="1400" dirty="0" smtClean="0">
                <a:solidFill>
                  <a:srgbClr val="FF00FF"/>
                </a:solidFill>
              </a:rPr>
              <a:t>of adjacent MLC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19420" y="6054399"/>
            <a:ext cx="3852580" cy="3048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en-US" sz="1400" dirty="0" smtClean="0">
                <a:solidFill>
                  <a:srgbClr val="FF00FF"/>
                </a:solidFill>
              </a:rPr>
              <a:t>Same situation for 2K &amp; 6K pipes</a:t>
            </a:r>
          </a:p>
        </p:txBody>
      </p:sp>
      <p:pic>
        <p:nvPicPr>
          <p:cNvPr id="20" name="Picture 19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527" y="2895600"/>
            <a:ext cx="3434086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73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 name it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2"/>
          </p:nvPr>
        </p:nvSpPr>
        <p:spPr>
          <a:xfrm>
            <a:off x="457200" y="1371600"/>
            <a:ext cx="8229600" cy="50593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Which specific part of the CM should be analyzed for mechanical </a:t>
            </a:r>
            <a:r>
              <a:rPr lang="en-US" sz="2800" dirty="0" err="1" smtClean="0"/>
              <a:t>eigenmodes</a:t>
            </a:r>
            <a:r>
              <a:rPr lang="en-US" sz="2800" dirty="0" smtClean="0"/>
              <a:t>?</a:t>
            </a:r>
          </a:p>
          <a:p>
            <a:r>
              <a:rPr lang="en-US" sz="2800" dirty="0" smtClean="0"/>
              <a:t>Strategies to minimize </a:t>
            </a:r>
            <a:r>
              <a:rPr lang="en-US" sz="2800" dirty="0" err="1" smtClean="0"/>
              <a:t>microphonics</a:t>
            </a:r>
            <a:r>
              <a:rPr lang="en-US" sz="2800" dirty="0" smtClean="0"/>
              <a:t>, do they come via the </a:t>
            </a:r>
            <a:r>
              <a:rPr lang="en-US" sz="2800" dirty="0" err="1" smtClean="0"/>
              <a:t>cryolines</a:t>
            </a:r>
            <a:r>
              <a:rPr lang="en-US" sz="2800" dirty="0" smtClean="0"/>
              <a:t>?</a:t>
            </a:r>
            <a:endParaRPr lang="en-US" sz="2800" dirty="0" smtClean="0"/>
          </a:p>
          <a:p>
            <a:r>
              <a:rPr lang="en-US" sz="2800" dirty="0" smtClean="0"/>
              <a:t>HGRP (Ti) tolerances is a cost driver</a:t>
            </a:r>
          </a:p>
          <a:p>
            <a:r>
              <a:rPr lang="en-US" sz="2800" dirty="0" smtClean="0"/>
              <a:t>Best and cheapest way to stress-relief?</a:t>
            </a:r>
          </a:p>
          <a:p>
            <a:r>
              <a:rPr lang="en-US" sz="2800" dirty="0" smtClean="0"/>
              <a:t>Experience of weld cracking during </a:t>
            </a:r>
            <a:r>
              <a:rPr lang="en-US" sz="2800" dirty="0" err="1" smtClean="0"/>
              <a:t>cooldown</a:t>
            </a:r>
            <a:r>
              <a:rPr lang="en-US" sz="2800" dirty="0" smtClean="0"/>
              <a:t>? </a:t>
            </a:r>
          </a:p>
          <a:p>
            <a:r>
              <a:rPr lang="en-US" sz="2800" dirty="0" smtClean="0"/>
              <a:t>Carbon steel vessel demagnetization</a:t>
            </a:r>
            <a:r>
              <a:rPr lang="en-US" sz="2800" dirty="0" smtClean="0"/>
              <a:t>?</a:t>
            </a:r>
          </a:p>
          <a:p>
            <a:r>
              <a:rPr lang="en-US" sz="2800" dirty="0" smtClean="0"/>
              <a:t>Managing parallel cryogenic flows (expected heat-load for HOMs is 0-400 W, cooling is in parallel)?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69300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 an Outline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2"/>
          </p:nvPr>
        </p:nvSpPr>
        <p:spPr>
          <a:xfrm>
            <a:off x="457200" y="1219200"/>
            <a:ext cx="8229600" cy="50593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I will not talk about:</a:t>
            </a:r>
          </a:p>
          <a:p>
            <a:r>
              <a:rPr lang="en-US" dirty="0" smtClean="0"/>
              <a:t>Cavities (Nick and Sam did this)</a:t>
            </a:r>
          </a:p>
          <a:p>
            <a:r>
              <a:rPr lang="en-US" dirty="0" smtClean="0"/>
              <a:t>HOM absorbers (did that yesterday)</a:t>
            </a:r>
          </a:p>
          <a:p>
            <a:r>
              <a:rPr lang="en-US" dirty="0" smtClean="0"/>
              <a:t>Power couplers (see </a:t>
            </a:r>
            <a:r>
              <a:rPr lang="en-US" dirty="0" err="1" smtClean="0"/>
              <a:t>Vadim’s</a:t>
            </a:r>
            <a:r>
              <a:rPr lang="en-US" dirty="0" smtClean="0"/>
              <a:t> talk)</a:t>
            </a:r>
          </a:p>
          <a:p>
            <a:r>
              <a:rPr lang="en-US" dirty="0" smtClean="0"/>
              <a:t>SC-Magnet &amp; BPM section (design is halted)</a:t>
            </a:r>
          </a:p>
          <a:p>
            <a:pPr marL="0" indent="0">
              <a:buNone/>
            </a:pPr>
            <a:r>
              <a:rPr lang="en-US" dirty="0" smtClean="0"/>
              <a:t>But I will try to review</a:t>
            </a:r>
          </a:p>
          <a:p>
            <a:r>
              <a:rPr lang="en-US" dirty="0" smtClean="0"/>
              <a:t>Choices we made</a:t>
            </a:r>
          </a:p>
          <a:p>
            <a:r>
              <a:rPr lang="en-US" dirty="0"/>
              <a:t>Q</a:t>
            </a:r>
            <a:r>
              <a:rPr lang="en-US" dirty="0" smtClean="0"/>
              <a:t>uestions we are working on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20686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0"/>
          <p:cNvPicPr>
            <a:picLocks noChangeAspect="1" noChangeArrowheads="1"/>
          </p:cNvPicPr>
          <p:nvPr/>
        </p:nvPicPr>
        <p:blipFill>
          <a:blip r:embed="rId2"/>
          <a:srcRect l="25871" t="41434" r="8606" b="29283"/>
          <a:stretch>
            <a:fillRect/>
          </a:stretch>
        </p:blipFill>
        <p:spPr bwMode="auto">
          <a:xfrm>
            <a:off x="244475" y="1025525"/>
            <a:ext cx="7926388" cy="214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1670050" y="119063"/>
            <a:ext cx="5943600" cy="762000"/>
          </a:xfrm>
        </p:spPr>
        <p:txBody>
          <a:bodyPr>
            <a:normAutofit/>
          </a:bodyPr>
          <a:lstStyle/>
          <a:p>
            <a:r>
              <a:rPr lang="en-US" sz="3600" dirty="0" err="1" smtClean="0">
                <a:solidFill>
                  <a:schemeClr val="bg1"/>
                </a:solidFill>
              </a:rPr>
              <a:t>Cryomodule</a:t>
            </a:r>
            <a:r>
              <a:rPr lang="en-US" sz="3600" dirty="0" smtClean="0">
                <a:solidFill>
                  <a:schemeClr val="bg1"/>
                </a:solidFill>
              </a:rPr>
              <a:t> unit</a:t>
            </a:r>
          </a:p>
        </p:txBody>
      </p:sp>
      <p:cxnSp>
        <p:nvCxnSpPr>
          <p:cNvPr id="5124" name="Straight Connector 14"/>
          <p:cNvCxnSpPr>
            <a:cxnSpLocks noChangeShapeType="1"/>
          </p:cNvCxnSpPr>
          <p:nvPr/>
        </p:nvCxnSpPr>
        <p:spPr bwMode="auto">
          <a:xfrm>
            <a:off x="609600" y="24384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3" name="Rectangle 22"/>
          <p:cNvSpPr/>
          <p:nvPr/>
        </p:nvSpPr>
        <p:spPr>
          <a:xfrm>
            <a:off x="1670050" y="3446463"/>
            <a:ext cx="3498850" cy="7381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itchFamily="34" charset="0"/>
              <a:buChar char="•"/>
              <a:defRPr/>
            </a:pPr>
            <a:r>
              <a:rPr lang="en-US" sz="1400" dirty="0">
                <a:solidFill>
                  <a:srgbClr val="0070C0"/>
                </a:solidFill>
                <a:latin typeface="+mn-lt"/>
                <a:ea typeface="ＭＳ Ｐゴシック" pitchFamily="-84" charset="-128"/>
                <a:cs typeface="Times New Roman" pitchFamily="18" charset="0"/>
              </a:rPr>
              <a:t>All ports are on aisle side in the tunnel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sz="1400" dirty="0">
                <a:solidFill>
                  <a:srgbClr val="0070C0"/>
                </a:solidFill>
                <a:latin typeface="+mn-lt"/>
                <a:ea typeface="ＭＳ Ｐゴシック" pitchFamily="-84" charset="-128"/>
                <a:cs typeface="Times New Roman" pitchFamily="18" charset="0"/>
              </a:rPr>
              <a:t>Coupler downstream of cavity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sz="1400" dirty="0">
                <a:solidFill>
                  <a:srgbClr val="0070C0"/>
                </a:solidFill>
                <a:latin typeface="+mn-lt"/>
                <a:ea typeface="ＭＳ Ｐゴシック" pitchFamily="-84" charset="-128"/>
                <a:cs typeface="Times New Roman" pitchFamily="18" charset="0"/>
              </a:rPr>
              <a:t>SC magnets downstream of cavities</a:t>
            </a:r>
            <a:endParaRPr lang="en-US" sz="1400" dirty="0">
              <a:solidFill>
                <a:srgbClr val="0070C0"/>
              </a:solidFill>
              <a:latin typeface="+mn-lt"/>
              <a:ea typeface="ＭＳ Ｐゴシック" pitchFamily="-84" charset="-128"/>
            </a:endParaRPr>
          </a:p>
        </p:txBody>
      </p:sp>
      <p:sp>
        <p:nvSpPr>
          <p:cNvPr id="5126" name="Rectangle 2"/>
          <p:cNvSpPr>
            <a:spLocks noChangeArrowheads="1"/>
          </p:cNvSpPr>
          <p:nvPr/>
        </p:nvSpPr>
        <p:spPr bwMode="auto">
          <a:xfrm>
            <a:off x="4206875" y="1292225"/>
            <a:ext cx="45386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400"/>
              <a:t>Beamline string supported by HGRP via three posts</a:t>
            </a:r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6400800" y="1600200"/>
            <a:ext cx="0" cy="3556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28" name="Rectangle 26"/>
          <p:cNvSpPr>
            <a:spLocks noChangeArrowheads="1"/>
          </p:cNvSpPr>
          <p:nvPr/>
        </p:nvSpPr>
        <p:spPr bwMode="auto">
          <a:xfrm>
            <a:off x="1066800" y="881063"/>
            <a:ext cx="1828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400"/>
              <a:t>Cryogenic valves</a:t>
            </a:r>
          </a:p>
        </p:txBody>
      </p:sp>
      <p:cxnSp>
        <p:nvCxnSpPr>
          <p:cNvPr id="28" name="Straight Arrow Connector 27"/>
          <p:cNvCxnSpPr/>
          <p:nvPr/>
        </p:nvCxnSpPr>
        <p:spPr>
          <a:xfrm flipH="1">
            <a:off x="838200" y="1023938"/>
            <a:ext cx="304800" cy="33178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30" name="Right Arrow 10"/>
          <p:cNvSpPr>
            <a:spLocks noChangeArrowheads="1"/>
          </p:cNvSpPr>
          <p:nvPr/>
        </p:nvSpPr>
        <p:spPr bwMode="auto">
          <a:xfrm rot="420000" flipH="1">
            <a:off x="8181975" y="2786063"/>
            <a:ext cx="395288" cy="228600"/>
          </a:xfrm>
          <a:prstGeom prst="rightArrow">
            <a:avLst>
              <a:gd name="adj1" fmla="val 50000"/>
              <a:gd name="adj2" fmla="val 50002"/>
            </a:avLst>
          </a:prstGeom>
          <a:solidFill>
            <a:schemeClr val="accent1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8170863" y="2424113"/>
            <a:ext cx="720725" cy="3381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rgbClr val="FF0000"/>
                </a:solidFill>
                <a:latin typeface="+mn-lt"/>
                <a:ea typeface="ＭＳ Ｐゴシック" pitchFamily="-84" charset="-128"/>
                <a:cs typeface="Times New Roman" pitchFamily="18" charset="0"/>
              </a:rPr>
              <a:t>Beam</a:t>
            </a:r>
            <a:endParaRPr lang="en-US" sz="1600" dirty="0">
              <a:latin typeface="+mn-lt"/>
              <a:ea typeface="ＭＳ Ｐゴシック" pitchFamily="-84" charset="-128"/>
            </a:endParaRPr>
          </a:p>
        </p:txBody>
      </p:sp>
      <p:sp>
        <p:nvSpPr>
          <p:cNvPr id="5132" name="TextBox 28"/>
          <p:cNvSpPr txBox="1">
            <a:spLocks noChangeArrowheads="1"/>
          </p:cNvSpPr>
          <p:nvPr/>
        </p:nvSpPr>
        <p:spPr bwMode="auto">
          <a:xfrm>
            <a:off x="244475" y="2624138"/>
            <a:ext cx="2116138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1400"/>
              <a:t>Pneumatic gate valve</a:t>
            </a:r>
          </a:p>
        </p:txBody>
      </p:sp>
      <p:sp>
        <p:nvSpPr>
          <p:cNvPr id="5133" name="TextBox 29"/>
          <p:cNvSpPr txBox="1">
            <a:spLocks noChangeArrowheads="1"/>
          </p:cNvSpPr>
          <p:nvPr/>
        </p:nvSpPr>
        <p:spPr bwMode="auto">
          <a:xfrm>
            <a:off x="5570538" y="3008313"/>
            <a:ext cx="2116137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1400"/>
              <a:t>Manual gate valve</a:t>
            </a:r>
          </a:p>
        </p:txBody>
      </p:sp>
      <p:cxnSp>
        <p:nvCxnSpPr>
          <p:cNvPr id="31" name="Straight Arrow Connector 30"/>
          <p:cNvCxnSpPr/>
          <p:nvPr/>
        </p:nvCxnSpPr>
        <p:spPr>
          <a:xfrm flipV="1">
            <a:off x="7162800" y="2784475"/>
            <a:ext cx="533400" cy="37782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V="1">
            <a:off x="685800" y="2174875"/>
            <a:ext cx="0" cy="43973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60" name="Picture 2"/>
          <p:cNvPicPr>
            <a:picLocks noChangeAspect="1" noChangeArrowheads="1"/>
          </p:cNvPicPr>
          <p:nvPr/>
        </p:nvPicPr>
        <p:blipFill>
          <a:blip r:embed="rId3"/>
          <a:srcRect l="13536" t="14519" r="41531" b="10985"/>
          <a:stretch>
            <a:fillRect/>
          </a:stretch>
        </p:blipFill>
        <p:spPr bwMode="auto">
          <a:xfrm>
            <a:off x="5486400" y="3300413"/>
            <a:ext cx="3044825" cy="305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5137" name="Picture 5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305300"/>
            <a:ext cx="4572000" cy="174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8" name="TextBox 56"/>
          <p:cNvSpPr txBox="1">
            <a:spLocks noChangeArrowheads="1"/>
          </p:cNvSpPr>
          <p:nvPr/>
        </p:nvSpPr>
        <p:spPr bwMode="auto">
          <a:xfrm>
            <a:off x="1301750" y="5543550"/>
            <a:ext cx="2117725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1400"/>
              <a:t>Cavity package</a:t>
            </a:r>
          </a:p>
        </p:txBody>
      </p:sp>
    </p:spTree>
    <p:extLst>
      <p:ext uri="{BB962C8B-B14F-4D97-AF65-F5344CB8AC3E}">
        <p14:creationId xmlns:p14="http://schemas.microsoft.com/office/powerpoint/2010/main" val="936392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Cornell Specifics</a:t>
            </a:r>
            <a:endParaRPr lang="en-US" dirty="0"/>
          </a:p>
        </p:txBody>
      </p:sp>
      <p:pic>
        <p:nvPicPr>
          <p:cNvPr id="8" name="Picture 10" descr="IMG_469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914174"/>
            <a:ext cx="2538413" cy="1849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76200" y="1243431"/>
            <a:ext cx="5791200" cy="44715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</a:pPr>
            <a:r>
              <a:rPr lang="en-US" sz="2700" dirty="0" smtClean="0"/>
              <a:t>Tuner stepper replaceable while string is in cryomodule</a:t>
            </a:r>
          </a:p>
          <a:p>
            <a:pPr>
              <a:spcBef>
                <a:spcPts val="600"/>
              </a:spcBef>
            </a:pPr>
            <a:r>
              <a:rPr lang="en-US" sz="2700" dirty="0" smtClean="0"/>
              <a:t>Rail system for cold mass insertion</a:t>
            </a:r>
          </a:p>
          <a:p>
            <a:pPr>
              <a:spcBef>
                <a:spcPts val="600"/>
              </a:spcBef>
            </a:pPr>
            <a:r>
              <a:rPr lang="en-US" sz="2700" dirty="0" smtClean="0"/>
              <a:t>Gate valve inside of module with outside drive</a:t>
            </a:r>
          </a:p>
          <a:p>
            <a:pPr>
              <a:spcBef>
                <a:spcPts val="600"/>
              </a:spcBef>
            </a:pPr>
            <a:r>
              <a:rPr lang="en-US" sz="2700" dirty="0"/>
              <a:t>Precision fixed cavity support surfaces between the beamline components and the </a:t>
            </a:r>
            <a:r>
              <a:rPr lang="en-US" sz="2700" dirty="0" smtClean="0"/>
              <a:t/>
            </a:r>
            <a:br>
              <a:rPr lang="en-US" sz="2700" dirty="0" smtClean="0"/>
            </a:br>
            <a:r>
              <a:rPr lang="en-US" sz="2700" dirty="0" smtClean="0"/>
              <a:t>HGRP   -&gt; easy </a:t>
            </a:r>
            <a:r>
              <a:rPr lang="en-US" sz="2700" dirty="0"/>
              <a:t>“self” </a:t>
            </a:r>
            <a:r>
              <a:rPr lang="en-US" sz="2700" dirty="0" smtClean="0"/>
              <a:t/>
            </a:r>
            <a:br>
              <a:rPr lang="en-US" sz="2700" dirty="0" smtClean="0"/>
            </a:br>
            <a:r>
              <a:rPr lang="en-US" sz="2700" dirty="0" smtClean="0"/>
              <a:t>alignment</a:t>
            </a:r>
            <a:endParaRPr lang="en-US" sz="2700" dirty="0"/>
          </a:p>
          <a:p>
            <a:pPr>
              <a:spcBef>
                <a:spcPct val="50000"/>
              </a:spcBef>
            </a:pPr>
            <a:endParaRPr lang="en-US" sz="2700" dirty="0" smtClean="0"/>
          </a:p>
          <a:p>
            <a:pPr>
              <a:spcBef>
                <a:spcPct val="50000"/>
              </a:spcBef>
            </a:pPr>
            <a:endParaRPr lang="en-US" sz="2700" dirty="0"/>
          </a:p>
        </p:txBody>
      </p:sp>
      <p:pic>
        <p:nvPicPr>
          <p:cNvPr id="10" name="Picture 5" descr="DSCN397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68" y="2667000"/>
            <a:ext cx="2601870" cy="1951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DSCN391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69" y="4343400"/>
            <a:ext cx="2605044" cy="1818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Line 7"/>
          <p:cNvSpPr>
            <a:spLocks noChangeShapeType="1"/>
          </p:cNvSpPr>
          <p:nvPr/>
        </p:nvSpPr>
        <p:spPr bwMode="auto">
          <a:xfrm>
            <a:off x="5029200" y="1752600"/>
            <a:ext cx="1981200" cy="23495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Line 8"/>
          <p:cNvSpPr>
            <a:spLocks noChangeShapeType="1"/>
          </p:cNvSpPr>
          <p:nvPr/>
        </p:nvSpPr>
        <p:spPr bwMode="auto">
          <a:xfrm>
            <a:off x="5029200" y="2590800"/>
            <a:ext cx="1371600" cy="68580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Line 9"/>
          <p:cNvSpPr>
            <a:spLocks noChangeShapeType="1"/>
          </p:cNvSpPr>
          <p:nvPr/>
        </p:nvSpPr>
        <p:spPr bwMode="auto">
          <a:xfrm>
            <a:off x="4876800" y="3276600"/>
            <a:ext cx="2209800" cy="205740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5693842"/>
              </p:ext>
            </p:extLst>
          </p:nvPr>
        </p:nvGraphicFramePr>
        <p:xfrm>
          <a:off x="4369407" y="4227513"/>
          <a:ext cx="1612293" cy="22129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Photo Editor Photo" r:id="rId6" imgW="3552381" imgH="4877481" progId="MSPhotoEd.3">
                  <p:embed/>
                </p:oleObj>
              </mc:Choice>
              <mc:Fallback>
                <p:oleObj name="Photo Editor Photo" r:id="rId6" imgW="3552381" imgH="4877481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9407" y="4227513"/>
                        <a:ext cx="1612293" cy="221297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Line 8"/>
          <p:cNvSpPr>
            <a:spLocks noChangeShapeType="1"/>
          </p:cNvSpPr>
          <p:nvPr/>
        </p:nvSpPr>
        <p:spPr bwMode="auto">
          <a:xfrm>
            <a:off x="3382926" y="5181600"/>
            <a:ext cx="1219200" cy="41910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622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Cool-Down shrinkage</a:t>
            </a:r>
            <a:endParaRPr lang="en-US" dirty="0"/>
          </a:p>
        </p:txBody>
      </p:sp>
      <p:pic>
        <p:nvPicPr>
          <p:cNvPr id="9222" name="Picture 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63" t="47618" r="4475" b="34045"/>
          <a:stretch>
            <a:fillRect/>
          </a:stretch>
        </p:blipFill>
        <p:spPr bwMode="auto">
          <a:xfrm>
            <a:off x="411163" y="3056083"/>
            <a:ext cx="8453437" cy="130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" name="Straight Arrow Connector 9"/>
          <p:cNvCxnSpPr/>
          <p:nvPr/>
        </p:nvCxnSpPr>
        <p:spPr>
          <a:xfrm>
            <a:off x="601663" y="4527695"/>
            <a:ext cx="8167687" cy="0"/>
          </a:xfrm>
          <a:prstGeom prst="straightConnector1">
            <a:avLst/>
          </a:prstGeom>
          <a:ln>
            <a:solidFill>
              <a:srgbClr val="3B13AD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24" name="Rectangle 15"/>
          <p:cNvSpPr>
            <a:spLocks noChangeArrowheads="1"/>
          </p:cNvSpPr>
          <p:nvPr/>
        </p:nvSpPr>
        <p:spPr bwMode="auto">
          <a:xfrm>
            <a:off x="3638550" y="2640158"/>
            <a:ext cx="112712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Fixed point</a:t>
            </a:r>
          </a:p>
        </p:txBody>
      </p:sp>
      <p:sp>
        <p:nvSpPr>
          <p:cNvPr id="12" name="Right Arrow 10"/>
          <p:cNvSpPr>
            <a:spLocks noChangeArrowheads="1"/>
          </p:cNvSpPr>
          <p:nvPr/>
        </p:nvSpPr>
        <p:spPr bwMode="auto">
          <a:xfrm flipH="1">
            <a:off x="6370638" y="5405583"/>
            <a:ext cx="395287" cy="228600"/>
          </a:xfrm>
          <a:prstGeom prst="rightArrow">
            <a:avLst>
              <a:gd name="adj1" fmla="val 50000"/>
              <a:gd name="adj2" fmla="val 50002"/>
            </a:avLst>
          </a:prstGeom>
          <a:solidFill>
            <a:srgbClr val="CC00CC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n>
                <a:solidFill>
                  <a:srgbClr val="CC00CC"/>
                </a:solidFill>
              </a:ln>
            </a:endParaRPr>
          </a:p>
        </p:txBody>
      </p:sp>
      <p:sp>
        <p:nvSpPr>
          <p:cNvPr id="9226" name="Right Arrow 10"/>
          <p:cNvSpPr>
            <a:spLocks noChangeArrowheads="1"/>
          </p:cNvSpPr>
          <p:nvPr/>
        </p:nvSpPr>
        <p:spPr bwMode="auto">
          <a:xfrm flipH="1">
            <a:off x="6343650" y="4638820"/>
            <a:ext cx="395288" cy="228600"/>
          </a:xfrm>
          <a:prstGeom prst="rightArrow">
            <a:avLst>
              <a:gd name="adj1" fmla="val 50000"/>
              <a:gd name="adj2" fmla="val 50002"/>
            </a:avLst>
          </a:prstGeom>
          <a:solidFill>
            <a:srgbClr val="00B050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27" name="Right Arrow 10"/>
          <p:cNvSpPr>
            <a:spLocks noChangeArrowheads="1"/>
          </p:cNvSpPr>
          <p:nvPr/>
        </p:nvSpPr>
        <p:spPr bwMode="auto">
          <a:xfrm flipH="1">
            <a:off x="6351588" y="5019820"/>
            <a:ext cx="395287" cy="228600"/>
          </a:xfrm>
          <a:prstGeom prst="rightArrow">
            <a:avLst>
              <a:gd name="adj1" fmla="val 50000"/>
              <a:gd name="adj2" fmla="val 50002"/>
            </a:avLst>
          </a:prstGeom>
          <a:solidFill>
            <a:srgbClr val="3B13AD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" name="Right Arrow 10"/>
          <p:cNvSpPr>
            <a:spLocks noChangeArrowheads="1"/>
          </p:cNvSpPr>
          <p:nvPr/>
        </p:nvSpPr>
        <p:spPr bwMode="auto">
          <a:xfrm rot="5400000">
            <a:off x="4091782" y="2912414"/>
            <a:ext cx="220662" cy="228600"/>
          </a:xfrm>
          <a:prstGeom prst="rightArrow">
            <a:avLst>
              <a:gd name="adj1" fmla="val 50000"/>
              <a:gd name="adj2" fmla="val 50002"/>
            </a:avLst>
          </a:prstGeom>
          <a:solidFill>
            <a:srgbClr val="CC00CC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n>
                <a:solidFill>
                  <a:srgbClr val="CC00CC"/>
                </a:solidFill>
              </a:ln>
            </a:endParaRPr>
          </a:p>
        </p:txBody>
      </p:sp>
      <p:sp>
        <p:nvSpPr>
          <p:cNvPr id="9229" name="Rectangle 15"/>
          <p:cNvSpPr>
            <a:spLocks noChangeArrowheads="1"/>
          </p:cNvSpPr>
          <p:nvPr/>
        </p:nvSpPr>
        <p:spPr bwMode="auto">
          <a:xfrm>
            <a:off x="2740025" y="4189558"/>
            <a:ext cx="36830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9.8 m, </a:t>
            </a:r>
            <a:r>
              <a:rPr lang="en-US" sz="1600">
                <a:latin typeface="Times New Roman" pitchFamily="18" charset="0"/>
                <a:cs typeface="Times New Roman" pitchFamily="18" charset="0"/>
              </a:rPr>
              <a:t>vacuum vessel at room temperature</a:t>
            </a:r>
          </a:p>
        </p:txBody>
      </p:sp>
      <p:sp>
        <p:nvSpPr>
          <p:cNvPr id="9230" name="Rectangle 15"/>
          <p:cNvSpPr>
            <a:spLocks noChangeArrowheads="1"/>
          </p:cNvSpPr>
          <p:nvPr/>
        </p:nvSpPr>
        <p:spPr bwMode="auto">
          <a:xfrm>
            <a:off x="6792913" y="4583258"/>
            <a:ext cx="159861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latin typeface="Times New Roman" pitchFamily="18" charset="0"/>
                <a:cs typeface="Times New Roman" pitchFamily="18" charset="0"/>
              </a:rPr>
              <a:t>9.5 mm -- HGRP</a:t>
            </a:r>
          </a:p>
        </p:txBody>
      </p:sp>
      <p:sp>
        <p:nvSpPr>
          <p:cNvPr id="9231" name="Rectangle 15"/>
          <p:cNvSpPr>
            <a:spLocks noChangeArrowheads="1"/>
          </p:cNvSpPr>
          <p:nvPr/>
        </p:nvSpPr>
        <p:spPr bwMode="auto">
          <a:xfrm>
            <a:off x="6773863" y="4964258"/>
            <a:ext cx="21399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latin typeface="Times New Roman" pitchFamily="18" charset="0"/>
                <a:cs typeface="Times New Roman" pitchFamily="18" charset="0"/>
              </a:rPr>
              <a:t>19 mm – thermal shield</a:t>
            </a:r>
          </a:p>
        </p:txBody>
      </p:sp>
      <p:sp>
        <p:nvSpPr>
          <p:cNvPr id="9232" name="Rectangle 15"/>
          <p:cNvSpPr>
            <a:spLocks noChangeArrowheads="1"/>
          </p:cNvSpPr>
          <p:nvPr/>
        </p:nvSpPr>
        <p:spPr bwMode="auto">
          <a:xfrm>
            <a:off x="6765925" y="5342083"/>
            <a:ext cx="2336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latin typeface="Times New Roman" pitchFamily="18" charset="0"/>
                <a:cs typeface="Times New Roman" pitchFamily="18" charset="0"/>
              </a:rPr>
              <a:t>8 mm – beamline</a:t>
            </a:r>
          </a:p>
          <a:p>
            <a:r>
              <a:rPr lang="en-US" sz="1600">
                <a:latin typeface="Times New Roman" pitchFamily="18" charset="0"/>
                <a:cs typeface="Times New Roman" pitchFamily="18" charset="0"/>
              </a:rPr>
              <a:t>1 mm – cavity LHe vessel</a:t>
            </a:r>
          </a:p>
        </p:txBody>
      </p:sp>
      <p:sp>
        <p:nvSpPr>
          <p:cNvPr id="9233" name="Rectangle 15"/>
          <p:cNvSpPr>
            <a:spLocks noChangeArrowheads="1"/>
          </p:cNvSpPr>
          <p:nvPr/>
        </p:nvSpPr>
        <p:spPr bwMode="auto">
          <a:xfrm>
            <a:off x="1207438" y="914400"/>
            <a:ext cx="57658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Axial displacement due to thermal contractions of materials at cold </a:t>
            </a:r>
          </a:p>
        </p:txBody>
      </p:sp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9765745"/>
              </p:ext>
            </p:extLst>
          </p:nvPr>
        </p:nvGraphicFramePr>
        <p:xfrm>
          <a:off x="1172801" y="1248931"/>
          <a:ext cx="6256626" cy="12192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673514"/>
                <a:gridCol w="1143000"/>
                <a:gridCol w="1219200"/>
                <a:gridCol w="1219200"/>
                <a:gridCol w="1001712"/>
              </a:tblGrid>
              <a:tr h="297314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Components</a:t>
                      </a:r>
                      <a:endParaRPr lang="en-US" sz="1400" dirty="0"/>
                    </a:p>
                  </a:txBody>
                  <a:tcPr marL="91434" marR="91434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Material</a:t>
                      </a:r>
                      <a:endParaRPr lang="en-US" sz="1400" dirty="0"/>
                    </a:p>
                  </a:txBody>
                  <a:tcPr marL="91434" marR="91434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Temperature</a:t>
                      </a:r>
                      <a:endParaRPr lang="en-US" sz="1400" dirty="0"/>
                    </a:p>
                  </a:txBody>
                  <a:tcPr marL="91434" marR="91434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∆L/L</a:t>
                      </a:r>
                      <a:endParaRPr lang="en-US" sz="1400" dirty="0"/>
                    </a:p>
                  </a:txBody>
                  <a:tcPr marL="91434" marR="91434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∆L</a:t>
                      </a:r>
                      <a:endParaRPr lang="en-US" sz="1400" dirty="0"/>
                    </a:p>
                  </a:txBody>
                  <a:tcPr marL="91434" marR="91434"/>
                </a:tc>
              </a:tr>
              <a:tr h="297314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HGRP</a:t>
                      </a:r>
                      <a:endParaRPr lang="en-US" sz="1400" dirty="0"/>
                    </a:p>
                  </a:txBody>
                  <a:tcPr marL="91434" marR="91434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Ti</a:t>
                      </a:r>
                      <a:endParaRPr lang="en-US" sz="1400" dirty="0"/>
                    </a:p>
                  </a:txBody>
                  <a:tcPr marL="91434" marR="91434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300K-2K</a:t>
                      </a:r>
                      <a:endParaRPr lang="en-US" sz="1400" dirty="0"/>
                    </a:p>
                  </a:txBody>
                  <a:tcPr marL="91434" marR="91434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0.172%</a:t>
                      </a:r>
                      <a:endParaRPr lang="en-US" sz="1400" dirty="0"/>
                    </a:p>
                  </a:txBody>
                  <a:tcPr marL="91434" marR="91434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17 mm</a:t>
                      </a:r>
                      <a:endParaRPr lang="en-US" sz="1400" dirty="0"/>
                    </a:p>
                  </a:txBody>
                  <a:tcPr marL="91434" marR="91434"/>
                </a:tc>
              </a:tr>
              <a:tr h="297314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Thermal shield</a:t>
                      </a:r>
                      <a:endParaRPr lang="en-US" sz="1400" dirty="0"/>
                    </a:p>
                  </a:txBody>
                  <a:tcPr marL="91434" marR="91434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Al 1100</a:t>
                      </a:r>
                      <a:endParaRPr lang="en-US" sz="1400" dirty="0"/>
                    </a:p>
                  </a:txBody>
                  <a:tcPr marL="91434" marR="91434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300K-40K</a:t>
                      </a:r>
                      <a:endParaRPr lang="en-US" sz="1400" dirty="0"/>
                    </a:p>
                  </a:txBody>
                  <a:tcPr marL="91434" marR="91434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0.350%</a:t>
                      </a:r>
                      <a:endParaRPr lang="en-US" sz="1400" dirty="0"/>
                    </a:p>
                  </a:txBody>
                  <a:tcPr marL="91434" marR="91434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34.5 mm</a:t>
                      </a:r>
                      <a:endParaRPr lang="en-US" sz="1400" dirty="0"/>
                    </a:p>
                  </a:txBody>
                  <a:tcPr marL="91434" marR="91434"/>
                </a:tc>
              </a:tr>
              <a:tr h="297314"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Beamline</a:t>
                      </a:r>
                      <a:r>
                        <a:rPr lang="en-US" sz="1400" dirty="0" smtClean="0"/>
                        <a:t> (cavity)</a:t>
                      </a:r>
                      <a:endParaRPr lang="en-US" sz="1400" dirty="0"/>
                    </a:p>
                  </a:txBody>
                  <a:tcPr marL="91434" marR="91434"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Nb</a:t>
                      </a:r>
                      <a:endParaRPr lang="en-US" sz="1400" dirty="0"/>
                    </a:p>
                  </a:txBody>
                  <a:tcPr marL="91434" marR="91434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300K-2K</a:t>
                      </a:r>
                      <a:endParaRPr lang="en-US" sz="1400" dirty="0"/>
                    </a:p>
                  </a:txBody>
                  <a:tcPr marL="91434" marR="91434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0.146%</a:t>
                      </a:r>
                      <a:endParaRPr lang="en-US" sz="1400" dirty="0"/>
                    </a:p>
                  </a:txBody>
                  <a:tcPr marL="91434" marR="91434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14.5 mm</a:t>
                      </a:r>
                      <a:endParaRPr lang="en-US" sz="1400" dirty="0"/>
                    </a:p>
                  </a:txBody>
                  <a:tcPr marL="91434" marR="91434"/>
                </a:tc>
              </a:tr>
            </a:tbl>
          </a:graphicData>
        </a:graphic>
      </p:graphicFrame>
      <p:sp>
        <p:nvSpPr>
          <p:cNvPr id="9267" name="Right Arrow 10"/>
          <p:cNvSpPr>
            <a:spLocks noChangeArrowheads="1"/>
          </p:cNvSpPr>
          <p:nvPr/>
        </p:nvSpPr>
        <p:spPr bwMode="auto">
          <a:xfrm>
            <a:off x="2179638" y="4638820"/>
            <a:ext cx="381000" cy="2286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B050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68" name="Right Arrow 10"/>
          <p:cNvSpPr>
            <a:spLocks noChangeArrowheads="1"/>
          </p:cNvSpPr>
          <p:nvPr/>
        </p:nvSpPr>
        <p:spPr bwMode="auto">
          <a:xfrm>
            <a:off x="2185988" y="5019820"/>
            <a:ext cx="381000" cy="2286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3B13AD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" name="Right Arrow 10"/>
          <p:cNvSpPr>
            <a:spLocks noChangeArrowheads="1"/>
          </p:cNvSpPr>
          <p:nvPr/>
        </p:nvSpPr>
        <p:spPr bwMode="auto">
          <a:xfrm>
            <a:off x="2179638" y="5405583"/>
            <a:ext cx="381000" cy="228600"/>
          </a:xfrm>
          <a:prstGeom prst="rightArrow">
            <a:avLst>
              <a:gd name="adj1" fmla="val 50000"/>
              <a:gd name="adj2" fmla="val 50002"/>
            </a:avLst>
          </a:prstGeom>
          <a:solidFill>
            <a:srgbClr val="CC00CC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n>
                <a:solidFill>
                  <a:srgbClr val="CC00CC"/>
                </a:solidFill>
              </a:ln>
            </a:endParaRPr>
          </a:p>
        </p:txBody>
      </p:sp>
      <p:sp>
        <p:nvSpPr>
          <p:cNvPr id="9270" name="Rectangle 15"/>
          <p:cNvSpPr>
            <a:spLocks noChangeArrowheads="1"/>
          </p:cNvSpPr>
          <p:nvPr/>
        </p:nvSpPr>
        <p:spPr bwMode="auto">
          <a:xfrm>
            <a:off x="552450" y="4583258"/>
            <a:ext cx="159861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latin typeface="Times New Roman" pitchFamily="18" charset="0"/>
                <a:cs typeface="Times New Roman" pitchFamily="18" charset="0"/>
              </a:rPr>
              <a:t>7.5 mm -- HGRP</a:t>
            </a:r>
          </a:p>
        </p:txBody>
      </p:sp>
      <p:sp>
        <p:nvSpPr>
          <p:cNvPr id="9271" name="Rectangle 15"/>
          <p:cNvSpPr>
            <a:spLocks noChangeArrowheads="1"/>
          </p:cNvSpPr>
          <p:nvPr/>
        </p:nvSpPr>
        <p:spPr bwMode="auto">
          <a:xfrm>
            <a:off x="-7937" y="4964258"/>
            <a:ext cx="229393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15.5 mm – thermal shield</a:t>
            </a:r>
          </a:p>
        </p:txBody>
      </p:sp>
      <p:sp>
        <p:nvSpPr>
          <p:cNvPr id="9272" name="Rectangle 15"/>
          <p:cNvSpPr>
            <a:spLocks noChangeArrowheads="1"/>
          </p:cNvSpPr>
          <p:nvPr/>
        </p:nvSpPr>
        <p:spPr bwMode="auto">
          <a:xfrm>
            <a:off x="377825" y="5350020"/>
            <a:ext cx="17732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latin typeface="Times New Roman" pitchFamily="18" charset="0"/>
                <a:cs typeface="Times New Roman" pitchFamily="18" charset="0"/>
              </a:rPr>
              <a:t>6.5 mm – beamline</a:t>
            </a:r>
          </a:p>
        </p:txBody>
      </p:sp>
      <p:sp>
        <p:nvSpPr>
          <p:cNvPr id="29" name="Rectangle 15"/>
          <p:cNvSpPr>
            <a:spLocks noChangeArrowheads="1"/>
          </p:cNvSpPr>
          <p:nvPr/>
        </p:nvSpPr>
        <p:spPr bwMode="auto">
          <a:xfrm>
            <a:off x="2695431" y="4652370"/>
            <a:ext cx="3925562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Axial displacement is allowed by: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sz="1600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Sliding post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sz="1600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Cavity flexible support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sz="1600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Key alignment of component supports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sz="1600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Coupler design allows an offset of 10 </a:t>
            </a:r>
            <a:r>
              <a:rPr lang="en-US" sz="1600" dirty="0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mm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sz="1600" dirty="0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Bellows in HOMs</a:t>
            </a:r>
            <a:endParaRPr lang="en-US" sz="1600" dirty="0">
              <a:solidFill>
                <a:srgbClr val="CC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74" name="Left-Right Arrow 31"/>
          <p:cNvSpPr>
            <a:spLocks noChangeArrowheads="1"/>
          </p:cNvSpPr>
          <p:nvPr/>
        </p:nvSpPr>
        <p:spPr bwMode="auto">
          <a:xfrm>
            <a:off x="6918325" y="2941783"/>
            <a:ext cx="360363" cy="169862"/>
          </a:xfrm>
          <a:prstGeom prst="leftRightArrow">
            <a:avLst>
              <a:gd name="adj1" fmla="val 50000"/>
              <a:gd name="adj2" fmla="val 49796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75" name="Left-Right Arrow 32"/>
          <p:cNvSpPr>
            <a:spLocks noChangeArrowheads="1"/>
          </p:cNvSpPr>
          <p:nvPr/>
        </p:nvSpPr>
        <p:spPr bwMode="auto">
          <a:xfrm>
            <a:off x="1109663" y="2967183"/>
            <a:ext cx="360362" cy="169862"/>
          </a:xfrm>
          <a:prstGeom prst="leftRightArrow">
            <a:avLst>
              <a:gd name="adj1" fmla="val 50000"/>
              <a:gd name="adj2" fmla="val 49796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76" name="Rectangle 15"/>
          <p:cNvSpPr>
            <a:spLocks noChangeArrowheads="1"/>
          </p:cNvSpPr>
          <p:nvPr/>
        </p:nvSpPr>
        <p:spPr bwMode="auto">
          <a:xfrm>
            <a:off x="6597650" y="2640158"/>
            <a:ext cx="11747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Sliding post</a:t>
            </a:r>
          </a:p>
        </p:txBody>
      </p:sp>
      <p:sp>
        <p:nvSpPr>
          <p:cNvPr id="9277" name="Rectangle 15"/>
          <p:cNvSpPr>
            <a:spLocks noChangeArrowheads="1"/>
          </p:cNvSpPr>
          <p:nvPr/>
        </p:nvSpPr>
        <p:spPr bwMode="auto">
          <a:xfrm>
            <a:off x="703263" y="2638570"/>
            <a:ext cx="1173162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Sliding post</a:t>
            </a:r>
          </a:p>
        </p:txBody>
      </p:sp>
    </p:spTree>
    <p:extLst>
      <p:ext uri="{BB962C8B-B14F-4D97-AF65-F5344CB8AC3E}">
        <p14:creationId xmlns:p14="http://schemas.microsoft.com/office/powerpoint/2010/main" val="4018714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Cryogenic </a:t>
            </a:r>
            <a:r>
              <a:rPr lang="en-US" sz="3600" dirty="0" smtClean="0"/>
              <a:t>manifolds: </a:t>
            </a:r>
            <a:r>
              <a:rPr lang="en-US" sz="3600" dirty="0"/>
              <a:t>six </a:t>
            </a:r>
            <a:r>
              <a:rPr lang="en-US" sz="3600" dirty="0" smtClean="0"/>
              <a:t>lines</a:t>
            </a:r>
            <a:endParaRPr lang="en-US" sz="3600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2374656"/>
              </p:ext>
            </p:extLst>
          </p:nvPr>
        </p:nvGraphicFramePr>
        <p:xfrm>
          <a:off x="407988" y="1104164"/>
          <a:ext cx="8278812" cy="173717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34237"/>
                <a:gridCol w="1504339"/>
                <a:gridCol w="4940236"/>
              </a:tblGrid>
              <a:tr h="63985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rgbClr val="0000CC"/>
                          </a:solidFill>
                        </a:rPr>
                        <a:t>1 line for 2K supply</a:t>
                      </a:r>
                    </a:p>
                  </a:txBody>
                  <a:tcPr marT="45689" marB="45689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err="1" smtClean="0"/>
                        <a:t>subcooled</a:t>
                      </a:r>
                      <a:r>
                        <a:rPr lang="en-US" sz="1200" dirty="0" smtClean="0"/>
                        <a:t> liquid @1.2 bar</a:t>
                      </a:r>
                    </a:p>
                  </a:txBody>
                  <a:tcPr marT="45689" marB="45689"/>
                </a:tc>
                <a:tc>
                  <a:txBody>
                    <a:bodyPr/>
                    <a:lstStyle/>
                    <a:p>
                      <a:pPr marL="171450" marR="0" lvl="1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200" dirty="0" smtClean="0"/>
                        <a:t>2K helium bath for cavities via 2K-2 phase line</a:t>
                      </a:r>
                    </a:p>
                    <a:p>
                      <a:pPr marL="171450" marR="0" lvl="1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200" dirty="0" smtClean="0"/>
                        <a:t>pre-cool gas for cool-down</a:t>
                      </a:r>
                    </a:p>
                    <a:p>
                      <a:pPr marL="171450" marR="0" lvl="1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200" dirty="0" smtClean="0"/>
                        <a:t>90% heat load from RF losses in the cavities</a:t>
                      </a:r>
                    </a:p>
                  </a:txBody>
                  <a:tcPr marT="45689" marB="45689"/>
                </a:tc>
              </a:tr>
              <a:tr h="457026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FF0000"/>
                          </a:solidFill>
                        </a:rPr>
                        <a:t>2 lines for 4.5-6K</a:t>
                      </a:r>
                      <a:endParaRPr 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 marT="45689" marB="45689"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3.0 bar He liquid</a:t>
                      </a:r>
                    </a:p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Single phase flow 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T="45689" marB="45689"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1200" dirty="0" smtClean="0"/>
                        <a:t>Thermal intercept for HOM absorbers and couplers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1200" dirty="0" smtClean="0"/>
                        <a:t>2/3 dynamic heat load</a:t>
                      </a:r>
                      <a:endParaRPr lang="en-US" sz="1200" dirty="0"/>
                    </a:p>
                  </a:txBody>
                  <a:tcPr marT="45689" marB="45689"/>
                </a:tc>
              </a:tr>
              <a:tr h="63985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00B050"/>
                          </a:solidFill>
                        </a:rPr>
                        <a:t>3 lines for 40-80K </a:t>
                      </a:r>
                      <a:endParaRPr lang="en-US" sz="1400" dirty="0">
                        <a:solidFill>
                          <a:srgbClr val="00B050"/>
                        </a:solidFill>
                      </a:endParaRPr>
                    </a:p>
                  </a:txBody>
                  <a:tcPr marT="45689" marB="45689"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20 bar He gas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T="45689" marB="45689"/>
                </a:tc>
                <a:tc>
                  <a:txBody>
                    <a:bodyPr/>
                    <a:lstStyle/>
                    <a:p>
                      <a:pPr marL="171450" marR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200" dirty="0" smtClean="0"/>
                        <a:t>Thermal intercept for HOM absorbers and couplers</a:t>
                      </a:r>
                    </a:p>
                    <a:p>
                      <a:pPr marL="171450" marR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200" dirty="0" smtClean="0"/>
                        <a:t>40K</a:t>
                      </a:r>
                      <a:r>
                        <a:rPr lang="en-US" sz="1200" baseline="0" dirty="0" smtClean="0"/>
                        <a:t> t</a:t>
                      </a:r>
                      <a:r>
                        <a:rPr lang="en-US" sz="1200" dirty="0" smtClean="0"/>
                        <a:t>hermal shield, low thermal expansion rate over 40-120K range</a:t>
                      </a:r>
                    </a:p>
                    <a:p>
                      <a:pPr marL="171450" marR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200" dirty="0" smtClean="0"/>
                        <a:t>90% heat load from HOM</a:t>
                      </a:r>
                    </a:p>
                  </a:txBody>
                  <a:tcPr marT="45689" marB="45689"/>
                </a:tc>
              </a:tr>
            </a:tbl>
          </a:graphicData>
        </a:graphic>
      </p:graphicFrame>
      <p:pic>
        <p:nvPicPr>
          <p:cNvPr id="27" name="Picture 26"/>
          <p:cNvPicPr/>
          <p:nvPr/>
        </p:nvPicPr>
        <p:blipFill rotWithShape="1">
          <a:blip r:embed="rId3"/>
          <a:srcRect l="29394" t="22479" r="15539" b="13273"/>
          <a:stretch/>
        </p:blipFill>
        <p:spPr bwMode="auto">
          <a:xfrm>
            <a:off x="3886200" y="2857500"/>
            <a:ext cx="4906645" cy="354909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32554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5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9" t="23746" r="1427" b="21333"/>
          <a:stretch>
            <a:fillRect/>
          </a:stretch>
        </p:blipFill>
        <p:spPr bwMode="auto">
          <a:xfrm>
            <a:off x="254000" y="2779713"/>
            <a:ext cx="8123238" cy="348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/>
          <a:srcRect l="19846" t="32884" r="15637" b="35197"/>
          <a:stretch>
            <a:fillRect/>
          </a:stretch>
        </p:blipFill>
        <p:spPr bwMode="auto">
          <a:xfrm>
            <a:off x="349250" y="1289050"/>
            <a:ext cx="3581400" cy="1241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4100" name="TextBox 14"/>
          <p:cNvSpPr txBox="1">
            <a:spLocks noChangeArrowheads="1"/>
          </p:cNvSpPr>
          <p:nvPr/>
        </p:nvSpPr>
        <p:spPr bwMode="auto">
          <a:xfrm>
            <a:off x="3541713" y="2524125"/>
            <a:ext cx="22066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z="1600" b="1">
                <a:solidFill>
                  <a:srgbClr val="CC00CC"/>
                </a:solidFill>
              </a:rPr>
              <a:t>Inside each cryomodule</a:t>
            </a:r>
          </a:p>
        </p:txBody>
      </p:sp>
      <p:pic>
        <p:nvPicPr>
          <p:cNvPr id="5126" name="Picture 2"/>
          <p:cNvPicPr>
            <a:picLocks noChangeAspect="1" noChangeArrowheads="1"/>
          </p:cNvPicPr>
          <p:nvPr/>
        </p:nvPicPr>
        <p:blipFill>
          <a:blip r:embed="rId5"/>
          <a:srcRect l="32117" t="10387" r="23196" b="6952"/>
          <a:stretch>
            <a:fillRect/>
          </a:stretch>
        </p:blipFill>
        <p:spPr bwMode="auto">
          <a:xfrm>
            <a:off x="7162800" y="923925"/>
            <a:ext cx="1752600" cy="1963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4114800" y="1381125"/>
            <a:ext cx="3973513" cy="10461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srgbClr val="CC00CC"/>
                </a:solidFill>
                <a:latin typeface="Arial" charset="0"/>
                <a:ea typeface="ＭＳ Ｐゴシック" pitchFamily="-84" charset="-128"/>
              </a:rPr>
              <a:t>4 Valves control flow into local distribution lines: 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sz="1200" dirty="0">
                <a:latin typeface="Arial" charset="0"/>
                <a:ea typeface="ＭＳ Ｐゴシック" pitchFamily="-84" charset="-128"/>
              </a:rPr>
              <a:t>1.8 K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sz="1200" dirty="0">
                <a:latin typeface="Arial" charset="0"/>
                <a:ea typeface="ＭＳ Ｐゴシック" pitchFamily="-84" charset="-128"/>
              </a:rPr>
              <a:t>Pre-cool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sz="1200" dirty="0">
                <a:latin typeface="Arial" charset="0"/>
                <a:ea typeface="ＭＳ Ｐゴシック" pitchFamily="-84" charset="-128"/>
              </a:rPr>
              <a:t>5 K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sz="1200" dirty="0">
                <a:latin typeface="Arial" charset="0"/>
                <a:ea typeface="ＭＳ Ｐゴシック" pitchFamily="-84" charset="-128"/>
              </a:rPr>
              <a:t>40 K</a:t>
            </a:r>
          </a:p>
        </p:txBody>
      </p:sp>
      <p:sp>
        <p:nvSpPr>
          <p:cNvPr id="4104" name="Rectangle 13"/>
          <p:cNvSpPr>
            <a:spLocks noChangeArrowheads="1"/>
          </p:cNvSpPr>
          <p:nvPr/>
        </p:nvSpPr>
        <p:spPr bwMode="auto">
          <a:xfrm>
            <a:off x="1600200" y="889000"/>
            <a:ext cx="4800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400">
                <a:solidFill>
                  <a:srgbClr val="CC00CC"/>
                </a:solidFill>
              </a:rPr>
              <a:t>2K, 5K and 40K supply pipes run for the entire half linac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dirty="0" smtClean="0"/>
              <a:t>Cryogenic sketch of one </a:t>
            </a:r>
            <a:r>
              <a:rPr lang="en-US" sz="3200" dirty="0" smtClean="0"/>
              <a:t>Module </a:t>
            </a:r>
            <a:br>
              <a:rPr lang="en-US" sz="3200" dirty="0" smtClean="0"/>
            </a:br>
            <a:r>
              <a:rPr lang="en-US" sz="3200" dirty="0" smtClean="0"/>
              <a:t>(as of Sep 2012)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799897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Cryogenic sketch of one Module </a:t>
            </a:r>
            <a:br>
              <a:rPr lang="en-US" sz="2800" dirty="0"/>
            </a:br>
            <a:r>
              <a:rPr lang="en-US" sz="2800" dirty="0"/>
              <a:t>(as of </a:t>
            </a:r>
            <a:r>
              <a:rPr lang="en-US" sz="2800" dirty="0" smtClean="0"/>
              <a:t>today)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69" t="21152" r="12314" b="19215"/>
          <a:stretch/>
        </p:blipFill>
        <p:spPr bwMode="auto">
          <a:xfrm>
            <a:off x="76200" y="1926578"/>
            <a:ext cx="8915400" cy="407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17518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Investigation of Parallel </a:t>
            </a:r>
            <a:r>
              <a:rPr lang="en-US" sz="3600" dirty="0"/>
              <a:t>F</a:t>
            </a:r>
            <a:r>
              <a:rPr lang="en-US" sz="3600" dirty="0" smtClean="0"/>
              <a:t>lows</a:t>
            </a:r>
            <a:endParaRPr lang="en-US" sz="36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2362200"/>
            <a:ext cx="6821958" cy="3590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1066800" y="1905000"/>
            <a:ext cx="0" cy="60960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762000" y="2514600"/>
            <a:ext cx="609600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762000" y="2514600"/>
            <a:ext cx="0" cy="76200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371600" y="2514600"/>
            <a:ext cx="0" cy="76200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762000" y="3657600"/>
            <a:ext cx="0" cy="76200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371600" y="3657600"/>
            <a:ext cx="0" cy="76200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762000" y="4419600"/>
            <a:ext cx="609600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1066800" y="4419600"/>
            <a:ext cx="0" cy="60960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609600" y="3200400"/>
            <a:ext cx="3048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1219200" y="3200400"/>
            <a:ext cx="3048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1533525" y="3320534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24" name="TextBox 23"/>
          <p:cNvSpPr txBox="1"/>
          <p:nvPr/>
        </p:nvSpPr>
        <p:spPr>
          <a:xfrm>
            <a:off x="190896" y="3320534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</a:t>
            </a:r>
            <a:r>
              <a:rPr lang="en-US" baseline="-25000" dirty="0"/>
              <a:t>2</a:t>
            </a:r>
          </a:p>
        </p:txBody>
      </p:sp>
      <p:sp>
        <p:nvSpPr>
          <p:cNvPr id="23" name="Rectangle 22"/>
          <p:cNvSpPr/>
          <p:nvPr/>
        </p:nvSpPr>
        <p:spPr>
          <a:xfrm>
            <a:off x="609600" y="2819400"/>
            <a:ext cx="304800" cy="4571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1219200" y="2819400"/>
            <a:ext cx="304800" cy="4571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8500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ornell">
      <a:dk1>
        <a:sysClr val="windowText" lastClr="000000"/>
      </a:dk1>
      <a:lt1>
        <a:sysClr val="window" lastClr="FFFFFF"/>
      </a:lt1>
      <a:dk2>
        <a:srgbClr val="3A3A3C"/>
      </a:dk2>
      <a:lt2>
        <a:srgbClr val="EEECE1"/>
      </a:lt2>
      <a:accent1>
        <a:srgbClr val="4F81BD"/>
      </a:accent1>
      <a:accent2>
        <a:srgbClr val="B31B1B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1834</TotalTime>
  <Words>670</Words>
  <Application>Microsoft Office PowerPoint</Application>
  <PresentationFormat>On-screen Show (4:3)</PresentationFormat>
  <Paragraphs>144</Paragraphs>
  <Slides>16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Office Theme</vt:lpstr>
      <vt:lpstr>Custom Design</vt:lpstr>
      <vt:lpstr>Photo Editor Photo</vt:lpstr>
      <vt:lpstr>Cornell’s Main Linac Module (MLC) </vt:lpstr>
      <vt:lpstr>Not an Outline</vt:lpstr>
      <vt:lpstr>Cryomodule unit</vt:lpstr>
      <vt:lpstr>Cornell Specifics</vt:lpstr>
      <vt:lpstr>Cool-Down shrinkage</vt:lpstr>
      <vt:lpstr>Cryogenic manifolds: six lines</vt:lpstr>
      <vt:lpstr>Cryogenic sketch of one Module  (as of Sep 2012)</vt:lpstr>
      <vt:lpstr>Cryogenic sketch of one Module  (as of today)</vt:lpstr>
      <vt:lpstr>Investigation of Parallel Flows</vt:lpstr>
      <vt:lpstr>Structural analysis (II)</vt:lpstr>
      <vt:lpstr>Structural analysis</vt:lpstr>
      <vt:lpstr>PowerPoint Presentation</vt:lpstr>
      <vt:lpstr>Structural Analysis</vt:lpstr>
      <vt:lpstr>PowerPoint Presentation</vt:lpstr>
      <vt:lpstr>PowerPoint Presentation</vt:lpstr>
      <vt:lpstr>You name it</vt:lpstr>
    </vt:vector>
  </TitlesOfParts>
  <Company>LEPP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nvalles</dc:creator>
  <cp:lastModifiedBy>Ralf G. Eichhorn</cp:lastModifiedBy>
  <cp:revision>39</cp:revision>
  <dcterms:created xsi:type="dcterms:W3CDTF">2012-11-01T15:44:13Z</dcterms:created>
  <dcterms:modified xsi:type="dcterms:W3CDTF">2013-06-14T12:56:00Z</dcterms:modified>
</cp:coreProperties>
</file>