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63" r:id="rId2"/>
    <p:sldId id="329" r:id="rId3"/>
    <p:sldId id="330" r:id="rId4"/>
    <p:sldId id="323" r:id="rId5"/>
    <p:sldId id="306" r:id="rId6"/>
    <p:sldId id="327" r:id="rId7"/>
    <p:sldId id="310" r:id="rId8"/>
    <p:sldId id="321" r:id="rId9"/>
    <p:sldId id="319" r:id="rId10"/>
    <p:sldId id="328" r:id="rId11"/>
    <p:sldId id="292" r:id="rId12"/>
    <p:sldId id="293" r:id="rId13"/>
    <p:sldId id="324" r:id="rId14"/>
    <p:sldId id="325" r:id="rId15"/>
    <p:sldId id="288" r:id="rId16"/>
    <p:sldId id="331" r:id="rId17"/>
    <p:sldId id="31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841" autoAdjust="0"/>
    <p:restoredTop sz="91357" autoAdjust="0"/>
  </p:normalViewPr>
  <p:slideViewPr>
    <p:cSldViewPr>
      <p:cViewPr varScale="1">
        <p:scale>
          <a:sx n="80" d="100"/>
          <a:sy n="80" d="100"/>
        </p:scale>
        <p:origin x="-8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file\jgl\Eigene%20Dateien\Gun0%20Test%20Data\Tuner_measurements_Saclay_Gun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Gun 0.2 Tuner Range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Tuner</c:v>
          </c:tx>
          <c:spPr>
            <a:ln w="28575">
              <a:noFill/>
            </a:ln>
          </c:spPr>
          <c:xVal>
            <c:numRef>
              <c:f>data!$D$3:$D$101</c:f>
              <c:numCache>
                <c:formatCode>General</c:formatCode>
                <c:ptCount val="99"/>
                <c:pt idx="0">
                  <c:v>-28000</c:v>
                </c:pt>
                <c:pt idx="1">
                  <c:v>-29000</c:v>
                </c:pt>
                <c:pt idx="2">
                  <c:v>-32000</c:v>
                </c:pt>
                <c:pt idx="3">
                  <c:v>-37000</c:v>
                </c:pt>
                <c:pt idx="4">
                  <c:v>-42000</c:v>
                </c:pt>
                <c:pt idx="5">
                  <c:v>-47000</c:v>
                </c:pt>
                <c:pt idx="6">
                  <c:v>-52000</c:v>
                </c:pt>
                <c:pt idx="7">
                  <c:v>-57000</c:v>
                </c:pt>
                <c:pt idx="8">
                  <c:v>-62000</c:v>
                </c:pt>
                <c:pt idx="9">
                  <c:v>-67000</c:v>
                </c:pt>
                <c:pt idx="10">
                  <c:v>-72000</c:v>
                </c:pt>
                <c:pt idx="11">
                  <c:v>-77000</c:v>
                </c:pt>
                <c:pt idx="12">
                  <c:v>-82000</c:v>
                </c:pt>
                <c:pt idx="13">
                  <c:v>-87000</c:v>
                </c:pt>
                <c:pt idx="14">
                  <c:v>-92000</c:v>
                </c:pt>
                <c:pt idx="15">
                  <c:v>-97000</c:v>
                </c:pt>
                <c:pt idx="16">
                  <c:v>-102000</c:v>
                </c:pt>
                <c:pt idx="17">
                  <c:v>-107000</c:v>
                </c:pt>
                <c:pt idx="18">
                  <c:v>-112000</c:v>
                </c:pt>
                <c:pt idx="19">
                  <c:v>-117000</c:v>
                </c:pt>
                <c:pt idx="20">
                  <c:v>-122000</c:v>
                </c:pt>
                <c:pt idx="21">
                  <c:v>-127000</c:v>
                </c:pt>
                <c:pt idx="22">
                  <c:v>-132000</c:v>
                </c:pt>
                <c:pt idx="23">
                  <c:v>-136000</c:v>
                </c:pt>
                <c:pt idx="24">
                  <c:v>-146000</c:v>
                </c:pt>
                <c:pt idx="25">
                  <c:v>-156000</c:v>
                </c:pt>
                <c:pt idx="26">
                  <c:v>-166000</c:v>
                </c:pt>
                <c:pt idx="27">
                  <c:v>-176000</c:v>
                </c:pt>
                <c:pt idx="28">
                  <c:v>-186000</c:v>
                </c:pt>
                <c:pt idx="29">
                  <c:v>-196000</c:v>
                </c:pt>
                <c:pt idx="30">
                  <c:v>-206000</c:v>
                </c:pt>
                <c:pt idx="31">
                  <c:v>-216000</c:v>
                </c:pt>
                <c:pt idx="32">
                  <c:v>-226000</c:v>
                </c:pt>
                <c:pt idx="33">
                  <c:v>-236000</c:v>
                </c:pt>
                <c:pt idx="34">
                  <c:v>-246000</c:v>
                </c:pt>
                <c:pt idx="35">
                  <c:v>-256000</c:v>
                </c:pt>
                <c:pt idx="36">
                  <c:v>-266000</c:v>
                </c:pt>
                <c:pt idx="37">
                  <c:v>-276000</c:v>
                </c:pt>
                <c:pt idx="38">
                  <c:v>-286000</c:v>
                </c:pt>
                <c:pt idx="39">
                  <c:v>-296000</c:v>
                </c:pt>
                <c:pt idx="40">
                  <c:v>-296000</c:v>
                </c:pt>
                <c:pt idx="41">
                  <c:v>-296000</c:v>
                </c:pt>
                <c:pt idx="42">
                  <c:v>-291000</c:v>
                </c:pt>
                <c:pt idx="43">
                  <c:v>-281000</c:v>
                </c:pt>
                <c:pt idx="44">
                  <c:v>-271000</c:v>
                </c:pt>
                <c:pt idx="45">
                  <c:v>-261000</c:v>
                </c:pt>
                <c:pt idx="46">
                  <c:v>-251000</c:v>
                </c:pt>
                <c:pt idx="47">
                  <c:v>-241000</c:v>
                </c:pt>
                <c:pt idx="48">
                  <c:v>-231000</c:v>
                </c:pt>
                <c:pt idx="49">
                  <c:v>-221000</c:v>
                </c:pt>
                <c:pt idx="50">
                  <c:v>-211000</c:v>
                </c:pt>
                <c:pt idx="51">
                  <c:v>-201000</c:v>
                </c:pt>
                <c:pt idx="52">
                  <c:v>-191000</c:v>
                </c:pt>
                <c:pt idx="53">
                  <c:v>-181000</c:v>
                </c:pt>
                <c:pt idx="54">
                  <c:v>-171000</c:v>
                </c:pt>
                <c:pt idx="55">
                  <c:v>-161000</c:v>
                </c:pt>
                <c:pt idx="56">
                  <c:v>-151000</c:v>
                </c:pt>
                <c:pt idx="57">
                  <c:v>-141000</c:v>
                </c:pt>
                <c:pt idx="58">
                  <c:v>-131000</c:v>
                </c:pt>
                <c:pt idx="59">
                  <c:v>-121000</c:v>
                </c:pt>
                <c:pt idx="60">
                  <c:v>-111000</c:v>
                </c:pt>
                <c:pt idx="61">
                  <c:v>-101000</c:v>
                </c:pt>
                <c:pt idx="62">
                  <c:v>-91000</c:v>
                </c:pt>
                <c:pt idx="63">
                  <c:v>-81000</c:v>
                </c:pt>
                <c:pt idx="64">
                  <c:v>-71000</c:v>
                </c:pt>
                <c:pt idx="65">
                  <c:v>-61000</c:v>
                </c:pt>
                <c:pt idx="66">
                  <c:v>-51000</c:v>
                </c:pt>
                <c:pt idx="67">
                  <c:v>-41000</c:v>
                </c:pt>
                <c:pt idx="68">
                  <c:v>-31000</c:v>
                </c:pt>
                <c:pt idx="69">
                  <c:v>-21000</c:v>
                </c:pt>
                <c:pt idx="70">
                  <c:v>-11000</c:v>
                </c:pt>
                <c:pt idx="71">
                  <c:v>-1000</c:v>
                </c:pt>
                <c:pt idx="72">
                  <c:v>9000</c:v>
                </c:pt>
                <c:pt idx="73">
                  <c:v>19000</c:v>
                </c:pt>
                <c:pt idx="74">
                  <c:v>9000</c:v>
                </c:pt>
                <c:pt idx="75">
                  <c:v>-1000</c:v>
                </c:pt>
                <c:pt idx="76">
                  <c:v>-11000</c:v>
                </c:pt>
                <c:pt idx="77">
                  <c:v>-21000</c:v>
                </c:pt>
                <c:pt idx="78">
                  <c:v>-31000</c:v>
                </c:pt>
                <c:pt idx="79">
                  <c:v>-61000</c:v>
                </c:pt>
                <c:pt idx="80">
                  <c:v>-91000</c:v>
                </c:pt>
                <c:pt idx="81">
                  <c:v>-121000</c:v>
                </c:pt>
                <c:pt idx="82">
                  <c:v>-151000</c:v>
                </c:pt>
                <c:pt idx="83">
                  <c:v>-181000</c:v>
                </c:pt>
                <c:pt idx="84">
                  <c:v>-211000</c:v>
                </c:pt>
                <c:pt idx="85">
                  <c:v>-241000</c:v>
                </c:pt>
                <c:pt idx="86">
                  <c:v>-271000</c:v>
                </c:pt>
                <c:pt idx="87">
                  <c:v>-291000</c:v>
                </c:pt>
                <c:pt idx="88">
                  <c:v>-296000</c:v>
                </c:pt>
                <c:pt idx="89">
                  <c:v>-296000</c:v>
                </c:pt>
                <c:pt idx="90">
                  <c:v>-236000</c:v>
                </c:pt>
                <c:pt idx="91">
                  <c:v>-176000</c:v>
                </c:pt>
                <c:pt idx="92">
                  <c:v>-116000</c:v>
                </c:pt>
                <c:pt idx="93">
                  <c:v>-56000</c:v>
                </c:pt>
                <c:pt idx="94">
                  <c:v>4000</c:v>
                </c:pt>
              </c:numCache>
            </c:numRef>
          </c:xVal>
          <c:yVal>
            <c:numRef>
              <c:f>data!$A$3:$A$101</c:f>
              <c:numCache>
                <c:formatCode>General</c:formatCode>
                <c:ptCount val="99"/>
                <c:pt idx="0">
                  <c:v>1300.3098729999999</c:v>
                </c:pt>
                <c:pt idx="1">
                  <c:v>1300.3065389999999</c:v>
                </c:pt>
                <c:pt idx="2">
                  <c:v>1300.2967920000001</c:v>
                </c:pt>
                <c:pt idx="3">
                  <c:v>1300.2810400000001</c:v>
                </c:pt>
                <c:pt idx="4">
                  <c:v>1300.2659060000001</c:v>
                </c:pt>
                <c:pt idx="5">
                  <c:v>1300.2510560000001</c:v>
                </c:pt>
                <c:pt idx="6">
                  <c:v>1300.236324</c:v>
                </c:pt>
                <c:pt idx="7">
                  <c:v>1300.2221629999999</c:v>
                </c:pt>
                <c:pt idx="8">
                  <c:v>1300.2078120000001</c:v>
                </c:pt>
                <c:pt idx="9">
                  <c:v>1300.1934679999999</c:v>
                </c:pt>
                <c:pt idx="10">
                  <c:v>1300.179351</c:v>
                </c:pt>
                <c:pt idx="11">
                  <c:v>1300.165197</c:v>
                </c:pt>
                <c:pt idx="12">
                  <c:v>1300.150989</c:v>
                </c:pt>
                <c:pt idx="13">
                  <c:v>1300.1366660000001</c:v>
                </c:pt>
                <c:pt idx="14">
                  <c:v>1300.12247</c:v>
                </c:pt>
                <c:pt idx="15">
                  <c:v>1300.108285</c:v>
                </c:pt>
                <c:pt idx="16">
                  <c:v>1300.0941769999999</c:v>
                </c:pt>
                <c:pt idx="17">
                  <c:v>1300.0805499999999</c:v>
                </c:pt>
                <c:pt idx="18">
                  <c:v>1300.066752</c:v>
                </c:pt>
                <c:pt idx="19">
                  <c:v>1300.0535219999999</c:v>
                </c:pt>
                <c:pt idx="20">
                  <c:v>1300.039325</c:v>
                </c:pt>
                <c:pt idx="21">
                  <c:v>1300.025674</c:v>
                </c:pt>
                <c:pt idx="22">
                  <c:v>1300.011825</c:v>
                </c:pt>
                <c:pt idx="23">
                  <c:v>1300.00082</c:v>
                </c:pt>
                <c:pt idx="24">
                  <c:v>1299.9731830000001</c:v>
                </c:pt>
                <c:pt idx="25">
                  <c:v>1299.945964</c:v>
                </c:pt>
                <c:pt idx="26">
                  <c:v>1299.91911</c:v>
                </c:pt>
                <c:pt idx="27">
                  <c:v>1299.8924219999999</c:v>
                </c:pt>
                <c:pt idx="28">
                  <c:v>1299.865765</c:v>
                </c:pt>
                <c:pt idx="29">
                  <c:v>1299.839489</c:v>
                </c:pt>
                <c:pt idx="30">
                  <c:v>1299.8136950000001</c:v>
                </c:pt>
                <c:pt idx="31">
                  <c:v>1299.787707</c:v>
                </c:pt>
                <c:pt idx="32">
                  <c:v>1299.7623390000001</c:v>
                </c:pt>
                <c:pt idx="33">
                  <c:v>1299.7370330000001</c:v>
                </c:pt>
                <c:pt idx="34">
                  <c:v>1299.7117109999999</c:v>
                </c:pt>
                <c:pt idx="35">
                  <c:v>1299.6866050000001</c:v>
                </c:pt>
                <c:pt idx="36">
                  <c:v>1299.663272</c:v>
                </c:pt>
                <c:pt idx="37">
                  <c:v>1299.639441</c:v>
                </c:pt>
                <c:pt idx="38">
                  <c:v>1299.6145180000001</c:v>
                </c:pt>
                <c:pt idx="39">
                  <c:v>1299.5903499999999</c:v>
                </c:pt>
                <c:pt idx="40">
                  <c:v>1299.5903499999999</c:v>
                </c:pt>
                <c:pt idx="41">
                  <c:v>1299.5903499999999</c:v>
                </c:pt>
                <c:pt idx="42">
                  <c:v>1299.6053910000001</c:v>
                </c:pt>
                <c:pt idx="43">
                  <c:v>1299.6352449999999</c:v>
                </c:pt>
                <c:pt idx="44">
                  <c:v>1299.66488</c:v>
                </c:pt>
                <c:pt idx="45">
                  <c:v>1299.694782</c:v>
                </c:pt>
                <c:pt idx="46">
                  <c:v>1299.7255700000001</c:v>
                </c:pt>
                <c:pt idx="47">
                  <c:v>1299.756484</c:v>
                </c:pt>
                <c:pt idx="48">
                  <c:v>1299.7873830000001</c:v>
                </c:pt>
                <c:pt idx="49">
                  <c:v>1299.8184719999999</c:v>
                </c:pt>
                <c:pt idx="50">
                  <c:v>1299.8495250000001</c:v>
                </c:pt>
                <c:pt idx="51">
                  <c:v>1299.8807429999999</c:v>
                </c:pt>
                <c:pt idx="52">
                  <c:v>1299.912315</c:v>
                </c:pt>
                <c:pt idx="53">
                  <c:v>1299.9439990000001</c:v>
                </c:pt>
                <c:pt idx="54">
                  <c:v>1299.975633</c:v>
                </c:pt>
                <c:pt idx="55">
                  <c:v>1300.007253</c:v>
                </c:pt>
                <c:pt idx="56">
                  <c:v>1300.038771</c:v>
                </c:pt>
                <c:pt idx="57">
                  <c:v>1300.0702220000001</c:v>
                </c:pt>
                <c:pt idx="58">
                  <c:v>1300.101553</c:v>
                </c:pt>
                <c:pt idx="59">
                  <c:v>1300.1327670000001</c:v>
                </c:pt>
                <c:pt idx="60">
                  <c:v>1300.1636779999999</c:v>
                </c:pt>
                <c:pt idx="61">
                  <c:v>1300.1943610000001</c:v>
                </c:pt>
                <c:pt idx="62">
                  <c:v>1300.22495</c:v>
                </c:pt>
                <c:pt idx="63">
                  <c:v>1300.255294</c:v>
                </c:pt>
                <c:pt idx="64">
                  <c:v>1300.285333</c:v>
                </c:pt>
                <c:pt idx="65">
                  <c:v>1300.3148470000001</c:v>
                </c:pt>
                <c:pt idx="66">
                  <c:v>1300.343525</c:v>
                </c:pt>
                <c:pt idx="67">
                  <c:v>1300.371404</c:v>
                </c:pt>
                <c:pt idx="68">
                  <c:v>1300.398774</c:v>
                </c:pt>
                <c:pt idx="69">
                  <c:v>1300.427353</c:v>
                </c:pt>
                <c:pt idx="70">
                  <c:v>1300.4551959999999</c:v>
                </c:pt>
                <c:pt idx="71">
                  <c:v>1300.4825350000001</c:v>
                </c:pt>
                <c:pt idx="72">
                  <c:v>1300.5086289999999</c:v>
                </c:pt>
                <c:pt idx="73">
                  <c:v>1300.528544</c:v>
                </c:pt>
                <c:pt idx="74">
                  <c:v>1300.5052310000001</c:v>
                </c:pt>
                <c:pt idx="75">
                  <c:v>1300.4762499999999</c:v>
                </c:pt>
                <c:pt idx="76">
                  <c:v>1300.445901</c:v>
                </c:pt>
                <c:pt idx="77">
                  <c:v>1300.4150810000001</c:v>
                </c:pt>
                <c:pt idx="78">
                  <c:v>1300.384634</c:v>
                </c:pt>
                <c:pt idx="79">
                  <c:v>1300.2935649999999</c:v>
                </c:pt>
                <c:pt idx="80">
                  <c:v>1300.1985999999999</c:v>
                </c:pt>
                <c:pt idx="81">
                  <c:v>1300.103863</c:v>
                </c:pt>
                <c:pt idx="82">
                  <c:v>1300.009845</c:v>
                </c:pt>
                <c:pt idx="83">
                  <c:v>1299.91749</c:v>
                </c:pt>
                <c:pt idx="84">
                  <c:v>1299.829412</c:v>
                </c:pt>
                <c:pt idx="85">
                  <c:v>1299.7442619999999</c:v>
                </c:pt>
                <c:pt idx="86">
                  <c:v>1299.663693</c:v>
                </c:pt>
                <c:pt idx="87">
                  <c:v>1299.6114399999999</c:v>
                </c:pt>
                <c:pt idx="88">
                  <c:v>1299.5984060000001</c:v>
                </c:pt>
                <c:pt idx="89">
                  <c:v>1299.5984060000001</c:v>
                </c:pt>
                <c:pt idx="90">
                  <c:v>1299.7806250000001</c:v>
                </c:pt>
                <c:pt idx="91">
                  <c:v>1299.968075</c:v>
                </c:pt>
                <c:pt idx="92">
                  <c:v>1300.155702</c:v>
                </c:pt>
                <c:pt idx="93">
                  <c:v>1300.3363360000001</c:v>
                </c:pt>
                <c:pt idx="94">
                  <c:v>1300.5018500000001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48896"/>
        <c:axId val="34459008"/>
      </c:scatterChart>
      <c:valAx>
        <c:axId val="8848896"/>
        <c:scaling>
          <c:orientation val="minMax"/>
          <c:min val="-35000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Number of Motor Steps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4459008"/>
        <c:crosses val="autoZero"/>
        <c:crossBetween val="midCat"/>
      </c:valAx>
      <c:valAx>
        <c:axId val="344590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Freq (MHz)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848896"/>
        <c:crossesAt val="-350000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3D911-9944-4A42-BC19-194A19464596}" type="datetimeFigureOut">
              <a:rPr lang="en-US" smtClean="0"/>
              <a:t>6/5/2013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AD47D-3B7B-4369-826B-027D611C2D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1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AD47D-3B7B-4369-826B-027D611C2D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6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-22568"/>
            <a:ext cx="7772400" cy="643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63691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0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221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6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cap="none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143240" y="2435224"/>
            <a:ext cx="5000660" cy="230832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836386" y="3429000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1ED67-A2F9-4A4C-A474-D1D7ACF4452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64883"/>
            <a:ext cx="5559896" cy="293117"/>
          </a:xfrm>
        </p:spPr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70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9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55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4038600" cy="5361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4704"/>
            <a:ext cx="4038600" cy="5361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FDDD053F-1704-420F-A35D-2A73849B06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4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69269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12776"/>
            <a:ext cx="4040188" cy="4713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69269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12776"/>
            <a:ext cx="4041775" cy="4713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8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4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8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008313" cy="8144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55054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9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33227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4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64883"/>
            <a:ext cx="5559896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12.Jun.2013   Andrew Burrill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88224" y="6525344"/>
            <a:ext cx="2133600" cy="323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DDD053F-1704-420F-A35D-2A73849B06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8" descr="Wissenschaftl_Info_a_Kopf.bmp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0" name="Picture 2" descr="Cornell University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r="64578"/>
          <a:stretch/>
        </p:blipFill>
        <p:spPr bwMode="auto">
          <a:xfrm>
            <a:off x="11471" y="6525344"/>
            <a:ext cx="902290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0" t="30906" r="21538" b="47214"/>
          <a:stretch/>
        </p:blipFill>
        <p:spPr bwMode="auto">
          <a:xfrm>
            <a:off x="8191706" y="0"/>
            <a:ext cx="952294" cy="3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13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emf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jpeg"/><Relationship Id="rId2" Type="http://schemas.openxmlformats.org/officeDocument/2006/relationships/video" Target="file:///D:\Profile\jgl\Eigene%20Dateien\TTC%20Cornell%202013\MOV01685.MPG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el 1"/>
          <p:cNvSpPr>
            <a:spLocks noGrp="1"/>
          </p:cNvSpPr>
          <p:nvPr>
            <p:ph type="ctrTitle" idx="4294967295"/>
          </p:nvPr>
        </p:nvSpPr>
        <p:spPr>
          <a:xfrm>
            <a:off x="1000125" y="1773238"/>
            <a:ext cx="8143875" cy="78581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solidFill>
                  <a:srgbClr val="00589C"/>
                </a:solidFill>
                <a:latin typeface="Times New Roman" pitchFamily="18" charset="0"/>
                <a:cs typeface="Times New Roman" pitchFamily="18" charset="0"/>
              </a:rPr>
              <a:t>CW SRF Photoinjector Experience at HZB</a:t>
            </a:r>
            <a:endParaRPr lang="de-DE" sz="2800" dirty="0" smtClean="0">
              <a:solidFill>
                <a:srgbClr val="0058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 bwMode="auto">
          <a:xfrm>
            <a:off x="2191742" y="5877272"/>
            <a:ext cx="5760640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itchFamily="34" charset="0"/>
              <a:buNone/>
            </a:pPr>
            <a:r>
              <a:rPr lang="de-DE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Andrew Burrill for the </a:t>
            </a:r>
            <a:r>
              <a:rPr lang="de-DE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HZB Team</a:t>
            </a:r>
            <a:endParaRPr lang="de-DE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10" y="3368303"/>
            <a:ext cx="277216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9" b="16983"/>
          <a:stretch/>
        </p:blipFill>
        <p:spPr bwMode="auto">
          <a:xfrm>
            <a:off x="107504" y="3402966"/>
            <a:ext cx="1903978" cy="180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978294"/>
            <a:ext cx="4089987" cy="265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 t="28962" r="34504" b="16077"/>
          <a:stretch/>
        </p:blipFill>
        <p:spPr bwMode="auto">
          <a:xfrm>
            <a:off x="0" y="6518"/>
            <a:ext cx="1778925" cy="183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helmholtz-berlin.de/media/media/oea/bildarchiv/bessy_luf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542"/>
            <a:ext cx="2598679" cy="188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Superconducting Solenoid Experience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764704"/>
            <a:ext cx="8424936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Conduction Cooled by 1.8K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Fixed position (no mover for Gun0.1)</a:t>
            </a:r>
          </a:p>
          <a:p>
            <a:pPr marL="0" indent="0">
              <a:buNone/>
            </a:pPr>
            <a:r>
              <a:rPr lang="en-US" sz="2000" b="1" u="sng" dirty="0" smtClean="0">
                <a:solidFill>
                  <a:schemeClr val="accent1"/>
                </a:solidFill>
              </a:rPr>
              <a:t>Lessons </a:t>
            </a:r>
            <a:r>
              <a:rPr lang="en-US" sz="2000" b="1" u="sng" dirty="0" smtClean="0">
                <a:solidFill>
                  <a:schemeClr val="accent1"/>
                </a:solidFill>
              </a:rPr>
              <a:t>learnt from </a:t>
            </a:r>
            <a:r>
              <a:rPr lang="en-US" sz="2000" b="1" u="sng" dirty="0" smtClean="0">
                <a:solidFill>
                  <a:schemeClr val="accent1"/>
                </a:solidFill>
              </a:rPr>
              <a:t>Gun0.1</a:t>
            </a:r>
            <a:endParaRPr lang="en-US" sz="2000" b="1" u="sng" dirty="0" smtClean="0">
              <a:solidFill>
                <a:schemeClr val="accent1"/>
              </a:solidFill>
            </a:endParaRPr>
          </a:p>
          <a:p>
            <a:pPr marL="0" lvl="1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Cooling issues: solenoid got warm for current I &gt; 5 A, OK for operation between 2…3 A – due to incoming leads in vacuum with poor heat intercept.</a:t>
            </a:r>
          </a:p>
          <a:p>
            <a:pPr marL="0" lvl="1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Field </a:t>
            </a:r>
            <a:r>
              <a:rPr lang="en-US" sz="2000" b="1" dirty="0" smtClean="0">
                <a:solidFill>
                  <a:schemeClr val="accent1"/>
                </a:solidFill>
              </a:rPr>
              <a:t>shape: rather short effective length (low L/R) </a:t>
            </a:r>
            <a:r>
              <a:rPr lang="en-US" sz="2000" b="1" dirty="0" smtClean="0">
                <a:solidFill>
                  <a:schemeClr val="accent1"/>
                </a:solidFill>
                <a:sym typeface="Wingdings" pitchFamily="2" charset="2"/>
              </a:rPr>
              <a:t> spherical aberrations.</a:t>
            </a:r>
          </a:p>
          <a:p>
            <a:pPr marL="0" lvl="1" indent="0">
              <a:buNone/>
            </a:pPr>
            <a:r>
              <a:rPr lang="en-US" sz="2000" b="1" dirty="0" smtClean="0">
                <a:solidFill>
                  <a:schemeClr val="accent1"/>
                </a:solidFill>
                <a:sym typeface="Wingdings" pitchFamily="2" charset="2"/>
              </a:rPr>
              <a:t>Alignment issues: </a:t>
            </a:r>
            <a:r>
              <a:rPr lang="en-US" sz="2000" b="1" dirty="0" smtClean="0">
                <a:solidFill>
                  <a:schemeClr val="accent1"/>
                </a:solidFill>
                <a:sym typeface="Wingdings" pitchFamily="2" charset="2"/>
              </a:rPr>
              <a:t>Solenoid movers required for beam based alignment</a:t>
            </a:r>
            <a:endParaRPr lang="en-US" sz="2000" b="1" dirty="0" smtClean="0">
              <a:solidFill>
                <a:schemeClr val="accent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C72-3E85-4B44-9CE0-0D1BAFA6AAC0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0" name="Gruppieren 9"/>
          <p:cNvGrpSpPr/>
          <p:nvPr/>
        </p:nvGrpSpPr>
        <p:grpSpPr>
          <a:xfrm>
            <a:off x="1169922" y="3356991"/>
            <a:ext cx="7362518" cy="3218373"/>
            <a:chOff x="5832140" y="1304764"/>
            <a:chExt cx="5607965" cy="2679941"/>
          </a:xfrm>
        </p:grpSpPr>
        <p:pic>
          <p:nvPicPr>
            <p:cNvPr id="8089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32140" y="1304764"/>
              <a:ext cx="3672408" cy="2679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548" y="1896640"/>
              <a:ext cx="1935557" cy="190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1520" y="6514311"/>
            <a:ext cx="6264696" cy="2990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6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Gun0.2: </a:t>
            </a:r>
            <a:r>
              <a:rPr lang="en-US" sz="3200" dirty="0" smtClean="0"/>
              <a:t>Upgrades and </a:t>
            </a:r>
            <a:r>
              <a:rPr lang="en-US" sz="3200" dirty="0" smtClean="0"/>
              <a:t>modifications</a:t>
            </a:r>
            <a:endParaRPr lang="en-US" sz="32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C72-3E85-4B44-9CE0-0D1BAFA6AAC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3058352" y="1160748"/>
            <a:ext cx="5901490" cy="5436604"/>
            <a:chOff x="3058352" y="1160748"/>
            <a:chExt cx="5901490" cy="5436604"/>
          </a:xfrm>
        </p:grpSpPr>
        <p:sp>
          <p:nvSpPr>
            <p:cNvPr id="9" name="Textfeld 8"/>
            <p:cNvSpPr txBox="1"/>
            <p:nvPr/>
          </p:nvSpPr>
          <p:spPr>
            <a:xfrm>
              <a:off x="3058352" y="1160748"/>
              <a:ext cx="2665776" cy="160043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Modifications cavity 0.1 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0.2</a:t>
              </a:r>
            </a:p>
            <a:p>
              <a:r>
                <a:rPr lang="en-US" sz="14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Introduce Stiff back plate (30 mm thick) with opening for Nb cathode plug.</a:t>
              </a:r>
            </a:p>
            <a:p>
              <a:r>
                <a:rPr lang="en-US" sz="1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LHe</a:t>
              </a:r>
              <a:r>
                <a:rPr lang="en-US" sz="1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vessel demountable.</a:t>
              </a:r>
            </a:p>
            <a:p>
              <a:r>
                <a:rPr lang="en-US" sz="14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Saclay-style tuner push/pull rear wall</a:t>
              </a:r>
              <a:r>
                <a:rPr lang="en-US" sz="14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.</a:t>
              </a:r>
              <a:endParaRPr lang="en-US" sz="1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  <p:pic>
          <p:nvPicPr>
            <p:cNvPr id="11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76156" y="3573016"/>
              <a:ext cx="2412268" cy="1809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76156" y="5481228"/>
              <a:ext cx="1336796" cy="1106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6635" y="5481228"/>
              <a:ext cx="1591849" cy="1116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149080"/>
              <a:ext cx="1003466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76256" y="2348880"/>
              <a:ext cx="2072022" cy="1629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76156" y="1160748"/>
              <a:ext cx="2052374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feld 15"/>
            <p:cNvSpPr txBox="1"/>
            <p:nvPr/>
          </p:nvSpPr>
          <p:spPr>
            <a:xfrm>
              <a:off x="8100392" y="1160748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JLab</a:t>
              </a:r>
              <a:endParaRPr lang="en-US" sz="14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892454" y="3301243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NCBJ</a:t>
              </a:r>
              <a:endParaRPr lang="en-US" sz="14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084168" y="3609020"/>
              <a:ext cx="57606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back wall</a:t>
              </a:r>
              <a:endParaRPr lang="en-US" sz="1400" b="1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161474" y="6201308"/>
              <a:ext cx="50687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plug</a:t>
              </a:r>
              <a:endParaRPr lang="en-US" sz="1400" b="1" dirty="0"/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 flipV="1">
              <a:off x="6120172" y="4545124"/>
              <a:ext cx="828092" cy="126014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V="1">
              <a:off x="7128284" y="4725144"/>
              <a:ext cx="504056" cy="144016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hteck 21"/>
          <p:cNvSpPr/>
          <p:nvPr/>
        </p:nvSpPr>
        <p:spPr>
          <a:xfrm>
            <a:off x="143508" y="4437112"/>
            <a:ext cx="2844316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uppieren 27"/>
          <p:cNvGrpSpPr/>
          <p:nvPr/>
        </p:nvGrpSpPr>
        <p:grpSpPr>
          <a:xfrm>
            <a:off x="215515" y="1209949"/>
            <a:ext cx="5544617" cy="5242806"/>
            <a:chOff x="215515" y="1209949"/>
            <a:chExt cx="5544617" cy="524280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953" y="1209949"/>
              <a:ext cx="2650859" cy="3515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3059832" y="3775099"/>
              <a:ext cx="2700300" cy="2677656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Upgrade beamline:</a:t>
              </a:r>
            </a:p>
            <a:p>
              <a:r>
                <a:rPr lang="en-US" sz="14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Installed solenoid mover allowing beam based alignment.</a:t>
              </a:r>
            </a:p>
            <a:p>
              <a:r>
                <a:rPr lang="en-US" sz="1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Replaced uncoated </a:t>
              </a:r>
              <a:r>
                <a:rPr lang="en-US" sz="1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Ce:YAG</a:t>
              </a:r>
              <a:r>
                <a:rPr lang="en-US" sz="1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screens with ITO coated </a:t>
              </a:r>
              <a:r>
                <a:rPr lang="en-US" sz="1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Ce:YAG</a:t>
              </a:r>
              <a:r>
                <a:rPr lang="en-US" sz="1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to avoid charging up phenomena.</a:t>
              </a:r>
              <a:endParaRPr lang="en-US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  <a:p>
              <a:r>
                <a:rPr lang="en-US" sz="1400" b="1" dirty="0" smtClean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Included slit mask in first cross for phase space measurements.</a:t>
              </a:r>
            </a:p>
            <a:p>
              <a:r>
                <a:rPr lang="en-US" sz="1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Put in segmented Faraday cup in dispersive arm to improve energy resolution.</a:t>
              </a:r>
            </a:p>
          </p:txBody>
        </p:sp>
        <p:pic>
          <p:nvPicPr>
            <p:cNvPr id="29697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5515" y="4581128"/>
              <a:ext cx="2692989" cy="1780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hteck 23"/>
            <p:cNvSpPr/>
            <p:nvPr/>
          </p:nvSpPr>
          <p:spPr>
            <a:xfrm>
              <a:off x="251520" y="4653136"/>
              <a:ext cx="936104" cy="612068"/>
            </a:xfrm>
            <a:prstGeom prst="rect">
              <a:avLst/>
            </a:prstGeom>
            <a:solidFill>
              <a:schemeClr val="bg1">
                <a:lumMod val="95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87524" y="4689140"/>
              <a:ext cx="824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Sol mover</a:t>
              </a:r>
            </a:p>
            <a:p>
              <a:r>
                <a:rPr lang="en-US" sz="1200" b="1" dirty="0" smtClean="0"/>
                <a:t>A. Frahm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089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Gun0.2 RF and beam measurement results</a:t>
            </a:r>
            <a:endParaRPr lang="en-US" sz="28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C72-3E85-4B44-9CE0-0D1BAFA6AAC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530908" y="877127"/>
            <a:ext cx="2160240" cy="28931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Removable cathode plug helps decoupling cavity treatment (HPR, BCP) and cathode preparation.</a:t>
            </a:r>
          </a:p>
          <a:p>
            <a:r>
              <a:rPr lang="en-US" sz="1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RF processing </a:t>
            </a:r>
            <a:r>
              <a:rPr lang="en-US" sz="1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increased achievable peak field from 20 to 28 MV/m, limited by field emission and quench. </a:t>
            </a:r>
            <a:endParaRPr lang="en-US" sz="1400" b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Qo</a:t>
            </a:r>
            <a:r>
              <a:rPr lang="en-US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performance decrease at HoBiCaT due to lack of magnetic shielding </a:t>
            </a:r>
            <a:r>
              <a:rPr lang="en-US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and cold leak.</a:t>
            </a:r>
            <a:endParaRPr lang="en-US" sz="1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911133"/>
            <a:ext cx="3525252" cy="5218167"/>
            <a:chOff x="-33372" y="1160748"/>
            <a:chExt cx="3525252" cy="5218167"/>
          </a:xfrm>
        </p:grpSpPr>
        <p:sp>
          <p:nvSpPr>
            <p:cNvPr id="10" name="Textfeld 9"/>
            <p:cNvSpPr txBox="1"/>
            <p:nvPr/>
          </p:nvSpPr>
          <p:spPr>
            <a:xfrm>
              <a:off x="143508" y="6101916"/>
              <a:ext cx="32403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A. Burrill, et al., Proc. of IPAC 2013, WEPWO002</a:t>
              </a:r>
              <a:endParaRPr lang="en-US" sz="1200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04" y="3769238"/>
              <a:ext cx="3492884" cy="236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3372" y="1160748"/>
              <a:ext cx="3515031" cy="2325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854" y="911133"/>
            <a:ext cx="3206735" cy="47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5" y="3350785"/>
            <a:ext cx="3238397" cy="25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21"/>
          <p:cNvSpPr txBox="1"/>
          <p:nvPr/>
        </p:nvSpPr>
        <p:spPr>
          <a:xfrm>
            <a:off x="3527884" y="3847688"/>
            <a:ext cx="2160240" cy="267765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Measured emittance with solenoid scan and slit mask, phase space with slit mask. </a:t>
            </a:r>
          </a:p>
          <a:p>
            <a:r>
              <a:rPr lang="en-US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Emittance of </a:t>
            </a:r>
            <a:r>
              <a:rPr lang="en-US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0.2 three times lower than 0.1, improved cathode surface with less protrusions. </a:t>
            </a:r>
            <a:r>
              <a:rPr lang="en-US" sz="1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Shorter arc and slit aperture avoid formation and reach of micro-droplets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652120" y="620130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M. Schmeißer, et al., Proc. of IPAC 2013, MOPFI002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51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Gun0.2 Tuner and microphonics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8640960" cy="180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By adding a Saclay style tuner to Gun0.2 we were better able to lock the laser to the LLRF and cavity.</a:t>
            </a:r>
          </a:p>
          <a:p>
            <a:r>
              <a:rPr lang="en-US" dirty="0" smtClean="0"/>
              <a:t>Tuner range was found to be linear </a:t>
            </a:r>
          </a:p>
          <a:p>
            <a:r>
              <a:rPr lang="en-US" dirty="0" smtClean="0"/>
              <a:t>Transfer functions measured at various power levels, cavity appears very stable.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61662"/>
              </p:ext>
            </p:extLst>
          </p:nvPr>
        </p:nvGraphicFramePr>
        <p:xfrm>
          <a:off x="0" y="2420888"/>
          <a:ext cx="568863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89040"/>
            <a:ext cx="3744416" cy="2736304"/>
          </a:xfrm>
          <a:prstGeom prst="rect">
            <a:avLst/>
          </a:prstGeom>
        </p:spPr>
      </p:pic>
      <p:pic>
        <p:nvPicPr>
          <p:cNvPr id="7" name="Picture 6" descr="D:\Profile\jgl\Eigene Dateien\IPAC13\IPAC13 Images\Gun0.2 model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4" t="27563" r="11521" b="33173"/>
          <a:stretch/>
        </p:blipFill>
        <p:spPr bwMode="auto">
          <a:xfrm>
            <a:off x="5572460" y="2060848"/>
            <a:ext cx="2808312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35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Operating Experience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5446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Several successful and insightful runs have been carried out with the Pb/Nb gun</a:t>
            </a:r>
          </a:p>
          <a:p>
            <a:r>
              <a:rPr lang="en-US" dirty="0" smtClean="0"/>
              <a:t>Cavity RF performance suffers compared to VTA</a:t>
            </a:r>
          </a:p>
          <a:p>
            <a:pPr lvl="1"/>
            <a:r>
              <a:rPr lang="en-US" dirty="0" smtClean="0"/>
              <a:t>Magnetic shielding</a:t>
            </a:r>
          </a:p>
          <a:p>
            <a:pPr lvl="1"/>
            <a:r>
              <a:rPr lang="en-US" dirty="0" smtClean="0"/>
              <a:t>Cold leak</a:t>
            </a:r>
          </a:p>
          <a:p>
            <a:pPr lvl="1"/>
            <a:r>
              <a:rPr lang="en-US" dirty="0" smtClean="0"/>
              <a:t>Contamination</a:t>
            </a:r>
          </a:p>
          <a:p>
            <a:r>
              <a:rPr lang="en-US" dirty="0" smtClean="0"/>
              <a:t>Beamline diagnostics worked very well</a:t>
            </a:r>
          </a:p>
          <a:p>
            <a:r>
              <a:rPr lang="en-US" dirty="0" smtClean="0"/>
              <a:t>Solenoid mover helps with beam based alignment</a:t>
            </a:r>
          </a:p>
          <a:p>
            <a:pPr lvl="1"/>
            <a:r>
              <a:rPr lang="en-US" dirty="0" smtClean="0"/>
              <a:t>Care needs to be taken in solenoid design and heat intercepts</a:t>
            </a:r>
          </a:p>
          <a:p>
            <a:pPr lvl="1"/>
            <a:r>
              <a:rPr lang="en-US" dirty="0" smtClean="0"/>
              <a:t>Steering magnet also critical to getting beam out of gun</a:t>
            </a:r>
          </a:p>
          <a:p>
            <a:r>
              <a:rPr lang="en-US" dirty="0" smtClean="0"/>
              <a:t>Pb cathode demonstrated and results closely match those from the cathode test system</a:t>
            </a:r>
          </a:p>
          <a:p>
            <a:pPr lvl="1"/>
            <a:r>
              <a:rPr lang="en-US" dirty="0" smtClean="0"/>
              <a:t>Laser cleaning works as expected, QE slightly lower than the bench measurements</a:t>
            </a:r>
          </a:p>
          <a:p>
            <a:pPr lvl="1"/>
            <a:r>
              <a:rPr lang="en-US" dirty="0" smtClean="0"/>
              <a:t>Cathode surface critical to emittance and dark current minimization</a:t>
            </a:r>
          </a:p>
          <a:p>
            <a:pPr lvl="1"/>
            <a:r>
              <a:rPr lang="en-US" dirty="0" smtClean="0"/>
              <a:t>Cathode plug greatly improves cleaning and sputtering processes.  </a:t>
            </a:r>
          </a:p>
          <a:p>
            <a:r>
              <a:rPr lang="en-US" dirty="0" smtClean="0"/>
              <a:t>Cavity tuner works well, LLRF control of cavity functioned as expected.</a:t>
            </a:r>
          </a:p>
          <a:p>
            <a:r>
              <a:rPr lang="en-US" dirty="0" smtClean="0"/>
              <a:t>By addressing these items this Gun could be used as a long term electron source for a low average current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1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5373" y="849630"/>
            <a:ext cx="8229600" cy="5289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Thanks to our collaborators</a:t>
            </a: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1400" dirty="0" smtClean="0"/>
          </a:p>
          <a:p>
            <a:pPr marL="0" indent="0" algn="ctr">
              <a:buNone/>
            </a:pPr>
            <a:r>
              <a:rPr lang="en-US" dirty="0" smtClean="0"/>
              <a:t>Thanks to A. Neumann and T. Kamps for their slides</a:t>
            </a:r>
          </a:p>
          <a:p>
            <a:pPr marL="0" indent="0" algn="ctr">
              <a:buNone/>
            </a:pPr>
            <a:r>
              <a:rPr lang="en-US" dirty="0" smtClean="0"/>
              <a:t>Thank you.</a:t>
            </a:r>
          </a:p>
          <a:p>
            <a:pPr marL="0" indent="0" algn="ctr">
              <a:buNone/>
            </a:pPr>
            <a:r>
              <a:rPr lang="en-US" dirty="0" smtClean="0"/>
              <a:t>The End!</a:t>
            </a:r>
            <a:endParaRPr lang="en-US" dirty="0"/>
          </a:p>
        </p:txBody>
      </p:sp>
      <p:pic>
        <p:nvPicPr>
          <p:cNvPr id="6" name="Picture 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483" y="1709203"/>
            <a:ext cx="816545" cy="8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773" y="1484784"/>
            <a:ext cx="1960363" cy="44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78" descr="Logo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6979" y="1832003"/>
            <a:ext cx="1558947" cy="570944"/>
          </a:xfrm>
          <a:prstGeom prst="rect">
            <a:avLst/>
          </a:prstGeom>
          <a:noFill/>
        </p:spPr>
      </p:pic>
      <p:pic>
        <p:nvPicPr>
          <p:cNvPr id="3074" name="Picture 2" descr="National Centre for Nuclear Resear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835" y="2525748"/>
            <a:ext cx="2160240" cy="5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 descr="dark_current_vsfield_evolution.bmp"/>
          <p:cNvPicPr>
            <a:picLocks noChangeAspect="1"/>
          </p:cNvPicPr>
          <p:nvPr/>
        </p:nvPicPr>
        <p:blipFill rotWithShape="1">
          <a:blip r:embed="rId2" cstate="print"/>
          <a:srcRect t="5373" r="4882"/>
          <a:stretch/>
        </p:blipFill>
        <p:spPr>
          <a:xfrm>
            <a:off x="142929" y="596663"/>
            <a:ext cx="4208827" cy="37307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Gun 0.1 Dark </a:t>
            </a:r>
            <a:r>
              <a:rPr lang="de-DE" sz="2400" dirty="0" smtClean="0"/>
              <a:t>current studies</a:t>
            </a:r>
            <a:endParaRPr lang="de-DE" sz="2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DF1ED67-A2F9-4A4C-A474-D1D7ACF4452C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8" name="Grafik 7" descr="14_6MV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834971"/>
            <a:ext cx="1237119" cy="1656184"/>
          </a:xfrm>
          <a:prstGeom prst="rect">
            <a:avLst/>
          </a:prstGeom>
        </p:spPr>
      </p:pic>
      <p:pic>
        <p:nvPicPr>
          <p:cNvPr id="10" name="Grafik 9" descr="15_92MV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8727" y="832494"/>
            <a:ext cx="1225868" cy="1629537"/>
          </a:xfrm>
          <a:prstGeom prst="rect">
            <a:avLst/>
          </a:prstGeom>
        </p:spPr>
      </p:pic>
      <p:pic>
        <p:nvPicPr>
          <p:cNvPr id="11" name="Grafik 10" descr="15_6MV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3125" y="834970"/>
            <a:ext cx="1228344" cy="1627061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>
            <a:off x="2771800" y="2441274"/>
            <a:ext cx="603136" cy="288032"/>
          </a:xfrm>
          <a:prstGeom prst="rightArrow">
            <a:avLst/>
          </a:prstGeom>
          <a:gradFill>
            <a:gsLst>
              <a:gs pos="0">
                <a:srgbClr val="000000"/>
              </a:gs>
              <a:gs pos="86000">
                <a:srgbClr val="FF000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197297" y="4313945"/>
            <a:ext cx="369806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First </a:t>
            </a:r>
            <a:r>
              <a:rPr lang="de-DE" sz="1600" dirty="0" err="1" smtClean="0"/>
              <a:t>laser</a:t>
            </a:r>
            <a:r>
              <a:rPr lang="de-DE" sz="1600" dirty="0" smtClean="0"/>
              <a:t> </a:t>
            </a:r>
            <a:r>
              <a:rPr lang="de-DE" sz="1600" dirty="0" err="1" smtClean="0"/>
              <a:t>cleaning</a:t>
            </a:r>
            <a:r>
              <a:rPr lang="de-DE" sz="1600" dirty="0" smtClean="0"/>
              <a:t> </a:t>
            </a:r>
            <a:r>
              <a:rPr lang="de-DE" sz="1600" dirty="0" err="1" smtClean="0"/>
              <a:t>treatment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cathode</a:t>
            </a:r>
            <a:endParaRPr lang="de-DE" sz="1600" dirty="0" smtClean="0"/>
          </a:p>
          <a:p>
            <a:r>
              <a:rPr lang="de-DE" sz="1600" dirty="0" err="1" smtClean="0"/>
              <a:t>increased</a:t>
            </a:r>
            <a:r>
              <a:rPr lang="de-DE" sz="1600" dirty="0" smtClean="0"/>
              <a:t> </a:t>
            </a:r>
            <a:r>
              <a:rPr lang="de-DE" sz="1600" dirty="0" err="1" smtClean="0"/>
              <a:t>onset</a:t>
            </a:r>
            <a:r>
              <a:rPr lang="de-DE" sz="1600" dirty="0" smtClean="0"/>
              <a:t> </a:t>
            </a:r>
            <a:r>
              <a:rPr lang="de-DE" sz="1600" dirty="0" err="1" smtClean="0"/>
              <a:t>level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field</a:t>
            </a:r>
            <a:r>
              <a:rPr lang="de-DE" sz="1600" dirty="0" smtClean="0"/>
              <a:t> </a:t>
            </a:r>
            <a:r>
              <a:rPr lang="de-DE" sz="1600" dirty="0" err="1" smtClean="0"/>
              <a:t>emission</a:t>
            </a:r>
            <a:r>
              <a:rPr lang="de-DE" sz="1600" dirty="0" smtClean="0"/>
              <a:t>!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5017248" y="2585290"/>
            <a:ext cx="380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Dark current focussed by </a:t>
            </a:r>
            <a:r>
              <a:rPr lang="de-DE" dirty="0" smtClean="0"/>
              <a:t> SC solenoid before laser cleaning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4427984" y="2203124"/>
            <a:ext cx="1178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14.6 MV/m</a:t>
            </a:r>
          </a:p>
          <a:p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5843125" y="2203123"/>
            <a:ext cx="1178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15.0 MV/m</a:t>
            </a:r>
          </a:p>
          <a:p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7401012" y="2185077"/>
            <a:ext cx="1178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15.6 MV/m</a:t>
            </a:r>
          </a:p>
          <a:p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4412835" y="3890726"/>
            <a:ext cx="1178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15.9 MV/m</a:t>
            </a:r>
          </a:p>
          <a:p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5843125" y="3899988"/>
            <a:ext cx="1178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16.4 MV/m</a:t>
            </a:r>
          </a:p>
          <a:p>
            <a:endParaRPr lang="de-DE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64883"/>
            <a:ext cx="5559896" cy="293117"/>
          </a:xfrm>
        </p:spPr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sp>
        <p:nvSpPr>
          <p:cNvPr id="26" name="Textfeld 9"/>
          <p:cNvSpPr txBox="1"/>
          <p:nvPr/>
        </p:nvSpPr>
        <p:spPr>
          <a:xfrm>
            <a:off x="142930" y="4888170"/>
            <a:ext cx="45730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Fowler-Nordheim fit of dark </a:t>
            </a:r>
            <a:r>
              <a:rPr lang="de-DE" sz="1600" dirty="0" smtClean="0"/>
              <a:t>current/field </a:t>
            </a:r>
            <a:r>
              <a:rPr lang="de-DE" sz="1600" dirty="0" smtClean="0"/>
              <a:t>emission shows reduction </a:t>
            </a:r>
            <a:r>
              <a:rPr lang="de-DE" sz="1600" dirty="0" smtClean="0"/>
              <a:t>of field enhancement </a:t>
            </a:r>
            <a:r>
              <a:rPr lang="de-DE" sz="1600" dirty="0" smtClean="0"/>
              <a:t>factor </a:t>
            </a:r>
            <a:r>
              <a:rPr lang="de-DE" sz="1600" i="1" dirty="0" smtClean="0">
                <a:latin typeface="Symbol" pitchFamily="18" charset="2"/>
              </a:rPr>
              <a:t>b</a:t>
            </a:r>
            <a:r>
              <a:rPr lang="de-DE" sz="1600" i="1" baseline="-25000" dirty="0" smtClean="0"/>
              <a:t>NF</a:t>
            </a:r>
            <a:r>
              <a:rPr lang="de-DE" sz="1600" dirty="0" smtClean="0"/>
              <a:t>.</a:t>
            </a:r>
            <a:endParaRPr lang="de-DE" sz="1600" dirty="0" smtClean="0"/>
          </a:p>
          <a:p>
            <a:r>
              <a:rPr lang="de-DE" sz="1600" dirty="0" smtClean="0"/>
              <a:t>Effectively </a:t>
            </a:r>
            <a:r>
              <a:rPr lang="de-DE" sz="1600" dirty="0" smtClean="0"/>
              <a:t>emitting tip area, </a:t>
            </a:r>
            <a:r>
              <a:rPr lang="de-DE" sz="1600" i="1" dirty="0" smtClean="0"/>
              <a:t>A</a:t>
            </a:r>
            <a:r>
              <a:rPr lang="de-DE" sz="1600" i="1" baseline="-25000" dirty="0" smtClean="0"/>
              <a:t>e, </a:t>
            </a:r>
            <a:r>
              <a:rPr lang="de-DE" sz="1600" dirty="0" smtClean="0"/>
              <a:t> </a:t>
            </a:r>
            <a:r>
              <a:rPr lang="de-DE" sz="1600" dirty="0" smtClean="0"/>
              <a:t>increases</a:t>
            </a:r>
            <a:endParaRPr lang="de-DE" sz="1600" dirty="0"/>
          </a:p>
        </p:txBody>
      </p:sp>
      <p:pic>
        <p:nvPicPr>
          <p:cNvPr id="27" name="Grafik 7" descr="FRIOA07_fig5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436147"/>
            <a:ext cx="4293504" cy="3036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9167"/>
            <a:ext cx="3707308" cy="80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3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HZB is building a 50 MeV, 100 mA c.w. ERL that will utilize a SRF photoinjector with a CsK</a:t>
            </a:r>
            <a:r>
              <a:rPr lang="en-US" baseline="-25000" dirty="0" smtClean="0"/>
              <a:t>2</a:t>
            </a:r>
            <a:r>
              <a:rPr lang="en-US" dirty="0" smtClean="0"/>
              <a:t>Sb photocathode.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do we try to ensure success?</a:t>
            </a:r>
            <a:endParaRPr lang="en-US" u="sng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/>
              <a:t>A </a:t>
            </a:r>
            <a:r>
              <a:rPr lang="en-US" dirty="0" smtClean="0"/>
              <a:t>multi-stage SRF photoinjector development program.</a:t>
            </a:r>
          </a:p>
          <a:p>
            <a:pPr lvl="1"/>
            <a:r>
              <a:rPr lang="en-US" dirty="0" smtClean="0"/>
              <a:t>4 </a:t>
            </a:r>
            <a:r>
              <a:rPr lang="en-US" dirty="0" smtClean="0"/>
              <a:t>x 1.3 </a:t>
            </a:r>
            <a:r>
              <a:rPr lang="en-US" dirty="0"/>
              <a:t>GHz SRF photoinjectors will be tested</a:t>
            </a:r>
          </a:p>
          <a:p>
            <a:pPr lvl="1"/>
            <a:r>
              <a:rPr lang="en-US" dirty="0" smtClean="0"/>
              <a:t>Gun </a:t>
            </a:r>
            <a:r>
              <a:rPr lang="en-US" dirty="0" smtClean="0"/>
              <a:t>0.1 </a:t>
            </a:r>
            <a:r>
              <a:rPr lang="en-US" dirty="0"/>
              <a:t>and Gun 0.2 are 1.5 cell 1.3 GHz guns utilizing a Pb </a:t>
            </a:r>
            <a:r>
              <a:rPr lang="en-US" dirty="0" smtClean="0"/>
              <a:t>photocathode</a:t>
            </a:r>
          </a:p>
          <a:p>
            <a:pPr lvl="2"/>
            <a:r>
              <a:rPr lang="en-US" dirty="0" smtClean="0"/>
              <a:t>Gun 0.1 – back wall Pb coated</a:t>
            </a:r>
          </a:p>
          <a:p>
            <a:pPr lvl="2"/>
            <a:r>
              <a:rPr lang="en-US" dirty="0" smtClean="0"/>
              <a:t>Gun 0.2 – removable Nb plug Pb coated</a:t>
            </a:r>
            <a:endParaRPr lang="en-US" dirty="0" smtClean="0"/>
          </a:p>
          <a:p>
            <a:pPr lvl="2"/>
            <a:r>
              <a:rPr lang="en-US" dirty="0" smtClean="0"/>
              <a:t>Collaboration with DESY, JLab, BNL, NCBJ</a:t>
            </a:r>
          </a:p>
          <a:p>
            <a:pPr lvl="1"/>
            <a:r>
              <a:rPr lang="en-US" dirty="0" smtClean="0"/>
              <a:t>Gun </a:t>
            </a:r>
            <a:r>
              <a:rPr lang="en-US" dirty="0" smtClean="0"/>
              <a:t>1 (1.4 cell 1.3 GHz – CsK</a:t>
            </a:r>
            <a:r>
              <a:rPr lang="en-US" baseline="-25000" dirty="0" smtClean="0"/>
              <a:t>2</a:t>
            </a:r>
            <a:r>
              <a:rPr lang="en-US" dirty="0" smtClean="0"/>
              <a:t>Sb photocathode) –in fabrication</a:t>
            </a:r>
          </a:p>
          <a:p>
            <a:pPr lvl="1"/>
            <a:r>
              <a:rPr lang="en-US" dirty="0" smtClean="0"/>
              <a:t>Gu</a:t>
            </a:r>
            <a:r>
              <a:rPr lang="en-US" dirty="0" smtClean="0"/>
              <a:t>n </a:t>
            </a:r>
            <a:r>
              <a:rPr lang="en-US" dirty="0" smtClean="0"/>
              <a:t>2 </a:t>
            </a:r>
            <a:r>
              <a:rPr lang="en-US" dirty="0" smtClean="0"/>
              <a:t>(1.X cell </a:t>
            </a:r>
            <a:r>
              <a:rPr lang="en-US" dirty="0"/>
              <a:t>1.3 GHz – CsK</a:t>
            </a:r>
            <a:r>
              <a:rPr lang="en-US" baseline="-25000" dirty="0"/>
              <a:t>2</a:t>
            </a:r>
            <a:r>
              <a:rPr lang="en-US" dirty="0"/>
              <a:t>Sb </a:t>
            </a:r>
            <a:r>
              <a:rPr lang="en-US" dirty="0" smtClean="0"/>
              <a:t>photocathode) –in design</a:t>
            </a:r>
          </a:p>
          <a:p>
            <a:pPr lvl="2"/>
            <a:r>
              <a:rPr lang="en-US" dirty="0" smtClean="0"/>
              <a:t>Addition of 115 kW input couplers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pic>
        <p:nvPicPr>
          <p:cNvPr id="8" name="Bild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5383"/>
            <a:ext cx="8641783" cy="344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0" t="30906" r="21538" b="47214"/>
          <a:stretch/>
        </p:blipFill>
        <p:spPr bwMode="auto">
          <a:xfrm>
            <a:off x="8191706" y="0"/>
            <a:ext cx="952294" cy="3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979712" y="1484784"/>
            <a:ext cx="6120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4" descr="BESSY1.JPG"/>
          <p:cNvPicPr>
            <a:picLocks noChangeAspect="1"/>
          </p:cNvPicPr>
          <p:nvPr/>
        </p:nvPicPr>
        <p:blipFill rotWithShape="1">
          <a:blip r:embed="rId4" cstate="print"/>
          <a:srcRect t="12927" b="15883"/>
          <a:stretch/>
        </p:blipFill>
        <p:spPr bwMode="auto">
          <a:xfrm>
            <a:off x="1035826" y="4745784"/>
            <a:ext cx="2969876" cy="179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42" y="4663998"/>
            <a:ext cx="277216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9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2800" dirty="0" smtClean="0"/>
              <a:t>First </a:t>
            </a:r>
            <a:r>
              <a:rPr lang="de-DE" sz="2800" dirty="0" err="1" smtClean="0"/>
              <a:t>step</a:t>
            </a:r>
            <a:r>
              <a:rPr lang="de-DE" sz="2800" dirty="0" smtClean="0"/>
              <a:t>: SC RF Gun0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1028" name="Foliennummernplatzhalt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AFC7A1-6BA7-433C-B166-EE39D1D44A43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smtClean="0">
              <a:latin typeface="Arial" charset="0"/>
              <a:cs typeface="Arial" charset="0"/>
            </a:endParaRP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649288"/>
            <a:ext cx="6862763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feld 9"/>
          <p:cNvSpPr txBox="1">
            <a:spLocks noChangeArrowheads="1"/>
          </p:cNvSpPr>
          <p:nvPr/>
        </p:nvSpPr>
        <p:spPr bwMode="auto">
          <a:xfrm>
            <a:off x="4788024" y="4077072"/>
            <a:ext cx="32893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EM </a:t>
            </a:r>
            <a:r>
              <a:rPr lang="de-DE" dirty="0"/>
              <a:t>design: Highest fields </a:t>
            </a:r>
            <a:r>
              <a:rPr lang="de-DE" dirty="0" smtClean="0"/>
              <a:t>at</a:t>
            </a:r>
            <a:br>
              <a:rPr lang="de-DE" dirty="0" smtClean="0"/>
            </a:br>
            <a:r>
              <a:rPr lang="de-DE" dirty="0" smtClean="0"/>
              <a:t>   cathode region </a:t>
            </a:r>
            <a:endParaRPr lang="de-DE" dirty="0" smtClean="0"/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smtClean="0"/>
              <a:t>SC lead cathode on half-</a:t>
            </a:r>
            <a:br>
              <a:rPr lang="de-DE" dirty="0" smtClean="0"/>
            </a:br>
            <a:r>
              <a:rPr lang="de-DE" dirty="0" smtClean="0"/>
              <a:t>   cell backwall: QE</a:t>
            </a:r>
            <a:r>
              <a:rPr lang="de-DE" baseline="-25000" dirty="0" smtClean="0"/>
              <a:t>Pb</a:t>
            </a:r>
            <a:r>
              <a:rPr lang="de-DE" dirty="0" smtClean="0"/>
              <a:t>~10</a:t>
            </a:r>
            <a:r>
              <a:rPr lang="de-DE" b="1" baseline="30000" dirty="0" smtClean="0"/>
              <a:t>.</a:t>
            </a:r>
            <a:r>
              <a:rPr lang="de-DE" dirty="0" smtClean="0"/>
              <a:t>QE</a:t>
            </a:r>
            <a:r>
              <a:rPr lang="de-DE" baseline="-25000" dirty="0" smtClean="0"/>
              <a:t>Nb</a:t>
            </a:r>
            <a:r>
              <a:rPr lang="de-DE" dirty="0" smtClean="0"/>
              <a:t> </a:t>
            </a:r>
            <a:endParaRPr lang="de-DE" dirty="0" smtClean="0"/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smtClean="0"/>
              <a:t>Study beam dynamics at short</a:t>
            </a:r>
            <a:br>
              <a:rPr lang="de-DE" dirty="0" smtClean="0"/>
            </a:br>
            <a:r>
              <a:rPr lang="de-DE" dirty="0" smtClean="0"/>
              <a:t>   pulses, ERL parameter range  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6659563" y="1773238"/>
            <a:ext cx="73025" cy="5032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35" name="Textfeld 21"/>
          <p:cNvSpPr txBox="1">
            <a:spLocks noChangeArrowheads="1"/>
          </p:cNvSpPr>
          <p:nvPr/>
        </p:nvSpPr>
        <p:spPr bwMode="auto">
          <a:xfrm>
            <a:off x="4140200" y="3645024"/>
            <a:ext cx="151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Input </a:t>
            </a:r>
            <a:r>
              <a:rPr lang="de-DE" dirty="0" err="1"/>
              <a:t>coupler</a:t>
            </a:r>
            <a:endParaRPr lang="de-DE" dirty="0"/>
          </a:p>
        </p:txBody>
      </p:sp>
      <p:sp>
        <p:nvSpPr>
          <p:cNvPr id="1036" name="Textfeld 22"/>
          <p:cNvSpPr txBox="1">
            <a:spLocks noChangeArrowheads="1"/>
          </p:cNvSpPr>
          <p:nvPr/>
        </p:nvSpPr>
        <p:spPr bwMode="auto">
          <a:xfrm>
            <a:off x="2124075" y="836613"/>
            <a:ext cx="160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Pick-up probe</a:t>
            </a:r>
          </a:p>
        </p:txBody>
      </p:sp>
      <p:sp>
        <p:nvSpPr>
          <p:cNvPr id="1037" name="Textfeld 23"/>
          <p:cNvSpPr txBox="1">
            <a:spLocks noChangeArrowheads="1"/>
          </p:cNvSpPr>
          <p:nvPr/>
        </p:nvSpPr>
        <p:spPr bwMode="auto">
          <a:xfrm>
            <a:off x="7092950" y="2420938"/>
            <a:ext cx="16466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/>
              <a:t>Lead </a:t>
            </a:r>
            <a:r>
              <a:rPr lang="de-DE" dirty="0" err="1" smtClean="0"/>
              <a:t>cathode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T</a:t>
            </a:r>
            <a:r>
              <a:rPr lang="de-DE" baseline="-25000" dirty="0" err="1" smtClean="0"/>
              <a:t>c</a:t>
            </a:r>
            <a:r>
              <a:rPr lang="de-DE" dirty="0" smtClean="0"/>
              <a:t>= 7.2 K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427538" y="836613"/>
            <a:ext cx="2439987" cy="369887"/>
          </a:xfrm>
          <a:prstGeom prst="rect">
            <a:avLst/>
          </a:prstGeom>
          <a:solidFill>
            <a:schemeClr val="bg1">
              <a:lumMod val="75000"/>
              <a:alpha val="51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/>
              <a:t>Excited</a:t>
            </a:r>
            <a:r>
              <a:rPr lang="de-DE" dirty="0"/>
              <a:t> </a:t>
            </a:r>
            <a:r>
              <a:rPr lang="de-DE" dirty="0">
                <a:latin typeface="Symbol" pitchFamily="18" charset="2"/>
              </a:rPr>
              <a:t>p</a:t>
            </a:r>
            <a:r>
              <a:rPr lang="de-DE" dirty="0"/>
              <a:t>-TM</a:t>
            </a:r>
            <a:r>
              <a:rPr lang="de-DE" baseline="-25000" dirty="0"/>
              <a:t>010</a:t>
            </a:r>
            <a:r>
              <a:rPr lang="de-DE" dirty="0"/>
              <a:t> </a:t>
            </a:r>
            <a:r>
              <a:rPr lang="de-DE" dirty="0" err="1"/>
              <a:t>mode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23528" y="1556792"/>
            <a:ext cx="203132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Original design </a:t>
            </a:r>
            <a:r>
              <a:rPr lang="de-DE" dirty="0" err="1" smtClean="0"/>
              <a:t>by</a:t>
            </a:r>
            <a:endParaRPr lang="de-DE" dirty="0" smtClean="0"/>
          </a:p>
          <a:p>
            <a:r>
              <a:rPr lang="de-DE" dirty="0" smtClean="0"/>
              <a:t>Jacek </a:t>
            </a:r>
            <a:r>
              <a:rPr lang="de-DE" dirty="0" err="1" smtClean="0"/>
              <a:t>Sekutowicz</a:t>
            </a:r>
            <a:endParaRPr lang="de-DE" dirty="0"/>
          </a:p>
        </p:txBody>
      </p: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323528" y="4293096"/>
          <a:ext cx="4248472" cy="1854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24236"/>
                <a:gridCol w="2124236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 err="1" smtClean="0"/>
                        <a:t>Frequency</a:t>
                      </a:r>
                      <a:r>
                        <a:rPr lang="de-DE" sz="1600" b="0" dirty="0" smtClean="0"/>
                        <a:t> </a:t>
                      </a:r>
                      <a:r>
                        <a:rPr lang="de-DE" sz="1600" b="0" dirty="0" smtClean="0">
                          <a:latin typeface="Symbol" pitchFamily="18" charset="2"/>
                        </a:rPr>
                        <a:t>p</a:t>
                      </a:r>
                      <a:r>
                        <a:rPr lang="de-DE" sz="1600" b="0" dirty="0" smtClean="0"/>
                        <a:t>-</a:t>
                      </a:r>
                      <a:r>
                        <a:rPr lang="de-DE" sz="1600" b="0" dirty="0" err="1" smtClean="0"/>
                        <a:t>mode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 smtClean="0"/>
                        <a:t>1300 MHz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E</a:t>
                      </a:r>
                      <a:r>
                        <a:rPr lang="de-DE" sz="1600" baseline="-25000" dirty="0" err="1" smtClean="0"/>
                        <a:t>peak</a:t>
                      </a:r>
                      <a:r>
                        <a:rPr lang="de-DE" sz="1600" dirty="0" smtClean="0"/>
                        <a:t>/</a:t>
                      </a:r>
                      <a:r>
                        <a:rPr lang="de-DE" sz="1600" dirty="0" err="1" smtClean="0"/>
                        <a:t>E</a:t>
                      </a:r>
                      <a:r>
                        <a:rPr lang="de-DE" sz="1600" baseline="-25000" dirty="0" err="1" smtClean="0"/>
                        <a:t>acc</a:t>
                      </a:r>
                      <a:endParaRPr lang="de-DE" sz="16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1.86</a:t>
                      </a:r>
                      <a:endParaRPr lang="de-DE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H</a:t>
                      </a:r>
                      <a:r>
                        <a:rPr lang="de-DE" sz="1600" baseline="-25000" dirty="0" err="1" smtClean="0"/>
                        <a:t>peak</a:t>
                      </a:r>
                      <a:r>
                        <a:rPr lang="de-DE" sz="1600" dirty="0" smtClean="0"/>
                        <a:t>/</a:t>
                      </a:r>
                      <a:r>
                        <a:rPr lang="de-DE" sz="1600" dirty="0" err="1" smtClean="0"/>
                        <a:t>E</a:t>
                      </a:r>
                      <a:r>
                        <a:rPr lang="de-DE" sz="1600" baseline="-25000" dirty="0" err="1" smtClean="0"/>
                        <a:t>acc</a:t>
                      </a:r>
                      <a:endParaRPr lang="de-DE" sz="16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4.4 </a:t>
                      </a:r>
                      <a:r>
                        <a:rPr lang="de-DE" sz="1600" dirty="0" err="1" smtClean="0"/>
                        <a:t>mT</a:t>
                      </a:r>
                      <a:r>
                        <a:rPr lang="de-DE" sz="1600" dirty="0" smtClean="0"/>
                        <a:t>/(MV/m)</a:t>
                      </a:r>
                      <a:endParaRPr lang="de-DE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Geometry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factor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212.2 W</a:t>
                      </a:r>
                      <a:endParaRPr lang="de-DE" sz="1600" b="0" dirty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R/Q</a:t>
                      </a:r>
                      <a:r>
                        <a:rPr lang="de-DE" sz="1600" baseline="0" dirty="0" smtClean="0"/>
                        <a:t> (</a:t>
                      </a:r>
                      <a:r>
                        <a:rPr lang="de-DE" sz="1600" baseline="0" dirty="0" err="1" smtClean="0"/>
                        <a:t>linac</a:t>
                      </a:r>
                      <a:r>
                        <a:rPr lang="de-DE" sz="1600" baseline="0" dirty="0" smtClean="0"/>
                        <a:t>, b=1)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190 W</a:t>
                      </a:r>
                      <a:endParaRPr lang="de-DE" sz="1600" b="0" dirty="0">
                        <a:latin typeface="Symbol" pitchFamily="18" charset="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323528" y="6165304"/>
            <a:ext cx="2901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Sekutowicz</a:t>
            </a:r>
            <a:r>
              <a:rPr lang="de-DE" sz="1400" dirty="0" smtClean="0"/>
              <a:t> et al., </a:t>
            </a:r>
            <a:r>
              <a:rPr lang="de-DE" sz="1400" dirty="0" err="1" smtClean="0"/>
              <a:t>Proc</a:t>
            </a:r>
            <a:r>
              <a:rPr lang="de-DE" sz="1400" dirty="0" smtClean="0"/>
              <a:t>. PAC 2009</a:t>
            </a:r>
            <a:endParaRPr lang="de-DE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12.Jun.2013   Andrew Burrill</a:t>
            </a:r>
            <a:endParaRPr lang="en-US" dirty="0"/>
          </a:p>
        </p:txBody>
      </p:sp>
      <p:sp>
        <p:nvSpPr>
          <p:cNvPr id="19" name="Textfeld 25"/>
          <p:cNvSpPr txBox="1"/>
          <p:nvPr/>
        </p:nvSpPr>
        <p:spPr>
          <a:xfrm>
            <a:off x="54315" y="2708367"/>
            <a:ext cx="30973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TTF-III FPC: Q</a:t>
            </a:r>
            <a:r>
              <a:rPr lang="de-DE" baseline="-25000" dirty="0" smtClean="0"/>
              <a:t>L</a:t>
            </a:r>
            <a:r>
              <a:rPr lang="de-DE" dirty="0" smtClean="0"/>
              <a:t>= 1</a:t>
            </a:r>
            <a:r>
              <a:rPr lang="de-DE" baseline="30000" dirty="0" smtClean="0"/>
              <a:t>.</a:t>
            </a:r>
            <a:r>
              <a:rPr lang="de-DE" dirty="0" smtClean="0"/>
              <a:t>10</a:t>
            </a:r>
            <a:r>
              <a:rPr lang="de-DE" baseline="30000" dirty="0" smtClean="0"/>
              <a:t>9</a:t>
            </a:r>
            <a:r>
              <a:rPr lang="de-DE" dirty="0" smtClean="0"/>
              <a:t>-6</a:t>
            </a:r>
            <a:r>
              <a:rPr lang="de-DE" baseline="30000" dirty="0" smtClean="0"/>
              <a:t>.</a:t>
            </a:r>
            <a:r>
              <a:rPr lang="de-DE" dirty="0" smtClean="0"/>
              <a:t>10</a:t>
            </a:r>
            <a:r>
              <a:rPr lang="de-DE" baseline="30000" dirty="0" smtClean="0"/>
              <a:t>6</a:t>
            </a:r>
          </a:p>
          <a:p>
            <a:r>
              <a:rPr lang="de-DE" dirty="0" err="1" smtClean="0"/>
              <a:t>including</a:t>
            </a:r>
            <a:r>
              <a:rPr lang="de-DE" dirty="0" smtClean="0"/>
              <a:t> 3-stub </a:t>
            </a:r>
            <a:r>
              <a:rPr lang="de-DE" dirty="0" err="1" smtClean="0"/>
              <a:t>tuner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3685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000" dirty="0" smtClean="0"/>
              <a:t>Gun 0 - Test Plan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Install the photoinjector in HoBiCaT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study RF properties</a:t>
            </a:r>
            <a:r>
              <a:rPr lang="en-US" dirty="0">
                <a:sym typeface="Wingdings" pitchFamily="2" charset="2"/>
              </a:rPr>
              <a:t>, Q </a:t>
            </a:r>
            <a:r>
              <a:rPr lang="en-US" dirty="0" smtClean="0">
                <a:sym typeface="Wingdings" pitchFamily="2" charset="2"/>
              </a:rPr>
              <a:t>vs. </a:t>
            </a:r>
            <a:r>
              <a:rPr lang="en-US" dirty="0">
                <a:sym typeface="Wingdings" pitchFamily="2" charset="2"/>
              </a:rPr>
              <a:t>E, LLRF, </a:t>
            </a:r>
            <a:r>
              <a:rPr lang="en-US" dirty="0" smtClean="0">
                <a:sym typeface="Wingdings" pitchFamily="2" charset="2"/>
              </a:rPr>
              <a:t>microphonics, operation with TTF-III coupler, SC solenoid, steering magnet</a:t>
            </a:r>
            <a:endParaRPr lang="en-US" dirty="0" smtClean="0"/>
          </a:p>
          <a:p>
            <a:r>
              <a:rPr lang="en-US" dirty="0" smtClean="0"/>
              <a:t>Connect a diagnostic beamline 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Stripline</a:t>
            </a:r>
            <a:r>
              <a:rPr lang="en-US" dirty="0" smtClean="0">
                <a:sym typeface="Wingdings" pitchFamily="2" charset="2"/>
              </a:rPr>
              <a:t> BPM, 2 Faraday Cups, </a:t>
            </a:r>
            <a:r>
              <a:rPr lang="en-US" dirty="0" err="1" smtClean="0">
                <a:sym typeface="Wingdings" pitchFamily="2" charset="2"/>
              </a:rPr>
              <a:t>viewscreens</a:t>
            </a:r>
            <a:r>
              <a:rPr lang="en-US" dirty="0" smtClean="0">
                <a:sym typeface="Wingdings" pitchFamily="2" charset="2"/>
              </a:rPr>
              <a:t> and THZ diagnostics</a:t>
            </a:r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Study the cathode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measure </a:t>
            </a:r>
            <a:r>
              <a:rPr lang="en-US" dirty="0">
                <a:sym typeface="Wingdings" pitchFamily="2" charset="2"/>
              </a:rPr>
              <a:t>QE, QE map, emission surface, thermal </a:t>
            </a:r>
            <a:r>
              <a:rPr lang="en-US" dirty="0" smtClean="0">
                <a:sym typeface="Wingdings" pitchFamily="2" charset="2"/>
              </a:rPr>
              <a:t>emittance and dark current </a:t>
            </a:r>
            <a:r>
              <a:rPr lang="en-US" dirty="0">
                <a:sym typeface="Wingdings" pitchFamily="2" charset="2"/>
              </a:rPr>
              <a:t>before and after laser cleaning</a:t>
            </a:r>
          </a:p>
          <a:p>
            <a:r>
              <a:rPr lang="en-US" dirty="0" smtClean="0"/>
              <a:t>Learn how all the systems work</a:t>
            </a:r>
          </a:p>
          <a:p>
            <a:r>
              <a:rPr lang="en-US" dirty="0" smtClean="0"/>
              <a:t>Determine what needs improvement for Gun 1 &amp; 2</a:t>
            </a:r>
          </a:p>
          <a:p>
            <a:r>
              <a:rPr lang="en-US" dirty="0" smtClean="0"/>
              <a:t>Repeat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53F-1704-420F-A35D-2A73849B06C7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6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475" y="1412875"/>
            <a:ext cx="7569200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2400" dirty="0" smtClean="0"/>
              <a:t>Extension of the HoBiCaT Cavity Test Facility</a:t>
            </a:r>
          </a:p>
        </p:txBody>
      </p:sp>
      <p:sp>
        <p:nvSpPr>
          <p:cNvPr id="9220" name="Foliennummernplatzhalt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F0ACEB-0274-4484-BE40-B4EE984ACD1A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smtClean="0">
              <a:latin typeface="Arial" charset="0"/>
              <a:cs typeface="Arial" charset="0"/>
            </a:endParaRPr>
          </a:p>
        </p:txBody>
      </p:sp>
      <p:pic>
        <p:nvPicPr>
          <p:cNvPr id="9221" name="Grafik 11" descr="Laserdo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349500"/>
            <a:ext cx="220662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4" name="Textfeld 26"/>
          <p:cNvSpPr txBox="1">
            <a:spLocks noChangeArrowheads="1"/>
          </p:cNvSpPr>
          <p:nvPr/>
        </p:nvSpPr>
        <p:spPr bwMode="auto">
          <a:xfrm>
            <a:off x="323850" y="1125538"/>
            <a:ext cx="696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Laser</a:t>
            </a:r>
          </a:p>
          <a:p>
            <a:r>
              <a:rPr lang="de-DE" sz="1600"/>
              <a:t>hut</a:t>
            </a:r>
          </a:p>
        </p:txBody>
      </p:sp>
      <p:sp>
        <p:nvSpPr>
          <p:cNvPr id="9225" name="Textfeld 27"/>
          <p:cNvSpPr txBox="1">
            <a:spLocks noChangeArrowheads="1"/>
          </p:cNvSpPr>
          <p:nvPr/>
        </p:nvSpPr>
        <p:spPr bwMode="auto">
          <a:xfrm>
            <a:off x="4284663" y="1341438"/>
            <a:ext cx="1584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Laser beamline</a:t>
            </a:r>
          </a:p>
        </p:txBody>
      </p:sp>
      <p:sp>
        <p:nvSpPr>
          <p:cNvPr id="9226" name="Textfeld 28"/>
          <p:cNvSpPr txBox="1">
            <a:spLocks noChangeArrowheads="1"/>
          </p:cNvSpPr>
          <p:nvPr/>
        </p:nvSpPr>
        <p:spPr bwMode="auto">
          <a:xfrm>
            <a:off x="5364163" y="2997200"/>
            <a:ext cx="1787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HoBiCaT cryostat</a:t>
            </a:r>
          </a:p>
        </p:txBody>
      </p:sp>
      <p:sp>
        <p:nvSpPr>
          <p:cNvPr id="9227" name="Textfeld 29"/>
          <p:cNvSpPr txBox="1">
            <a:spLocks noChangeArrowheads="1"/>
          </p:cNvSpPr>
          <p:nvPr/>
        </p:nvSpPr>
        <p:spPr bwMode="auto">
          <a:xfrm>
            <a:off x="2916238" y="3213100"/>
            <a:ext cx="1255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Diagnostic</a:t>
            </a:r>
          </a:p>
          <a:p>
            <a:r>
              <a:rPr lang="de-DE" sz="1600"/>
              <a:t>e- beamline</a:t>
            </a:r>
          </a:p>
        </p:txBody>
      </p:sp>
      <p:cxnSp>
        <p:nvCxnSpPr>
          <p:cNvPr id="32" name="Gerade Verbindung mit Pfeil 31"/>
          <p:cNvCxnSpPr/>
          <p:nvPr/>
        </p:nvCxnSpPr>
        <p:spPr>
          <a:xfrm flipV="1">
            <a:off x="3995738" y="2924175"/>
            <a:ext cx="647700" cy="36036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feld 32"/>
          <p:cNvSpPr txBox="1">
            <a:spLocks noChangeArrowheads="1"/>
          </p:cNvSpPr>
          <p:nvPr/>
        </p:nvSpPr>
        <p:spPr bwMode="auto">
          <a:xfrm>
            <a:off x="8532813" y="1700213"/>
            <a:ext cx="360362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/>
              <a:t>C</a:t>
            </a:r>
          </a:p>
          <a:p>
            <a:r>
              <a:rPr lang="de-DE" sz="1600"/>
              <a:t>o</a:t>
            </a:r>
          </a:p>
          <a:p>
            <a:r>
              <a:rPr lang="de-DE" sz="1600"/>
              <a:t>n</a:t>
            </a:r>
          </a:p>
          <a:p>
            <a:r>
              <a:rPr lang="de-DE" sz="1600"/>
              <a:t>t</a:t>
            </a:r>
          </a:p>
          <a:p>
            <a:r>
              <a:rPr lang="de-DE" sz="1600"/>
              <a:t>r</a:t>
            </a:r>
          </a:p>
          <a:p>
            <a:r>
              <a:rPr lang="de-DE" sz="1600"/>
              <a:t>o</a:t>
            </a:r>
          </a:p>
          <a:p>
            <a:r>
              <a:rPr lang="de-DE" sz="1600"/>
              <a:t>l</a:t>
            </a:r>
          </a:p>
          <a:p>
            <a:r>
              <a:rPr lang="de-DE" sz="1600"/>
              <a:t>ro</a:t>
            </a:r>
          </a:p>
          <a:p>
            <a:r>
              <a:rPr lang="de-DE" sz="1600"/>
              <a:t>o</a:t>
            </a:r>
          </a:p>
          <a:p>
            <a:r>
              <a:rPr lang="de-DE" sz="1600"/>
              <a:t>m</a:t>
            </a:r>
          </a:p>
        </p:txBody>
      </p:sp>
      <p:sp>
        <p:nvSpPr>
          <p:cNvPr id="34" name="Rechteck 33"/>
          <p:cNvSpPr/>
          <p:nvPr/>
        </p:nvSpPr>
        <p:spPr>
          <a:xfrm>
            <a:off x="4786313" y="5157788"/>
            <a:ext cx="857250" cy="28575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6000750" y="5157788"/>
            <a:ext cx="857250" cy="28575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6" name="Ellipse 35"/>
          <p:cNvSpPr/>
          <p:nvPr/>
        </p:nvSpPr>
        <p:spPr>
          <a:xfrm>
            <a:off x="5715000" y="5195888"/>
            <a:ext cx="214313" cy="2143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1" name="Freihandform 30"/>
          <p:cNvSpPr/>
          <p:nvPr/>
        </p:nvSpPr>
        <p:spPr>
          <a:xfrm>
            <a:off x="1050925" y="1692275"/>
            <a:ext cx="4114800" cy="1287463"/>
          </a:xfrm>
          <a:custGeom>
            <a:avLst/>
            <a:gdLst>
              <a:gd name="connsiteX0" fmla="*/ 0 w 4114800"/>
              <a:gd name="connsiteY0" fmla="*/ 769620 h 1287780"/>
              <a:gd name="connsiteX1" fmla="*/ 99060 w 4114800"/>
              <a:gd name="connsiteY1" fmla="*/ 769620 h 1287780"/>
              <a:gd name="connsiteX2" fmla="*/ 91440 w 4114800"/>
              <a:gd name="connsiteY2" fmla="*/ 7620 h 1287780"/>
              <a:gd name="connsiteX3" fmla="*/ 4114800 w 4114800"/>
              <a:gd name="connsiteY3" fmla="*/ 0 h 1287780"/>
              <a:gd name="connsiteX4" fmla="*/ 4107180 w 4114800"/>
              <a:gd name="connsiteY4" fmla="*/ 1287780 h 1287780"/>
              <a:gd name="connsiteX5" fmla="*/ 4046220 w 4114800"/>
              <a:gd name="connsiteY5" fmla="*/ 1280160 h 1287780"/>
              <a:gd name="connsiteX6" fmla="*/ 4046220 w 4114800"/>
              <a:gd name="connsiteY6" fmla="*/ 1196340 h 1287780"/>
              <a:gd name="connsiteX7" fmla="*/ 4069080 w 4114800"/>
              <a:gd name="connsiteY7" fmla="*/ 1196340 h 1287780"/>
              <a:gd name="connsiteX8" fmla="*/ 4069080 w 4114800"/>
              <a:gd name="connsiteY8" fmla="*/ 1097280 h 128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1287780">
                <a:moveTo>
                  <a:pt x="0" y="769620"/>
                </a:moveTo>
                <a:lnTo>
                  <a:pt x="99060" y="769620"/>
                </a:lnTo>
                <a:lnTo>
                  <a:pt x="91440" y="7620"/>
                </a:lnTo>
                <a:lnTo>
                  <a:pt x="4114800" y="0"/>
                </a:lnTo>
                <a:lnTo>
                  <a:pt x="4107180" y="1287780"/>
                </a:lnTo>
                <a:lnTo>
                  <a:pt x="4046220" y="1280160"/>
                </a:lnTo>
                <a:lnTo>
                  <a:pt x="4046220" y="1196340"/>
                </a:lnTo>
                <a:lnTo>
                  <a:pt x="4069080" y="1196340"/>
                </a:lnTo>
                <a:lnTo>
                  <a:pt x="4069080" y="109728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8655" y="1270511"/>
            <a:ext cx="5991317" cy="388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Grafik 26" descr="Ausrichtung_Beamline_2011-02-23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64333"/>
            <a:ext cx="3132034" cy="4678477"/>
          </a:xfrm>
          <a:prstGeom prst="rect">
            <a:avLst/>
          </a:prstGeom>
        </p:spPr>
      </p:pic>
      <p:pic>
        <p:nvPicPr>
          <p:cNvPr id="23" name="Picture 3" descr="D:\Profile\gbt\Daten\SRF_Gun\Photos\2011-01-27_Montage_HoBiCaT\Gun_Montage_2_2011-01-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7926" y="1679575"/>
            <a:ext cx="2850356" cy="44465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64883"/>
            <a:ext cx="5559896" cy="293117"/>
          </a:xfrm>
        </p:spPr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5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827584" y="0"/>
            <a:ext cx="7005464" cy="609600"/>
          </a:xfrm>
        </p:spPr>
        <p:txBody>
          <a:bodyPr>
            <a:noAutofit/>
          </a:bodyPr>
          <a:lstStyle/>
          <a:p>
            <a:r>
              <a:rPr lang="de-DE" sz="2000" dirty="0" smtClean="0"/>
              <a:t>Cathode deposition at </a:t>
            </a:r>
            <a:r>
              <a:rPr lang="de-DE" sz="2000" dirty="0" smtClean="0"/>
              <a:t>NCBJ</a:t>
            </a:r>
            <a:r>
              <a:rPr lang="de-DE" sz="2000" dirty="0"/>
              <a:t> </a:t>
            </a:r>
            <a:r>
              <a:rPr lang="de-DE" sz="2000" dirty="0" smtClean="0"/>
              <a:t>(formerly </a:t>
            </a:r>
            <a:r>
              <a:rPr lang="de-DE" sz="2000" dirty="0"/>
              <a:t>IPJ Andre Soltan </a:t>
            </a:r>
            <a:r>
              <a:rPr lang="de-DE" sz="2000" dirty="0" smtClean="0"/>
              <a:t>Swierk)</a:t>
            </a:r>
            <a:endParaRPr lang="de-DE" sz="2000" dirty="0" smtClean="0"/>
          </a:p>
        </p:txBody>
      </p:sp>
      <p:sp>
        <p:nvSpPr>
          <p:cNvPr id="12291" name="Foliennummernplatzhalt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1A96E3-EC7A-468B-B63F-B595EBF89840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smtClean="0">
              <a:latin typeface="Arial" charset="0"/>
              <a:cs typeface="Arial" charset="0"/>
            </a:endParaRPr>
          </a:p>
        </p:txBody>
      </p:sp>
      <p:pic>
        <p:nvPicPr>
          <p:cNvPr id="7" name="MOV01685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975" y="692150"/>
            <a:ext cx="2881313" cy="2160588"/>
          </a:xfrm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692150"/>
            <a:ext cx="2501900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feld 11"/>
          <p:cNvSpPr txBox="1">
            <a:spLocks noChangeArrowheads="1"/>
          </p:cNvSpPr>
          <p:nvPr/>
        </p:nvSpPr>
        <p:spPr bwMode="auto">
          <a:xfrm>
            <a:off x="2987675" y="836613"/>
            <a:ext cx="2162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Plasma arc</a:t>
            </a:r>
          </a:p>
          <a:p>
            <a:r>
              <a:rPr lang="de-DE"/>
              <a:t>depositon setup</a:t>
            </a:r>
          </a:p>
          <a:p>
            <a:r>
              <a:rPr lang="de-DE"/>
              <a:t>in 30° configuration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2987675" y="1916113"/>
            <a:ext cx="2160588" cy="158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feld 25"/>
          <p:cNvSpPr txBox="1">
            <a:spLocks noChangeArrowheads="1"/>
          </p:cNvSpPr>
          <p:nvPr/>
        </p:nvSpPr>
        <p:spPr bwMode="auto">
          <a:xfrm>
            <a:off x="225425" y="4508500"/>
            <a:ext cx="276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Cavity with helium vessel</a:t>
            </a:r>
          </a:p>
        </p:txBody>
      </p:sp>
      <p:cxnSp>
        <p:nvCxnSpPr>
          <p:cNvPr id="28" name="Gerade Verbindung mit Pfeil 27"/>
          <p:cNvCxnSpPr/>
          <p:nvPr/>
        </p:nvCxnSpPr>
        <p:spPr>
          <a:xfrm rot="5400000" flipH="1">
            <a:off x="42863" y="2917825"/>
            <a:ext cx="2820988" cy="24288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5013325"/>
            <a:ext cx="27368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0" name="Textfeld 31"/>
          <p:cNvSpPr txBox="1">
            <a:spLocks noChangeArrowheads="1"/>
          </p:cNvSpPr>
          <p:nvPr/>
        </p:nvSpPr>
        <p:spPr bwMode="auto">
          <a:xfrm>
            <a:off x="411163" y="6021388"/>
            <a:ext cx="241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Mask to protect cavity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275856" y="5445224"/>
            <a:ext cx="1943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Final </a:t>
            </a:r>
            <a:r>
              <a:rPr lang="de-DE" dirty="0" err="1" smtClean="0"/>
              <a:t>diameter</a:t>
            </a:r>
            <a:endParaRPr lang="de-DE" dirty="0" smtClean="0"/>
          </a:p>
          <a:p>
            <a:r>
              <a:rPr lang="de-DE" dirty="0" err="1" smtClean="0"/>
              <a:t>by</a:t>
            </a:r>
            <a:r>
              <a:rPr lang="de-DE" dirty="0" smtClean="0"/>
              <a:t> BCP + </a:t>
            </a:r>
            <a:r>
              <a:rPr lang="de-DE" dirty="0" err="1" smtClean="0"/>
              <a:t>special</a:t>
            </a:r>
            <a:endParaRPr lang="de-DE" dirty="0" smtClean="0"/>
          </a:p>
          <a:p>
            <a:r>
              <a:rPr lang="de-DE" dirty="0" err="1" smtClean="0"/>
              <a:t>mask</a:t>
            </a:r>
            <a:r>
              <a:rPr lang="de-DE" dirty="0" smtClean="0"/>
              <a:t>: 5 mm</a:t>
            </a:r>
            <a:endParaRPr lang="de-DE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3419475" y="2924175"/>
            <a:ext cx="4768850" cy="3604175"/>
            <a:chOff x="3419475" y="2924175"/>
            <a:chExt cx="4768850" cy="3604175"/>
          </a:xfrm>
        </p:grpSpPr>
        <p:grpSp>
          <p:nvGrpSpPr>
            <p:cNvPr id="2" name="Gruppieren 28"/>
            <p:cNvGrpSpPr>
              <a:grpSpLocks/>
            </p:cNvGrpSpPr>
            <p:nvPr/>
          </p:nvGrpSpPr>
          <p:grpSpPr bwMode="auto">
            <a:xfrm>
              <a:off x="3419475" y="2924175"/>
              <a:ext cx="4768850" cy="3586163"/>
              <a:chOff x="3419872" y="2924944"/>
              <a:chExt cx="4767768" cy="3585160"/>
            </a:xfrm>
          </p:grpSpPr>
          <p:pic>
            <p:nvPicPr>
              <p:cNvPr id="12301" name="Grafik 10" descr="Pbcathode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15840" y="3881204"/>
                <a:ext cx="2971800" cy="2628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6" name="Gerade Verbindung mit Pfeil 15"/>
              <p:cNvCxnSpPr/>
              <p:nvPr/>
            </p:nvCxnSpPr>
            <p:spPr>
              <a:xfrm rot="5400000">
                <a:off x="6299760" y="3357417"/>
                <a:ext cx="863358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03" name="Textfeld 17"/>
              <p:cNvSpPr txBox="1">
                <a:spLocks noChangeArrowheads="1"/>
              </p:cNvSpPr>
              <p:nvPr/>
            </p:nvSpPr>
            <p:spPr bwMode="auto">
              <a:xfrm>
                <a:off x="3543801" y="2924944"/>
                <a:ext cx="3159839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/>
                  <a:t>16 x 5min depositions result</a:t>
                </a:r>
              </a:p>
              <a:p>
                <a:r>
                  <a:rPr lang="de-DE"/>
                  <a:t>in a few hundred nm thick</a:t>
                </a:r>
              </a:p>
              <a:p>
                <a:r>
                  <a:rPr lang="de-DE"/>
                  <a:t>Pb cathode film</a:t>
                </a:r>
              </a:p>
            </p:txBody>
          </p:sp>
          <p:sp>
            <p:nvSpPr>
              <p:cNvPr id="12304" name="Textfeld 18"/>
              <p:cNvSpPr txBox="1">
                <a:spLocks noChangeArrowheads="1"/>
              </p:cNvSpPr>
              <p:nvPr/>
            </p:nvSpPr>
            <p:spPr bwMode="auto">
              <a:xfrm>
                <a:off x="3419872" y="4581128"/>
                <a:ext cx="17748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/>
                  <a:t>Pb cathode film</a:t>
                </a:r>
              </a:p>
            </p:txBody>
          </p:sp>
          <p:cxnSp>
            <p:nvCxnSpPr>
              <p:cNvPr id="21" name="Gerade Verbindung mit Pfeil 20"/>
              <p:cNvCxnSpPr/>
              <p:nvPr/>
            </p:nvCxnSpPr>
            <p:spPr>
              <a:xfrm>
                <a:off x="4787987" y="4940505"/>
                <a:ext cx="2160098" cy="72052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06" name="Textfeld 22"/>
              <p:cNvSpPr txBox="1">
                <a:spLocks noChangeArrowheads="1"/>
              </p:cNvSpPr>
              <p:nvPr/>
            </p:nvSpPr>
            <p:spPr bwMode="auto">
              <a:xfrm>
                <a:off x="3419872" y="5373216"/>
                <a:ext cx="184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20" name="Textfeld 19"/>
            <p:cNvSpPr txBox="1"/>
            <p:nvPr/>
          </p:nvSpPr>
          <p:spPr>
            <a:xfrm>
              <a:off x="5148064" y="618979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R. </a:t>
              </a:r>
              <a:r>
                <a:rPr lang="de-DE" sz="1600" dirty="0" err="1" smtClean="0"/>
                <a:t>Nietubyc</a:t>
              </a:r>
              <a:endParaRPr lang="de-DE" sz="1600" dirty="0"/>
            </a:p>
          </p:txBody>
        </p:sp>
      </p:grpSp>
      <p:sp>
        <p:nvSpPr>
          <p:cNvPr id="23" name="Rechteck 22"/>
          <p:cNvSpPr/>
          <p:nvPr/>
        </p:nvSpPr>
        <p:spPr>
          <a:xfrm>
            <a:off x="6985229" y="3124359"/>
            <a:ext cx="2011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P. </a:t>
            </a:r>
            <a:r>
              <a:rPr lang="de-DE" sz="1400" dirty="0" err="1" smtClean="0"/>
              <a:t>Strzyzewski</a:t>
            </a:r>
            <a:r>
              <a:rPr lang="de-DE" sz="1400" dirty="0" smtClean="0"/>
              <a:t> et al., </a:t>
            </a:r>
          </a:p>
          <a:p>
            <a:r>
              <a:rPr lang="de-DE" sz="1400" dirty="0" smtClean="0"/>
              <a:t>Phys. </a:t>
            </a:r>
            <a:r>
              <a:rPr lang="de-DE" sz="1400" dirty="0" err="1" smtClean="0"/>
              <a:t>Scr</a:t>
            </a:r>
            <a:r>
              <a:rPr lang="de-DE" sz="1400" dirty="0" smtClean="0"/>
              <a:t>. T123 (2006)</a:t>
            </a:r>
            <a:endParaRPr lang="de-DE" sz="1400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64883"/>
            <a:ext cx="5559896" cy="293117"/>
          </a:xfrm>
        </p:spPr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pic>
        <p:nvPicPr>
          <p:cNvPr id="25" name="Grafik 4" descr="BESSY1.JPG"/>
          <p:cNvPicPr>
            <a:picLocks noChangeAspect="1"/>
          </p:cNvPicPr>
          <p:nvPr/>
        </p:nvPicPr>
        <p:blipFill rotWithShape="1">
          <a:blip r:embed="rId8" cstate="print"/>
          <a:srcRect t="12927" b="15883"/>
          <a:stretch/>
        </p:blipFill>
        <p:spPr bwMode="auto">
          <a:xfrm>
            <a:off x="2987675" y="692149"/>
            <a:ext cx="5813002" cy="350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5351463" y="651669"/>
            <a:ext cx="2921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Cavity </a:t>
            </a:r>
            <a:r>
              <a:rPr lang="de-DE" dirty="0" smtClean="0"/>
              <a:t>without </a:t>
            </a:r>
            <a:r>
              <a:rPr lang="de-DE" dirty="0"/>
              <a:t>helium vessel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76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0960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Gun 0.1 RF </a:t>
            </a:r>
            <a:r>
              <a:rPr lang="de-DE" sz="2000" dirty="0" smtClean="0"/>
              <a:t>measurements: Vertical and Horizontal tests (JLab and HZB)</a:t>
            </a:r>
            <a:endParaRPr lang="de-DE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DF1ED67-A2F9-4A4C-A474-D1D7ACF4452C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9" name="Grafik 8" descr="q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144" y="692696"/>
            <a:ext cx="5826224" cy="5191166"/>
          </a:xfrm>
          <a:prstGeom prst="rect">
            <a:avLst/>
          </a:prstGeom>
        </p:spPr>
      </p:pic>
      <p:pic>
        <p:nvPicPr>
          <p:cNvPr id="10" name="Grafik 9" descr="q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144" y="692696"/>
            <a:ext cx="5825961" cy="5191200"/>
          </a:xfrm>
          <a:prstGeom prst="rect">
            <a:avLst/>
          </a:prstGeom>
        </p:spPr>
      </p:pic>
      <p:pic>
        <p:nvPicPr>
          <p:cNvPr id="11" name="Grafik 10" descr="q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144" y="692696"/>
            <a:ext cx="5825961" cy="5191200"/>
          </a:xfrm>
          <a:prstGeom prst="rect">
            <a:avLst/>
          </a:prstGeom>
        </p:spPr>
      </p:pic>
      <p:pic>
        <p:nvPicPr>
          <p:cNvPr id="12" name="Grafik 11" descr="q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144" y="692696"/>
            <a:ext cx="5825961" cy="5191200"/>
          </a:xfrm>
          <a:prstGeom prst="rect">
            <a:avLst/>
          </a:prstGeom>
        </p:spPr>
      </p:pic>
      <p:pic>
        <p:nvPicPr>
          <p:cNvPr id="13" name="Grafik 12" descr="q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144" y="692696"/>
            <a:ext cx="5825961" cy="51912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292080" y="620688"/>
            <a:ext cx="3682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>
                <a:solidFill>
                  <a:schemeClr val="tx2"/>
                </a:solidFill>
              </a:rPr>
              <a:t>Vertical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test</a:t>
            </a:r>
            <a:r>
              <a:rPr lang="de-DE" dirty="0" smtClean="0">
                <a:solidFill>
                  <a:schemeClr val="tx2"/>
                </a:solidFill>
              </a:rPr>
              <a:t> after </a:t>
            </a:r>
            <a:r>
              <a:rPr lang="de-DE" dirty="0" err="1" smtClean="0">
                <a:solidFill>
                  <a:schemeClr val="tx2"/>
                </a:solidFill>
              </a:rPr>
              <a:t>fabrication</a:t>
            </a:r>
            <a:r>
              <a:rPr lang="de-DE" dirty="0" smtClean="0">
                <a:solidFill>
                  <a:schemeClr val="tx2"/>
                </a:solidFill>
              </a:rPr>
              <a:t>,</a:t>
            </a:r>
            <a:br>
              <a:rPr lang="de-DE" dirty="0" smtClean="0">
                <a:solidFill>
                  <a:schemeClr val="tx2"/>
                </a:solidFill>
              </a:rPr>
            </a:br>
            <a:r>
              <a:rPr lang="de-DE" dirty="0" err="1" smtClean="0">
                <a:solidFill>
                  <a:schemeClr val="tx2"/>
                </a:solidFill>
              </a:rPr>
              <a:t>treatment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and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mounting</a:t>
            </a:r>
            <a:r>
              <a:rPr lang="de-DE" dirty="0" smtClean="0">
                <a:solidFill>
                  <a:schemeClr val="tx2"/>
                </a:solidFill>
              </a:rPr>
              <a:t> Q</a:t>
            </a:r>
            <a:r>
              <a:rPr lang="de-DE" baseline="-25000" dirty="0" smtClean="0">
                <a:solidFill>
                  <a:schemeClr val="tx2"/>
                </a:solidFill>
              </a:rPr>
              <a:t>0</a:t>
            </a:r>
            <a:r>
              <a:rPr lang="de-DE" dirty="0" smtClean="0">
                <a:solidFill>
                  <a:schemeClr val="tx2"/>
                </a:solidFill>
              </a:rPr>
              <a:t>&gt;1</a:t>
            </a:r>
            <a:r>
              <a:rPr lang="de-DE" b="1" baseline="30000" dirty="0" smtClean="0">
                <a:solidFill>
                  <a:schemeClr val="tx2"/>
                </a:solidFill>
              </a:rPr>
              <a:t>.</a:t>
            </a:r>
            <a:r>
              <a:rPr lang="de-DE" dirty="0" smtClean="0">
                <a:solidFill>
                  <a:schemeClr val="tx2"/>
                </a:solidFill>
              </a:rPr>
              <a:t>10</a:t>
            </a:r>
            <a:r>
              <a:rPr lang="de-DE" baseline="30000" dirty="0" smtClean="0">
                <a:solidFill>
                  <a:schemeClr val="tx2"/>
                </a:solidFill>
              </a:rPr>
              <a:t>10</a:t>
            </a:r>
          </a:p>
          <a:p>
            <a:r>
              <a:rPr lang="de-DE" dirty="0" err="1" smtClean="0">
                <a:solidFill>
                  <a:schemeClr val="tx2"/>
                </a:solidFill>
              </a:rPr>
              <a:t>for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E</a:t>
            </a:r>
            <a:r>
              <a:rPr lang="de-DE" baseline="-25000" dirty="0" err="1" smtClean="0">
                <a:solidFill>
                  <a:schemeClr val="tx2"/>
                </a:solidFill>
              </a:rPr>
              <a:t>peak</a:t>
            </a:r>
            <a:r>
              <a:rPr lang="de-DE" dirty="0" smtClean="0">
                <a:solidFill>
                  <a:schemeClr val="tx2"/>
                </a:solidFill>
              </a:rPr>
              <a:t>&lt;35 MV/m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292080" y="1486524"/>
            <a:ext cx="3865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de-DE" dirty="0" smtClean="0">
                <a:solidFill>
                  <a:schemeClr val="accent1"/>
                </a:solidFill>
              </a:rPr>
              <a:t> After </a:t>
            </a:r>
            <a:r>
              <a:rPr lang="de-DE" dirty="0" err="1" smtClean="0">
                <a:solidFill>
                  <a:schemeClr val="accent1"/>
                </a:solidFill>
              </a:rPr>
              <a:t>lead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deposition</a:t>
            </a:r>
            <a:r>
              <a:rPr lang="de-DE" dirty="0" smtClean="0">
                <a:solidFill>
                  <a:schemeClr val="accent1"/>
                </a:solidFill>
              </a:rPr>
              <a:t> Q </a:t>
            </a:r>
            <a:r>
              <a:rPr lang="de-DE" dirty="0" err="1" smtClean="0">
                <a:solidFill>
                  <a:schemeClr val="accent1"/>
                </a:solidFill>
              </a:rPr>
              <a:t>drops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br>
              <a:rPr lang="de-DE" dirty="0" smtClean="0">
                <a:solidFill>
                  <a:schemeClr val="accent1"/>
                </a:solidFill>
              </a:rPr>
            </a:br>
            <a:r>
              <a:rPr lang="de-DE" dirty="0" err="1" smtClean="0">
                <a:solidFill>
                  <a:schemeClr val="accent1"/>
                </a:solidFill>
              </a:rPr>
              <a:t>significantly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and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field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emission</a:t>
            </a:r>
            <a:r>
              <a:rPr lang="de-DE" dirty="0" smtClean="0">
                <a:solidFill>
                  <a:schemeClr val="accent1"/>
                </a:solidFill>
              </a:rPr>
              <a:t> (FE) </a:t>
            </a:r>
          </a:p>
          <a:p>
            <a:pPr>
              <a:buClr>
                <a:schemeClr val="accent1"/>
              </a:buClr>
            </a:pPr>
            <a:r>
              <a:rPr lang="de-DE" dirty="0" err="1" smtClean="0">
                <a:solidFill>
                  <a:schemeClr val="accent1"/>
                </a:solidFill>
              </a:rPr>
              <a:t>onset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lowered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92080" y="2482968"/>
            <a:ext cx="36789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Cavity was then vented, assembled</a:t>
            </a:r>
          </a:p>
          <a:p>
            <a:r>
              <a:rPr lang="de-DE" dirty="0" smtClean="0"/>
              <a:t>with TTF-III coupler and sent to HZB</a:t>
            </a:r>
            <a:r>
              <a:rPr lang="de-DE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Installation in HoBiCaT further</a:t>
            </a:r>
            <a:b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 degradation, FE onset 12 MV/m</a:t>
            </a:r>
            <a:endParaRPr lang="de-DE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After additional </a:t>
            </a:r>
            <a:r>
              <a:rPr lang="de-DE" dirty="0" err="1" smtClean="0"/>
              <a:t>cooldown</a:t>
            </a:r>
            <a:r>
              <a:rPr lang="de-DE" dirty="0" smtClean="0"/>
              <a:t> </a:t>
            </a:r>
            <a:r>
              <a:rPr lang="de-DE" dirty="0" err="1" smtClean="0"/>
              <a:t>cycle</a:t>
            </a:r>
            <a:r>
              <a:rPr lang="de-DE" dirty="0" smtClean="0"/>
              <a:t> </a:t>
            </a:r>
          </a:p>
          <a:p>
            <a:r>
              <a:rPr lang="de-DE" dirty="0" smtClean="0"/>
              <a:t>even worse, cavity collects </a:t>
            </a:r>
            <a:r>
              <a:rPr lang="de-DE" dirty="0" smtClean="0"/>
              <a:t>residual </a:t>
            </a:r>
          </a:p>
          <a:p>
            <a:r>
              <a:rPr lang="de-DE" dirty="0" smtClean="0"/>
              <a:t>gases?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5337444" y="4725144"/>
            <a:ext cx="35174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Excimer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Laser cleaning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of lead cathode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increased onset of FE to 15 MV/m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endParaRPr lang="de-DE" baseline="-25000" dirty="0" smtClean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23528" y="5939988"/>
            <a:ext cx="487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Note: Horizontal RF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smtClean="0">
                <a:latin typeface="Symbol" pitchFamily="18" charset="2"/>
              </a:rPr>
              <a:t>b</a:t>
            </a:r>
            <a:r>
              <a:rPr lang="de-DE" baseline="-25000" dirty="0" smtClean="0"/>
              <a:t>c</a:t>
            </a:r>
            <a:r>
              <a:rPr lang="de-DE" dirty="0" smtClean="0"/>
              <a:t>~3-4, </a:t>
            </a:r>
            <a:r>
              <a:rPr lang="de-DE" dirty="0" err="1" smtClean="0"/>
              <a:t>error</a:t>
            </a:r>
            <a:r>
              <a:rPr lang="de-DE" dirty="0" smtClean="0"/>
              <a:t> bar!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1763688" y="12687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/>
                </a:solidFill>
              </a:rPr>
              <a:t>w/o </a:t>
            </a:r>
            <a:r>
              <a:rPr lang="de-DE" dirty="0" err="1" smtClean="0">
                <a:solidFill>
                  <a:schemeClr val="tx2"/>
                </a:solidFill>
              </a:rPr>
              <a:t>cathode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763688" y="23488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+ </a:t>
            </a:r>
            <a:r>
              <a:rPr lang="de-DE" dirty="0" err="1" smtClean="0">
                <a:solidFill>
                  <a:srgbClr val="0070C0"/>
                </a:solidFill>
              </a:rPr>
              <a:t>cathode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55776" y="435581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hori</a:t>
            </a:r>
            <a:r>
              <a:rPr lang="de-DE" dirty="0" smtClean="0">
                <a:solidFill>
                  <a:srgbClr val="C00000"/>
                </a:solidFill>
              </a:rPr>
              <a:t>zontal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660232" y="6237312"/>
            <a:ext cx="2510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A. Neumann et al., SRF 2011</a:t>
            </a:r>
            <a:endParaRPr lang="de-DE" sz="1400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64883"/>
            <a:ext cx="5559896" cy="293117"/>
          </a:xfrm>
        </p:spPr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7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0"/>
            <a:ext cx="7991076" cy="6206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Improvement </a:t>
            </a:r>
            <a:r>
              <a:rPr lang="en-US" sz="2400" dirty="0" smtClean="0"/>
              <a:t>of QE after </a:t>
            </a:r>
            <a:r>
              <a:rPr lang="en-US" sz="2400" dirty="0" smtClean="0"/>
              <a:t>laser </a:t>
            </a:r>
            <a:r>
              <a:rPr lang="en-US" sz="2400" dirty="0" smtClean="0"/>
              <a:t>cleaning and </a:t>
            </a:r>
            <a:r>
              <a:rPr lang="en-US" sz="2400" dirty="0" smtClean="0"/>
              <a:t>RF processing.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C72-3E85-4B44-9CE0-0D1BAFA6AAC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1520" y="6597352"/>
            <a:ext cx="6264696" cy="2160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5652120" y="1340768"/>
            <a:ext cx="3312793" cy="2448272"/>
            <a:chOff x="4355976" y="4221088"/>
            <a:chExt cx="3611072" cy="2346591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4355976" y="4221088"/>
              <a:ext cx="3240360" cy="2346591"/>
              <a:chOff x="3995936" y="4077072"/>
              <a:chExt cx="3240360" cy="2346591"/>
            </a:xfrm>
          </p:grpSpPr>
          <p:pic>
            <p:nvPicPr>
              <p:cNvPr id="79879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95936" y="4077072"/>
                <a:ext cx="3240360" cy="2346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Ellipse 14"/>
              <p:cNvSpPr/>
              <p:nvPr/>
            </p:nvSpPr>
            <p:spPr>
              <a:xfrm>
                <a:off x="5076056" y="4581128"/>
                <a:ext cx="1368152" cy="8640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Textfeld 19"/>
            <p:cNvSpPr txBox="1"/>
            <p:nvPr/>
          </p:nvSpPr>
          <p:spPr>
            <a:xfrm>
              <a:off x="7020272" y="5590981"/>
              <a:ext cx="946776" cy="5014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after </a:t>
              </a:r>
            </a:p>
            <a:p>
              <a:r>
                <a:rPr lang="en-US" sz="1400" b="1" dirty="0" smtClean="0">
                  <a:solidFill>
                    <a:schemeClr val="tx2"/>
                  </a:solidFill>
                </a:rPr>
                <a:t>4</a:t>
              </a:r>
              <a:r>
                <a:rPr lang="en-US" sz="1400" b="1" baseline="30000" dirty="0" smtClean="0">
                  <a:solidFill>
                    <a:schemeClr val="tx2"/>
                  </a:solidFill>
                </a:rPr>
                <a:t>th</a:t>
              </a:r>
              <a:r>
                <a:rPr lang="en-US" sz="1400" b="1" dirty="0" smtClean="0">
                  <a:solidFill>
                    <a:schemeClr val="tx2"/>
                  </a:solidFill>
                </a:rPr>
                <a:t> round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2483768" y="1196752"/>
            <a:ext cx="3303948" cy="5400600"/>
            <a:chOff x="611560" y="1484784"/>
            <a:chExt cx="3685901" cy="5112568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611560" y="1484784"/>
              <a:ext cx="3221334" cy="5112568"/>
              <a:chOff x="611560" y="1268760"/>
              <a:chExt cx="3221334" cy="5112568"/>
            </a:xfrm>
          </p:grpSpPr>
          <p:pic>
            <p:nvPicPr>
              <p:cNvPr id="79878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1560" y="1268760"/>
                <a:ext cx="3221334" cy="5112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Ellipse 12"/>
              <p:cNvSpPr/>
              <p:nvPr/>
            </p:nvSpPr>
            <p:spPr>
              <a:xfrm>
                <a:off x="1691680" y="1988840"/>
                <a:ext cx="1368152" cy="8640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1691680" y="4653136"/>
                <a:ext cx="1368152" cy="8640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3347864" y="2852936"/>
              <a:ext cx="898094" cy="495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pre </a:t>
              </a:r>
            </a:p>
            <a:p>
              <a:r>
                <a:rPr lang="en-US" sz="1400" b="1" dirty="0" smtClean="0">
                  <a:solidFill>
                    <a:schemeClr val="tx2"/>
                  </a:solidFill>
                </a:rPr>
                <a:t>cleaning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347864" y="5589240"/>
              <a:ext cx="949597" cy="49531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after </a:t>
              </a:r>
            </a:p>
            <a:p>
              <a:r>
                <a:rPr lang="en-US" sz="1400" b="1" dirty="0" smtClean="0">
                  <a:solidFill>
                    <a:schemeClr val="tx2"/>
                  </a:solidFill>
                </a:rPr>
                <a:t>1</a:t>
              </a:r>
              <a:r>
                <a:rPr lang="en-US" sz="1400" b="1" baseline="30000" dirty="0" smtClean="0">
                  <a:solidFill>
                    <a:schemeClr val="tx2"/>
                  </a:solidFill>
                </a:rPr>
                <a:t>st</a:t>
              </a:r>
              <a:r>
                <a:rPr lang="en-US" sz="1400" b="1" dirty="0" smtClean="0">
                  <a:solidFill>
                    <a:schemeClr val="tx2"/>
                  </a:solidFill>
                </a:rPr>
                <a:t> round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6084168" y="6289575"/>
            <a:ext cx="2717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Barday et al., Proc. of PSTP 2011</a:t>
            </a:r>
            <a:endParaRPr lang="en-US" sz="1400" dirty="0"/>
          </a:p>
        </p:txBody>
      </p:sp>
      <p:sp>
        <p:nvSpPr>
          <p:cNvPr id="28" name="Inhaltsplatzhalter 2"/>
          <p:cNvSpPr>
            <a:spLocks noGrp="1"/>
          </p:cNvSpPr>
          <p:nvPr>
            <p:ph idx="1"/>
          </p:nvPr>
        </p:nvSpPr>
        <p:spPr>
          <a:xfrm>
            <a:off x="251520" y="1556792"/>
            <a:ext cx="2304256" cy="4824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KrF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excimer laser at 248 nm with 0.045 mJ/mm</a:t>
            </a:r>
            <a:r>
              <a:rPr lang="en-US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0.23 mJ/mm</a:t>
            </a:r>
            <a:r>
              <a:rPr lang="en-US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Each round consisted of 300.000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shots in 10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min.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Found that </a:t>
            </a:r>
            <a:r>
              <a:rPr lang="en-US" sz="2400" dirty="0" smtClean="0">
                <a:solidFill>
                  <a:schemeClr val="tx2"/>
                </a:solidFill>
              </a:rPr>
              <a:t>laser cleaning </a:t>
            </a:r>
            <a:r>
              <a:rPr lang="en-US" sz="2400" dirty="0" smtClean="0">
                <a:solidFill>
                  <a:schemeClr val="tx2"/>
                </a:solidFill>
              </a:rPr>
              <a:t>improves QE, lowers </a:t>
            </a:r>
            <a:r>
              <a:rPr lang="en-US" sz="2400" dirty="0" err="1" smtClean="0">
                <a:solidFill>
                  <a:schemeClr val="tx2"/>
                </a:solidFill>
              </a:rPr>
              <a:t>workfunction</a:t>
            </a:r>
            <a:r>
              <a:rPr lang="en-US" sz="2400" dirty="0" smtClean="0">
                <a:solidFill>
                  <a:schemeClr val="tx2"/>
                </a:solidFill>
              </a:rPr>
              <a:t> and moves dark current onset to higher gradients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5" y="620688"/>
            <a:ext cx="82093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Laser cleaning required to control state of the cathode surface, as contaminants increase 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work function 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 lower QE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08104" y="3861048"/>
            <a:ext cx="3287592" cy="2520280"/>
            <a:chOff x="5508104" y="3861048"/>
            <a:chExt cx="3287592" cy="2520280"/>
          </a:xfrm>
        </p:grpSpPr>
        <p:pic>
          <p:nvPicPr>
            <p:cNvPr id="829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861048"/>
              <a:ext cx="3287592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741550" y="5347779"/>
              <a:ext cx="5747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-5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66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Results from emittance </a:t>
            </a:r>
            <a:r>
              <a:rPr lang="en-US" sz="2800" dirty="0" smtClean="0"/>
              <a:t>measurements</a:t>
            </a:r>
            <a:endParaRPr lang="en-US" sz="2800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251520" y="1124744"/>
            <a:ext cx="4536504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accent3"/>
                </a:solidFill>
              </a:rPr>
              <a:t>Measured emittance scaling with laser spot size by solenoid scan technique.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Emittance contributions from space charge, aberrations</a:t>
            </a:r>
            <a:r>
              <a:rPr lang="en-US" sz="2000" b="1" dirty="0" smtClean="0">
                <a:solidFill>
                  <a:schemeClr val="accent1"/>
                </a:solidFill>
              </a:rPr>
              <a:t>, &amp; astigmatism.</a:t>
            </a:r>
            <a:endParaRPr lang="en-US" sz="20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3"/>
                </a:solidFill>
              </a:rPr>
              <a:t>Setup model to estimate effect of irregular surface: local QE variation and presence of droplets and protrusions.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Protrusions cause longitudinal field enhancement and transverse defocusing field.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3"/>
                </a:solidFill>
              </a:rPr>
              <a:t>Findings: Emittance is dominated by beam expansion due to transverse field of these protrusions. </a:t>
            </a:r>
          </a:p>
          <a:p>
            <a:pPr marL="0" indent="0">
              <a:buNone/>
            </a:pPr>
            <a:endParaRPr lang="en-US" sz="2000" b="1" dirty="0" smtClean="0">
              <a:solidFill>
                <a:schemeClr val="accent3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C72-3E85-4B44-9CE0-0D1BAFA6AAC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1520" y="6525344"/>
            <a:ext cx="6264696" cy="2990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12.Jun.2013   Andrew Burrill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776"/>
            <a:ext cx="3245881" cy="223712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5"/>
          <a:stretch/>
        </p:blipFill>
        <p:spPr>
          <a:xfrm>
            <a:off x="5239471" y="3861048"/>
            <a:ext cx="3440931" cy="2520280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4968044" y="1376772"/>
            <a:ext cx="3888432" cy="4968552"/>
            <a:chOff x="9252520" y="836712"/>
            <a:chExt cx="3888432" cy="4968552"/>
          </a:xfrm>
        </p:grpSpPr>
        <p:sp>
          <p:nvSpPr>
            <p:cNvPr id="23" name="Rechteck 22"/>
            <p:cNvSpPr/>
            <p:nvPr/>
          </p:nvSpPr>
          <p:spPr>
            <a:xfrm>
              <a:off x="9252520" y="836712"/>
              <a:ext cx="3888432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uppieren 20"/>
            <p:cNvGrpSpPr/>
            <p:nvPr/>
          </p:nvGrpSpPr>
          <p:grpSpPr>
            <a:xfrm>
              <a:off x="9532993" y="980728"/>
              <a:ext cx="3247919" cy="1728192"/>
              <a:chOff x="9172953" y="764704"/>
              <a:chExt cx="3247919" cy="1728192"/>
            </a:xfrm>
          </p:grpSpPr>
          <p:sp>
            <p:nvSpPr>
              <p:cNvPr id="20" name="Rechteck 19"/>
              <p:cNvSpPr/>
              <p:nvPr/>
            </p:nvSpPr>
            <p:spPr>
              <a:xfrm>
                <a:off x="9396536" y="764704"/>
                <a:ext cx="2808312" cy="1728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uppieren 18"/>
              <p:cNvGrpSpPr/>
              <p:nvPr/>
            </p:nvGrpSpPr>
            <p:grpSpPr>
              <a:xfrm>
                <a:off x="9172953" y="980728"/>
                <a:ext cx="3247919" cy="1440160"/>
                <a:chOff x="9172953" y="980728"/>
                <a:chExt cx="3247919" cy="1440160"/>
              </a:xfrm>
            </p:grpSpPr>
            <p:pic>
              <p:nvPicPr>
                <p:cNvPr id="80898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172953" y="980728"/>
                  <a:ext cx="1519727" cy="1440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Textfeld 17"/>
                <p:cNvSpPr txBox="1"/>
                <p:nvPr/>
              </p:nvSpPr>
              <p:spPr>
                <a:xfrm>
                  <a:off x="10908704" y="1322765"/>
                  <a:ext cx="1512168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Emission spot imaged with solenoid on first </a:t>
                  </a:r>
                  <a:r>
                    <a:rPr lang="en-US" sz="1400" dirty="0" smtClean="0"/>
                    <a:t>view screen</a:t>
                  </a:r>
                  <a:endParaRPr lang="en-US" sz="1400" dirty="0"/>
                </a:p>
              </p:txBody>
            </p:sp>
          </p:grpSp>
        </p:grpSp>
      </p:grpSp>
      <p:pic>
        <p:nvPicPr>
          <p:cNvPr id="80899" name="Picture 3" descr="C:\Dokumente und Einstellungen\kamps\Eigene Dateien\Eigene Bilder\HoverSnaps\Capture29.05.2012-14.34.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226" y="3429000"/>
            <a:ext cx="4373822" cy="2556284"/>
          </a:xfrm>
          <a:prstGeom prst="rect">
            <a:avLst/>
          </a:prstGeom>
          <a:noFill/>
        </p:spPr>
      </p:pic>
      <p:sp>
        <p:nvSpPr>
          <p:cNvPr id="27" name="Textfeld 26"/>
          <p:cNvSpPr txBox="1"/>
          <p:nvPr/>
        </p:nvSpPr>
        <p:spPr>
          <a:xfrm>
            <a:off x="3635896" y="6237312"/>
            <a:ext cx="2696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J. Völker, Master  thesis, HU Berlin, 2012</a:t>
            </a:r>
            <a:endParaRPr lang="en-US" sz="1200" dirty="0"/>
          </a:p>
        </p:txBody>
      </p:sp>
      <p:pic>
        <p:nvPicPr>
          <p:cNvPr id="25" name="Grafik 6" descr="FRIOA07_fig3.eps"/>
          <p:cNvPicPr>
            <a:picLocks noChangeAspect="1"/>
          </p:cNvPicPr>
          <p:nvPr/>
        </p:nvPicPr>
        <p:blipFill rotWithShape="1">
          <a:blip r:embed="rId6" cstate="print"/>
          <a:srcRect l="50000"/>
          <a:stretch/>
        </p:blipFill>
        <p:spPr>
          <a:xfrm>
            <a:off x="6870872" y="1565914"/>
            <a:ext cx="2186176" cy="16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0.6|5.9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9807</TotalTime>
  <Words>1288</Words>
  <Application>Microsoft Office PowerPoint</Application>
  <PresentationFormat>On-screen Show (4:3)</PresentationFormat>
  <Paragraphs>229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CW SRF Photoinjector Experience at HZB</vt:lpstr>
      <vt:lpstr>Motivation</vt:lpstr>
      <vt:lpstr>First step: SC RF Gun0</vt:lpstr>
      <vt:lpstr> Gun 0 - Test Plan</vt:lpstr>
      <vt:lpstr>Extension of the HoBiCaT Cavity Test Facility</vt:lpstr>
      <vt:lpstr>Cathode deposition at NCBJ (formerly IPJ Andre Soltan Swierk)</vt:lpstr>
      <vt:lpstr>Gun 0.1 RF measurements: Vertical and Horizontal tests (JLab and HZB)</vt:lpstr>
      <vt:lpstr>Improvement of QE after laser cleaning and RF processing.</vt:lpstr>
      <vt:lpstr>Results from emittance measurements</vt:lpstr>
      <vt:lpstr>Superconducting Solenoid Experience</vt:lpstr>
      <vt:lpstr>Gun0.2: Upgrades and modifications</vt:lpstr>
      <vt:lpstr>Gun0.2 RF and beam measurement results</vt:lpstr>
      <vt:lpstr>Gun0.2 Tuner and microphonics</vt:lpstr>
      <vt:lpstr>Operating Experience Summary</vt:lpstr>
      <vt:lpstr>Acknowledgments</vt:lpstr>
      <vt:lpstr>Extra Slides</vt:lpstr>
      <vt:lpstr>Gun 0.1 Dark current studies</vt:lpstr>
    </vt:vector>
  </TitlesOfParts>
  <Company>HZB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Burrill, Andrew</dc:creator>
  <cp:lastModifiedBy>Burrill, Andrew</cp:lastModifiedBy>
  <cp:revision>259</cp:revision>
  <dcterms:created xsi:type="dcterms:W3CDTF">2012-10-12T08:58:22Z</dcterms:created>
  <dcterms:modified xsi:type="dcterms:W3CDTF">2013-06-12T02:47:18Z</dcterms:modified>
</cp:coreProperties>
</file>