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6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31B1B"/>
    <a:srgbClr val="FF0505"/>
    <a:srgbClr val="FF1919"/>
    <a:srgbClr val="D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4660"/>
  </p:normalViewPr>
  <p:slideViewPr>
    <p:cSldViewPr>
      <p:cViewPr>
        <p:scale>
          <a:sx n="75" d="100"/>
          <a:sy n="75" d="100"/>
        </p:scale>
        <p:origin x="-1698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EA50D-DC41-44F9-9C35-6EAD72DA2553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010D2-5A47-4075-AD78-0D494AC8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9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9DB4-D982-494E-B98C-5D357E5E46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0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6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6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3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6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6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8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4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172200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008313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9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7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sep93\AppData\Local\Temp\imag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" y="0"/>
            <a:ext cx="9143245" cy="91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7700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6324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324600"/>
            <a:ext cx="457200" cy="457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09600" y="64770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7772400" y="647700"/>
            <a:ext cx="1371222" cy="266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mtClean="0"/>
              <a:t>TTC:</a:t>
            </a:r>
            <a:r>
              <a:rPr lang="en-US" sz="1800" b="1" baseline="0" smtClean="0"/>
              <a:t> CW 2013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9012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tx1">
                <a:lumMod val="75000"/>
                <a:lumOff val="25000"/>
              </a:schemeClr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rst-ab.aps.org/abstract/PRSTAB/v15/i2/e022002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/>
              <a:t>Cornell Main Linac Cavity Mechanical Optimization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038600"/>
            <a:ext cx="7315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S. Posen and M. Liepe, </a:t>
            </a:r>
            <a:r>
              <a:rPr lang="en-US"/>
              <a:t>Cornell University</a:t>
            </a:r>
          </a:p>
          <a:p>
            <a:r>
              <a:rPr lang="en-US"/>
              <a:t>CW TTC Meeting 2013, Ithaca, NY</a:t>
            </a:r>
          </a:p>
          <a:p>
            <a:r>
              <a:rPr lang="en-US"/>
              <a:t>12 June 2013</a:t>
            </a:r>
          </a:p>
          <a:p>
            <a:endParaRPr lang="en-US"/>
          </a:p>
        </p:txBody>
      </p:sp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2"/>
          <a:srcRect l="17158" t="34274" r="3416" b="42137"/>
          <a:stretch>
            <a:fillRect/>
          </a:stretch>
        </p:blipFill>
        <p:spPr bwMode="auto">
          <a:xfrm>
            <a:off x="94343" y="5335245"/>
            <a:ext cx="4325257" cy="98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3"/>
          <a:srcRect l="17963" t="34211" r="4626" b="44227"/>
          <a:stretch>
            <a:fillRect/>
          </a:stretch>
        </p:blipFill>
        <p:spPr bwMode="auto">
          <a:xfrm>
            <a:off x="4572000" y="5347301"/>
            <a:ext cx="4426089" cy="9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6097"/>
            <a:ext cx="6858000" cy="198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4471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S. Posen and M. Liepe. “Mechanical optimization of superconducting cavities in continuous wave operation,” </a:t>
            </a:r>
            <a:r>
              <a:rPr lang="en-US" sz="1200" i="1" smtClean="0"/>
              <a:t>PRST-AB</a:t>
            </a:r>
            <a:r>
              <a:rPr lang="en-US" sz="1200" smtClean="0"/>
              <a:t>, 15, 022002 (2012). </a:t>
            </a:r>
            <a:r>
              <a:rPr lang="en-US" sz="1200" smtClean="0">
                <a:hlinkClick r:id="rId5"/>
              </a:rPr>
              <a:t>http://prst-ab.aps.org/abstract/PRSTAB/v15/i2/e022002</a:t>
            </a:r>
            <a:r>
              <a:rPr lang="en-US" sz="1200" smtClean="0"/>
              <a:t>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335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172200" cy="914400"/>
          </a:xfrm>
        </p:spPr>
        <p:txBody>
          <a:bodyPr/>
          <a:lstStyle/>
          <a:p>
            <a:r>
              <a:rPr lang="en-US" smtClean="0"/>
              <a:t>Other Considerations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0600"/>
            <a:ext cx="4571999" cy="5470585"/>
          </a:xfrm>
        </p:spPr>
        <p:txBody>
          <a:bodyPr>
            <a:normAutofit fontScale="85000" lnSpcReduction="10000"/>
          </a:bodyPr>
          <a:lstStyle/>
          <a:p>
            <a:r>
              <a:rPr lang="en-US" smtClean="0"/>
              <a:t>Required force from cold tuner (no rings: smaller F)</a:t>
            </a:r>
          </a:p>
          <a:p>
            <a:r>
              <a:rPr lang="en-US" smtClean="0"/>
              <a:t>Vulnerability to deformation during handling (large rings: less vulnerable)</a:t>
            </a:r>
          </a:p>
          <a:p>
            <a:r>
              <a:rPr lang="en-US" smtClean="0"/>
              <a:t>Mechanical resonance frequencies and their effect on active microphonics compensation (large rings: higher frequencies)</a:t>
            </a:r>
          </a:p>
          <a:p>
            <a:r>
              <a:rPr lang="en-US" smtClean="0"/>
              <a:t>Cost of fabrication (no rings less expensive)</a:t>
            </a:r>
          </a:p>
          <a:p>
            <a:r>
              <a:rPr lang="en-US" smtClean="0"/>
              <a:t>Lorentz force detuning</a:t>
            </a:r>
            <a:endParaRPr lang="en-US"/>
          </a:p>
        </p:txBody>
      </p:sp>
      <p:pic>
        <p:nvPicPr>
          <p:cNvPr id="4" name="Picture 39"/>
          <p:cNvPicPr>
            <a:picLocks noChangeAspect="1" noChangeArrowheads="1"/>
          </p:cNvPicPr>
          <p:nvPr/>
        </p:nvPicPr>
        <p:blipFill>
          <a:blip r:embed="rId2"/>
          <a:srcRect l="15994" t="35181" r="3882" b="39113"/>
          <a:stretch>
            <a:fillRect/>
          </a:stretch>
        </p:blipFill>
        <p:spPr bwMode="auto">
          <a:xfrm>
            <a:off x="4669972" y="2667000"/>
            <a:ext cx="4474028" cy="11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/>
          <a:srcRect l="13975" t="35282" r="4255" b="43549"/>
          <a:stretch>
            <a:fillRect/>
          </a:stretch>
        </p:blipFill>
        <p:spPr bwMode="auto">
          <a:xfrm>
            <a:off x="4669972" y="990600"/>
            <a:ext cx="4474029" cy="8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/>
          <a:srcRect l="13820" t="30444" r="3882" b="40927"/>
          <a:stretch>
            <a:fillRect/>
          </a:stretch>
        </p:blipFill>
        <p:spPr bwMode="auto">
          <a:xfrm>
            <a:off x="4648200" y="4104066"/>
            <a:ext cx="4495799" cy="120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D:\Lorentz_Univeral\LFD_5010.pn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5926" r="39583" b="4259"/>
          <a:stretch/>
        </p:blipFill>
        <p:spPr bwMode="auto">
          <a:xfrm rot="5400000">
            <a:off x="6421408" y="3738593"/>
            <a:ext cx="1050984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3340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No rings and large rings have similar df/dp, and no clear winner based on other considerations</a:t>
            </a:r>
          </a:p>
          <a:p>
            <a:r>
              <a:rPr lang="en-US" smtClean="0"/>
              <a:t>For Cornell ERL, we have built </a:t>
            </a:r>
            <a:r>
              <a:rPr lang="en-US" b="1" smtClean="0"/>
              <a:t>prototype cavities of both types</a:t>
            </a:r>
            <a:r>
              <a:rPr lang="en-US" smtClean="0"/>
              <a:t>! We will study if advantages of rings are worth cost</a:t>
            </a:r>
          </a:p>
          <a:p>
            <a:r>
              <a:rPr lang="en-US" smtClean="0"/>
              <a:t>With careful mechanical design, </a:t>
            </a:r>
            <a:r>
              <a:rPr lang="en-US"/>
              <a:t>df/dp </a:t>
            </a:r>
            <a:r>
              <a:rPr lang="en-US" smtClean="0"/>
              <a:t>can be minimized, but details are important!</a:t>
            </a:r>
            <a:endParaRPr lang="en-US"/>
          </a:p>
          <a:p>
            <a:pPr lvl="1"/>
            <a:r>
              <a:rPr lang="en-US"/>
              <a:t>Entire </a:t>
            </a:r>
            <a:r>
              <a:rPr lang="en-US"/>
              <a:t>system </a:t>
            </a:r>
            <a:r>
              <a:rPr lang="en-US" smtClean="0"/>
              <a:t>is important, not just cavity</a:t>
            </a:r>
          </a:p>
          <a:p>
            <a:pPr lvl="1"/>
            <a:r>
              <a:rPr lang="en-US" smtClean="0"/>
              <a:t>Size of stiffening rings, position and diameter of tuner bellows are important</a:t>
            </a:r>
          </a:p>
          <a:p>
            <a:pPr lvl="1"/>
            <a:r>
              <a:rPr lang="en-US" smtClean="0"/>
              <a:t>Welds!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54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Special thanks to Vadim Veshcherevich, Roger Kaplan, John Dobbins, Peter Quigley (Cornell), Rick Fisher (ANL)</a:t>
            </a:r>
          </a:p>
          <a:p>
            <a:r>
              <a:rPr lang="en-US" smtClean="0"/>
              <a:t>Authors </a:t>
            </a:r>
            <a:r>
              <a:rPr lang="en-US" smtClean="0"/>
              <a:t>of previous work on low-beta </a:t>
            </a:r>
            <a:r>
              <a:rPr lang="en-US" smtClean="0"/>
              <a:t>cavities, for example: </a:t>
            </a:r>
            <a:r>
              <a:rPr lang="en-US" smtClean="0"/>
              <a:t>J. Holzbauer, E. Zaplatin, L. Ristori, Z. Conway, A. Facco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6934200" cy="8382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Consequences of Microphonics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30480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In high Q</a:t>
            </a:r>
            <a:r>
              <a:rPr lang="en-US" baseline="-25000" smtClean="0"/>
              <a:t>L</a:t>
            </a:r>
            <a:r>
              <a:rPr lang="en-US" smtClean="0"/>
              <a:t> CW SRF linacs, small pressure variations  in He bath can detune cavity on the order of the loaded bandwidth</a:t>
            </a:r>
          </a:p>
          <a:p>
            <a:r>
              <a:rPr lang="en-US" smtClean="0"/>
              <a:t>The cavity requires more power from RF source when detuned</a:t>
            </a:r>
          </a:p>
          <a:p>
            <a:r>
              <a:rPr lang="en-US" smtClean="0"/>
              <a:t>RMS detuning </a:t>
            </a:r>
            <a:r>
              <a:rPr lang="en-US" smtClean="0">
                <a:sym typeface="Wingdings" pitchFamily="2" charset="2"/>
              </a:rPr>
              <a:t>determines</a:t>
            </a:r>
            <a:r>
              <a:rPr lang="en-US" smtClean="0"/>
              <a:t> wall power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733799"/>
            <a:ext cx="3505200" cy="231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0" y="5997322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smtClean="0"/>
              <a:t>Power to maintain design gradient for Cornell ERL main linac cavity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810000"/>
            <a:ext cx="4800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smtClean="0"/>
              <a:t>Peak detuning </a:t>
            </a:r>
            <a:r>
              <a:rPr lang="en-US" sz="3200" smtClean="0">
                <a:sym typeface="Wingdings" pitchFamily="2" charset="2"/>
              </a:rPr>
              <a:t>determines required RF source size: if not enough power is available, cavity trips 50% of time (LFD compensates one way)</a:t>
            </a:r>
            <a:endParaRPr lang="en-US" sz="32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Microphonics Simulations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43200"/>
          </a:xfrm>
        </p:spPr>
        <p:txBody>
          <a:bodyPr/>
          <a:lstStyle/>
          <a:p>
            <a:r>
              <a:rPr lang="en-US" smtClean="0"/>
              <a:t>Using ANSYS, small pressure variations were simulated and resulting </a:t>
            </a:r>
            <a:r>
              <a:rPr lang="el-GR" smtClean="0"/>
              <a:t>Δ</a:t>
            </a:r>
            <a:r>
              <a:rPr lang="en-US" smtClean="0"/>
              <a:t>f found</a:t>
            </a:r>
          </a:p>
          <a:p>
            <a:r>
              <a:rPr lang="en-US" smtClean="0"/>
              <a:t>Next slide: plot of </a:t>
            </a:r>
            <a:r>
              <a:rPr lang="el-GR" smtClean="0"/>
              <a:t>Δ</a:t>
            </a:r>
            <a:r>
              <a:rPr lang="en-US" smtClean="0"/>
              <a:t>f for Cornell ERL main linac cavity for various stiffening ring </a:t>
            </a:r>
            <a:r>
              <a:rPr lang="en-US" smtClean="0"/>
              <a:t>radii, tuner stiffnesses, and wall thicknesses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4769" t="8046" r="-149" b="6130"/>
          <a:stretch>
            <a:fillRect/>
          </a:stretch>
        </p:blipFill>
        <p:spPr bwMode="auto">
          <a:xfrm>
            <a:off x="4876800" y="4763770"/>
            <a:ext cx="4241800" cy="148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sep93\Documents\Microphonics FINAL\Microphonics_fig3.ep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5310817" cy="158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Microphonics Simulations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68245"/>
            <a:ext cx="5638800" cy="408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91200" y="1168245"/>
            <a:ext cx="3276600" cy="4419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mtClean="0"/>
              <a:t>ILC: restricting iris movement good for LFD, bad for df/dp</a:t>
            </a:r>
          </a:p>
          <a:p>
            <a:pPr>
              <a:spcAft>
                <a:spcPts val="600"/>
              </a:spcAft>
            </a:pPr>
            <a:r>
              <a:rPr lang="en-US" smtClean="0"/>
              <a:t>For very thin walls, df/dp = 0 conceivable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/>
              <a:t>Stiffer tuner </a:t>
            </a:r>
            <a:r>
              <a:rPr lang="en-US"/>
              <a:t>is </a:t>
            </a:r>
            <a:r>
              <a:rPr lang="en-US" smtClean="0"/>
              <a:t>better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7398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rgbClr val="FF0000"/>
                </a:solidFill>
              </a:rPr>
              <a:t>Large diameter rings or no rings </a:t>
            </a:r>
            <a:r>
              <a:rPr lang="en-US" sz="3200">
                <a:solidFill>
                  <a:srgbClr val="FF0000"/>
                </a:solidFill>
                <a:sym typeface="Wingdings" pitchFamily="2" charset="2"/>
              </a:rPr>
              <a:t>-&gt;</a:t>
            </a:r>
            <a:r>
              <a:rPr lang="en-US" sz="3200">
                <a:solidFill>
                  <a:srgbClr val="FF0000"/>
                </a:solidFill>
              </a:rPr>
              <a:t> smallest df/dp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31023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/>
              <a:t>stiffening </a:t>
            </a:r>
            <a:r>
              <a:rPr lang="en-US" sz="1400" i="1"/>
              <a:t>ring </a:t>
            </a:r>
            <a:r>
              <a:rPr lang="en-US" sz="1400" i="1" smtClean="0"/>
              <a:t>radius, presented </a:t>
            </a:r>
            <a:r>
              <a:rPr lang="en-US" sz="1400" i="1"/>
              <a:t>as a fraction of the </a:t>
            </a:r>
            <a:r>
              <a:rPr lang="en-US" sz="1400" i="1"/>
              <a:t>iris-equator </a:t>
            </a:r>
            <a:r>
              <a:rPr lang="en-US" sz="1400" i="1" smtClean="0"/>
              <a:t>distance</a:t>
            </a:r>
            <a:endParaRPr lang="en-US" sz="1400" i="1"/>
          </a:p>
        </p:txBody>
      </p:sp>
      <p:cxnSp>
        <p:nvCxnSpPr>
          <p:cNvPr id="11" name="Elbow Connector 10"/>
          <p:cNvCxnSpPr/>
          <p:nvPr/>
        </p:nvCxnSpPr>
        <p:spPr>
          <a:xfrm flipV="1">
            <a:off x="990600" y="5029200"/>
            <a:ext cx="762000" cy="301823"/>
          </a:xfrm>
          <a:prstGeom prst="bentConnector3">
            <a:avLst>
              <a:gd name="adj1" fmla="val -1667"/>
            </a:avLst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2700"/>
            <a:ext cx="3867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4419600" cy="914400"/>
          </a:xfrm>
        </p:spPr>
        <p:txBody>
          <a:bodyPr>
            <a:normAutofit/>
          </a:bodyPr>
          <a:lstStyle/>
          <a:p>
            <a:r>
              <a:rPr lang="en-US" sz="3600" smtClean="0"/>
              <a:t>Components of df/dp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685799"/>
          </a:xfrm>
        </p:spPr>
        <p:txBody>
          <a:bodyPr/>
          <a:lstStyle/>
          <a:p>
            <a:r>
              <a:rPr lang="en-US" smtClean="0"/>
              <a:t>Spilt </a:t>
            </a:r>
            <a:r>
              <a:rPr lang="en-US" smtClean="0"/>
              <a:t>df/dp into two parts:</a:t>
            </a:r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148701"/>
              </p:ext>
            </p:extLst>
          </p:nvPr>
        </p:nvGraphicFramePr>
        <p:xfrm>
          <a:off x="990600" y="1520820"/>
          <a:ext cx="2895600" cy="993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4" imgW="1295280" imgH="444240" progId="Equation.3">
                  <p:embed/>
                </p:oleObj>
              </mc:Choice>
              <mc:Fallback>
                <p:oleObj name="Equation" r:id="rId4" imgW="1295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0820"/>
                        <a:ext cx="2895600" cy="9937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104881"/>
              </p:ext>
            </p:extLst>
          </p:nvPr>
        </p:nvGraphicFramePr>
        <p:xfrm>
          <a:off x="815975" y="3249016"/>
          <a:ext cx="5356225" cy="94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6" imgW="2527200" imgH="444240" progId="Equation.3">
                  <p:embed/>
                </p:oleObj>
              </mc:Choice>
              <mc:Fallback>
                <p:oleObj name="Equation" r:id="rId6" imgW="2527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3249016"/>
                        <a:ext cx="5356225" cy="9419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514600"/>
            <a:ext cx="82296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Expand second term: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14800"/>
            <a:ext cx="8686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ANSYS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simulations can give all these parameters!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599" y="4724400"/>
            <a:ext cx="2951381" cy="173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5410200" y="28956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smtClean="0"/>
              <a:t>Breakdown agrees with full simulation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7800" y="0"/>
            <a:ext cx="3886200" cy="3276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5</a:t>
            </a:fld>
            <a:endParaRPr lang="en-US"/>
          </a:p>
        </p:txBody>
      </p:sp>
      <p:pic>
        <p:nvPicPr>
          <p:cNvPr id="16" name="Picture 28" descr="\\SAMBA\accsrf\Sam\USER_LOCAL\Papers and Presentations\Microphonics Paper\ORIGINAL\images\model_7cell_fina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6" y="4679478"/>
            <a:ext cx="3719284" cy="17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4343400" cy="914400"/>
          </a:xfrm>
        </p:spPr>
        <p:txBody>
          <a:bodyPr>
            <a:noAutofit/>
          </a:bodyPr>
          <a:lstStyle/>
          <a:p>
            <a:r>
              <a:rPr lang="en-US" sz="3600" smtClean="0"/>
              <a:t>Components of df/dp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3733800" cy="5611743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Length change component can be understood as follows:</a:t>
            </a:r>
          </a:p>
          <a:p>
            <a:pPr lvl="1"/>
            <a:r>
              <a:rPr lang="en-US" smtClean="0">
                <a:solidFill>
                  <a:schemeClr val="accent4">
                    <a:lumMod val="50000"/>
                  </a:schemeClr>
                </a:solidFill>
              </a:rPr>
              <a:t>dF/dp: pressure on ends of He vessel creates force pulling cavity apart</a:t>
            </a:r>
          </a:p>
          <a:p>
            <a:pPr lvl="1"/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K: </a:t>
            </a: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System stiffness </a:t>
            </a: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determines cavity length change</a:t>
            </a:r>
          </a:p>
          <a:p>
            <a:pPr lvl="1"/>
            <a:r>
              <a:rPr lang="en-US" smtClean="0">
                <a:solidFill>
                  <a:schemeClr val="accent3">
                    <a:lumMod val="50000"/>
                  </a:schemeClr>
                </a:solidFill>
              </a:rPr>
              <a:t>df/dL: Change in frequency is linear with length </a:t>
            </a:r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24239"/>
              </p:ext>
            </p:extLst>
          </p:nvPr>
        </p:nvGraphicFramePr>
        <p:xfrm>
          <a:off x="5083175" y="4762"/>
          <a:ext cx="406082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3" imgW="1485720" imgH="444240" progId="Equation.3">
                  <p:embed/>
                </p:oleObj>
              </mc:Choice>
              <mc:Fallback>
                <p:oleObj name="Equation" r:id="rId3" imgW="1485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175" y="4762"/>
                        <a:ext cx="4060825" cy="1214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267200" y="4800600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Stiffness of </a:t>
            </a: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tuner and opposite endwall are </a:t>
            </a: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especially important!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38600" y="5715000"/>
            <a:ext cx="5029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smtClean="0"/>
              <a:t>If df/dp</a:t>
            </a:r>
            <a:r>
              <a:rPr lang="en-US" sz="2000" baseline="-25000" smtClean="0"/>
              <a:t>shape</a:t>
            </a:r>
            <a:r>
              <a:rPr lang="en-US" sz="2000" smtClean="0"/>
              <a:t> is negative, can cancel with length term. Otherwise, must minimize these terms!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3505200" y="2590800"/>
            <a:ext cx="457200" cy="3832086"/>
          </a:xfrm>
          <a:prstGeom prst="rightBrace">
            <a:avLst>
              <a:gd name="adj1" fmla="val 36409"/>
              <a:gd name="adj2" fmla="val 92198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57600" y="1447800"/>
            <a:ext cx="5410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smtClean="0"/>
              <a:t>Simluations show p on cavity does not contribute strongly to dF/dp—endwalls biggest effect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819400" y="1981200"/>
            <a:ext cx="1041402" cy="68580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6</a:t>
            </a:fld>
            <a:endParaRPr lang="en-US"/>
          </a:p>
        </p:txBody>
      </p:sp>
      <p:pic>
        <p:nvPicPr>
          <p:cNvPr id="2074" name="Picture 26" descr="C:\Users\sep93\Documents\MATLAB\Microphonics_Images\dfdP0inset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303"/>
            <a:ext cx="3943986" cy="188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4403586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Helium Tank Ring</a:t>
            </a:r>
            <a:endParaRPr lang="en-US" sz="2000"/>
          </a:p>
        </p:txBody>
      </p:sp>
      <p:sp>
        <p:nvSpPr>
          <p:cNvPr id="18" name="TextBox 17"/>
          <p:cNvSpPr txBox="1"/>
          <p:nvPr/>
        </p:nvSpPr>
        <p:spPr>
          <a:xfrm>
            <a:off x="6934200" y="21937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Bellow</a:t>
            </a:r>
            <a:endParaRPr lang="en-US" sz="2000"/>
          </a:p>
        </p:txBody>
      </p:sp>
      <p:sp>
        <p:nvSpPr>
          <p:cNvPr id="26" name="TextBox 25"/>
          <p:cNvSpPr txBox="1"/>
          <p:nvPr/>
        </p:nvSpPr>
        <p:spPr>
          <a:xfrm>
            <a:off x="5486400" y="2193786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Enddish</a:t>
            </a:r>
            <a:endParaRPr lang="en-US" sz="200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314702" y="4762500"/>
            <a:ext cx="1219198" cy="3048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0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3900" b="1" smtClean="0">
                <a:ln w="0">
                  <a:noFill/>
                </a:ln>
                <a:solidFill>
                  <a:schemeClr val="tx1"/>
                </a:solidFill>
                <a:effectLst/>
              </a:rPr>
              <a:t>Designing an Elliptical Cavity / He Tank / Tuner Assembly for High QL CW Applications</a:t>
            </a:r>
            <a:endParaRPr lang="en-US" sz="3900" b="1">
              <a:ln w="0"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-51435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mtClean="0"/>
              <a:t>Assuming df/dp</a:t>
            </a:r>
            <a:r>
              <a:rPr lang="en-US" baseline="-25000" smtClean="0"/>
              <a:t>shape</a:t>
            </a:r>
            <a:r>
              <a:rPr lang="en-US" smtClean="0"/>
              <a:t> is positive (or negative but small compared to df/dp</a:t>
            </a:r>
            <a:r>
              <a:rPr lang="en-US" baseline="-25000" smtClean="0"/>
              <a:t>length</a:t>
            </a:r>
            <a:r>
              <a:rPr lang="en-US" smtClean="0"/>
              <a:t>):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mtClean="0">
                <a:solidFill>
                  <a:schemeClr val="tx2"/>
                </a:solidFill>
              </a:rPr>
              <a:t>Consider choosing a </a:t>
            </a:r>
            <a:r>
              <a:rPr lang="en-US" b="1" smtClean="0">
                <a:solidFill>
                  <a:schemeClr val="tx2"/>
                </a:solidFill>
              </a:rPr>
              <a:t>tuner </a:t>
            </a:r>
            <a:r>
              <a:rPr lang="en-US" smtClean="0">
                <a:solidFill>
                  <a:schemeClr val="tx2"/>
                </a:solidFill>
              </a:rPr>
              <a:t>that sits at the end of the helium vessel (next slide)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Try to minimize diameter of helium tank </a:t>
            </a:r>
            <a:r>
              <a:rPr lang="en-US" b="1" smtClean="0">
                <a:solidFill>
                  <a:schemeClr val="accent2">
                    <a:lumMod val="50000"/>
                  </a:schemeClr>
                </a:solidFill>
              </a:rPr>
              <a:t>bellows </a:t>
            </a: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(next slide also)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mtClean="0">
                <a:solidFill>
                  <a:schemeClr val="accent3">
                    <a:lumMod val="50000"/>
                  </a:schemeClr>
                </a:solidFill>
              </a:rPr>
              <a:t>Use simulation to determine effect of </a:t>
            </a:r>
            <a:r>
              <a:rPr lang="en-US" b="1" smtClean="0">
                <a:solidFill>
                  <a:schemeClr val="accent3">
                    <a:lumMod val="50000"/>
                  </a:schemeClr>
                </a:solidFill>
              </a:rPr>
              <a:t>endwall stiffness </a:t>
            </a:r>
            <a:r>
              <a:rPr lang="en-US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smtClean="0">
                <a:solidFill>
                  <a:schemeClr val="accent3">
                    <a:lumMod val="50000"/>
                  </a:schemeClr>
                </a:solidFill>
              </a:rPr>
              <a:t>tradeoff between df/dp and ease/cost of construction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mtClean="0">
                <a:solidFill>
                  <a:schemeClr val="accent4">
                    <a:lumMod val="50000"/>
                  </a:schemeClr>
                </a:solidFill>
              </a:rPr>
              <a:t>Optimize </a:t>
            </a:r>
            <a:r>
              <a:rPr lang="en-US" b="1" smtClean="0">
                <a:solidFill>
                  <a:schemeClr val="accent4">
                    <a:lumMod val="50000"/>
                  </a:schemeClr>
                </a:solidFill>
              </a:rPr>
              <a:t>stiffening ring radius </a:t>
            </a:r>
            <a:r>
              <a:rPr lang="en-US" smtClean="0">
                <a:solidFill>
                  <a:schemeClr val="accent4">
                    <a:lumMod val="50000"/>
                  </a:schemeClr>
                </a:solidFill>
              </a:rPr>
              <a:t>via simulation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Plan </a:t>
            </a: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welding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carefully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5244" t="7418" r="9533" b="4748"/>
          <a:stretch>
            <a:fillRect/>
          </a:stretch>
        </p:blipFill>
        <p:spPr bwMode="auto">
          <a:xfrm>
            <a:off x="76200" y="3962400"/>
            <a:ext cx="495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52400"/>
            <a:ext cx="3276600" cy="64008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Assumptions</a:t>
            </a:r>
          </a:p>
          <a:p>
            <a:pPr lvl="1"/>
            <a:r>
              <a:rPr lang="en-US" smtClean="0"/>
              <a:t>Same diameter He vessel</a:t>
            </a:r>
          </a:p>
          <a:p>
            <a:pPr lvl="1"/>
            <a:r>
              <a:rPr lang="en-US" smtClean="0"/>
              <a:t>He vessel is stiffer than the tuner</a:t>
            </a:r>
          </a:p>
          <a:p>
            <a:r>
              <a:rPr lang="en-US" smtClean="0">
                <a:solidFill>
                  <a:schemeClr val="tx2"/>
                </a:solidFill>
              </a:rPr>
              <a:t>End type </a:t>
            </a:r>
            <a:r>
              <a:rPr lang="en-US" smtClean="0"/>
              <a:t>will generate less force on the tuner than </a:t>
            </a: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center type </a:t>
            </a:r>
            <a:r>
              <a:rPr lang="en-US" smtClean="0">
                <a:sym typeface="Wingdings" pitchFamily="2" charset="2"/>
              </a:rPr>
              <a:t> smaller df/dp</a:t>
            </a:r>
          </a:p>
          <a:p>
            <a:r>
              <a:rPr lang="en-US" smtClean="0">
                <a:sym typeface="Wingdings" pitchFamily="2" charset="2"/>
              </a:rPr>
              <a:t>Smaller </a:t>
            </a:r>
            <a:r>
              <a:rPr lang="en-US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bellows</a:t>
            </a:r>
            <a:r>
              <a:rPr lang="en-US" smtClean="0">
                <a:sym typeface="Wingdings" pitchFamily="2" charset="2"/>
              </a:rPr>
              <a:t> enhances effect</a:t>
            </a:r>
            <a:endParaRPr lang="en-US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429000"/>
            <a:ext cx="5562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6936" t="9275" r="9827" b="7246"/>
          <a:stretch>
            <a:fillRect/>
          </a:stretch>
        </p:blipFill>
        <p:spPr bwMode="auto">
          <a:xfrm>
            <a:off x="0" y="76200"/>
            <a:ext cx="548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2819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tx2"/>
                </a:solidFill>
              </a:rPr>
              <a:t>End Type Tuner</a:t>
            </a:r>
            <a:r>
              <a:rPr lang="en-US" sz="3200" b="1" smtClean="0"/>
              <a:t>, e.g. Saclay</a:t>
            </a:r>
            <a:endParaRPr lang="en-US" sz="3200" b="1"/>
          </a:p>
        </p:txBody>
      </p:sp>
      <p:sp>
        <p:nvSpPr>
          <p:cNvPr id="8" name="TextBox 7"/>
          <p:cNvSpPr txBox="1"/>
          <p:nvPr/>
        </p:nvSpPr>
        <p:spPr>
          <a:xfrm>
            <a:off x="0" y="345382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2">
                    <a:lumMod val="50000"/>
                  </a:schemeClr>
                </a:solidFill>
              </a:rPr>
              <a:t>Center Type Tuner</a:t>
            </a:r>
            <a:r>
              <a:rPr lang="en-US" sz="3200" b="1" smtClean="0"/>
              <a:t>, e.g. Blade</a:t>
            </a:r>
            <a:endParaRPr lang="en-US" sz="3200" b="1"/>
          </a:p>
        </p:txBody>
      </p:sp>
      <p:sp>
        <p:nvSpPr>
          <p:cNvPr id="9" name="Right Arrow 8"/>
          <p:cNvSpPr/>
          <p:nvPr/>
        </p:nvSpPr>
        <p:spPr>
          <a:xfrm>
            <a:off x="4495800" y="228600"/>
            <a:ext cx="762000" cy="2286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1143000" y="228600"/>
            <a:ext cx="685800" cy="2286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352800" y="762000"/>
            <a:ext cx="7620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52800" y="1905000"/>
            <a:ext cx="7620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495800" y="2396196"/>
            <a:ext cx="762000" cy="2286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956604" y="762000"/>
            <a:ext cx="6858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H="1">
            <a:off x="990600" y="1905000"/>
            <a:ext cx="6858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flipH="1">
            <a:off x="1143000" y="2362200"/>
            <a:ext cx="685800" cy="2286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990600" y="4724400"/>
            <a:ext cx="6858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flipH="1">
            <a:off x="990600" y="5867400"/>
            <a:ext cx="6858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flipH="1">
            <a:off x="1143000" y="6248400"/>
            <a:ext cx="6858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505200" y="4724400"/>
            <a:ext cx="7620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505200" y="5867400"/>
            <a:ext cx="7620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352800" y="6248400"/>
            <a:ext cx="7620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132806" y="3429000"/>
            <a:ext cx="6858794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28800" y="115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/>
                </a:solidFill>
              </a:rPr>
              <a:t>P</a:t>
            </a:r>
            <a:r>
              <a:rPr lang="en-US" b="1" baseline="-25000" smtClean="0">
                <a:solidFill>
                  <a:schemeClr val="tx2"/>
                </a:solidFill>
              </a:rPr>
              <a:t>He</a:t>
            </a:r>
            <a:r>
              <a:rPr lang="en-US" b="1" smtClean="0">
                <a:solidFill>
                  <a:schemeClr val="tx2"/>
                </a:solidFill>
              </a:rPr>
              <a:t> produces force on He-vessel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6400" y="174367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b="1" baseline="-25000" smtClean="0">
                <a:solidFill>
                  <a:schemeClr val="accent2">
                    <a:lumMod val="50000"/>
                  </a:schemeClr>
                </a:solidFill>
              </a:rPr>
              <a:t>He</a:t>
            </a:r>
            <a:r>
              <a:rPr lang="en-US" b="1" smtClean="0">
                <a:solidFill>
                  <a:schemeClr val="accent2">
                    <a:lumMod val="50000"/>
                  </a:schemeClr>
                </a:solidFill>
              </a:rPr>
              <a:t> produces force on tuner</a:t>
            </a:r>
            <a:endParaRPr lang="en-US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8800" y="4267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b="1" baseline="-25000" smtClean="0">
                <a:solidFill>
                  <a:schemeClr val="accent2">
                    <a:lumMod val="50000"/>
                  </a:schemeClr>
                </a:solidFill>
              </a:rPr>
              <a:t>He</a:t>
            </a:r>
            <a:r>
              <a:rPr lang="en-US" b="1" smtClean="0">
                <a:solidFill>
                  <a:schemeClr val="accent2">
                    <a:lumMod val="50000"/>
                  </a:schemeClr>
                </a:solidFill>
              </a:rPr>
              <a:t> produces force on tuner</a:t>
            </a:r>
            <a:endParaRPr lang="en-US" b="1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4609306" y="1423768"/>
            <a:ext cx="1447800" cy="158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29332" y="158027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</a:rPr>
              <a:t>Bellows diameter</a:t>
            </a:r>
            <a:endParaRPr lang="en-US" sz="16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flipH="1">
            <a:off x="1143000" y="4343400"/>
            <a:ext cx="6858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3429000" y="4343400"/>
            <a:ext cx="7620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2600" y="6477000"/>
            <a:ext cx="3594100" cy="365125"/>
          </a:xfrm>
        </p:spPr>
        <p:txBody>
          <a:bodyPr/>
          <a:lstStyle/>
          <a:p>
            <a:r>
              <a:rPr lang="en-US" smtClean="0"/>
              <a:t>Sam Posen –– TTC Topical Meeting on CW-SRF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1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426863" cy="914400"/>
          </a:xfrm>
        </p:spPr>
        <p:txBody>
          <a:bodyPr/>
          <a:lstStyle/>
          <a:p>
            <a:r>
              <a:rPr lang="en-US" smtClean="0"/>
              <a:t>Pay Attention to Key Welds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08088" cy="23622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Oversimplifying model can cause underestimate of df/dp</a:t>
            </a:r>
          </a:p>
          <a:p>
            <a:r>
              <a:rPr lang="en-US" smtClean="0"/>
              <a:t>If weld is done only on outside of He-vessel, stiffness will be less than simulation with surface bonded constraint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2429" y="5816600"/>
            <a:ext cx="225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Ideal Welds</a:t>
            </a:r>
          </a:p>
          <a:p>
            <a:pPr algn="ctr"/>
            <a:r>
              <a:rPr lang="en-US" i="1" smtClean="0"/>
              <a:t>df/dp </a:t>
            </a:r>
            <a:r>
              <a:rPr lang="en-US" smtClean="0"/>
              <a:t>= 8 Hz/mbar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24835" y="5816600"/>
            <a:ext cx="255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Realistic Welds</a:t>
            </a:r>
          </a:p>
          <a:p>
            <a:pPr algn="ctr"/>
            <a:r>
              <a:rPr lang="en-US" i="1" smtClean="0"/>
              <a:t>df/dp </a:t>
            </a:r>
            <a:r>
              <a:rPr lang="en-US" smtClean="0"/>
              <a:t>= 24 Hz/mbar</a:t>
            </a:r>
            <a:endParaRPr lang="en-US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8" y="3048001"/>
            <a:ext cx="3400212" cy="280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r="7415"/>
          <a:stretch/>
        </p:blipFill>
        <p:spPr bwMode="auto">
          <a:xfrm>
            <a:off x="5257800" y="3048000"/>
            <a:ext cx="3426488" cy="280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141113" y="4409160"/>
            <a:ext cx="333375" cy="3128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91890" y="4790160"/>
            <a:ext cx="333375" cy="3100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31688" y="3766902"/>
            <a:ext cx="333375" cy="310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65063" y="3694332"/>
            <a:ext cx="333375" cy="310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 Posen – Cornell Main Linac Cavity Mechanical Optimization – TTC Topical Meeting on CW-SRF 2013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rnell">
      <a:dk1>
        <a:sysClr val="windowText" lastClr="000000"/>
      </a:dk1>
      <a:lt1>
        <a:sysClr val="window" lastClr="FFFFFF"/>
      </a:lt1>
      <a:dk2>
        <a:srgbClr val="3A3A3C"/>
      </a:dk2>
      <a:lt2>
        <a:srgbClr val="EEECE1"/>
      </a:lt2>
      <a:accent1>
        <a:srgbClr val="4F81BD"/>
      </a:accent1>
      <a:accent2>
        <a:srgbClr val="B31B1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5181</TotalTime>
  <Words>894</Words>
  <Application>Microsoft Office PowerPoint</Application>
  <PresentationFormat>On-screen Show (4:3)</PresentationFormat>
  <Paragraphs>99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Cornell Main Linac Cavity Mechanical Optimization</vt:lpstr>
      <vt:lpstr>Consequences of Microphonics</vt:lpstr>
      <vt:lpstr>Microphonics Simulations</vt:lpstr>
      <vt:lpstr>Microphonics Simulations</vt:lpstr>
      <vt:lpstr>Components of df/dp</vt:lpstr>
      <vt:lpstr>Components of df/dp</vt:lpstr>
      <vt:lpstr>Designing an Elliptical Cavity / He Tank / Tuner Assembly for High QL CW Applications</vt:lpstr>
      <vt:lpstr>PowerPoint Presentation</vt:lpstr>
      <vt:lpstr>Pay Attention to Key Welds</vt:lpstr>
      <vt:lpstr>Other Considerations</vt:lpstr>
      <vt:lpstr>Conclusions</vt:lpstr>
      <vt:lpstr>Acknowledgements</vt:lpstr>
    </vt:vector>
  </TitlesOfParts>
  <Company>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nvalles</dc:creator>
  <cp:lastModifiedBy>sep93</cp:lastModifiedBy>
  <cp:revision>49</cp:revision>
  <dcterms:created xsi:type="dcterms:W3CDTF">2012-11-01T15:44:13Z</dcterms:created>
  <dcterms:modified xsi:type="dcterms:W3CDTF">2013-06-10T23:15:55Z</dcterms:modified>
</cp:coreProperties>
</file>