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31B1B"/>
    <a:srgbClr val="FF0505"/>
    <a:srgbClr val="FF1919"/>
    <a:srgbClr val="D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4660"/>
  </p:normalViewPr>
  <p:slideViewPr>
    <p:cSldViewPr>
      <p:cViewPr>
        <p:scale>
          <a:sx n="88" d="100"/>
          <a:sy n="88" d="100"/>
        </p:scale>
        <p:origin x="-150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A50D-DC41-44F9-9C35-6EAD72DA2553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10D2-5A47-4075-AD78-0D494AC8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Cavity design</a:t>
            </a:r>
            <a:r>
              <a:rPr lang="en-US" baseline="0" dirty="0" smtClean="0"/>
              <a:t> began from a design that minimized the cryogenic load due to the fundamental mode of the cavity.</a:t>
            </a:r>
          </a:p>
          <a:p>
            <a:r>
              <a:rPr lang="en-US" baseline="0" dirty="0" smtClean="0"/>
              <a:t>As always however the main goal to keep in mind is to maximize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, under constraints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step is to parameterize the model. If we model each half cell by 4 ellipse parameters and an aperture parameter, the 14 half cells would be described by 70 parameters, then adding in 5 parameters to describe the beam tubes and </a:t>
            </a:r>
            <a:r>
              <a:rPr lang="en-US" baseline="0" dirty="0" err="1" smtClean="0"/>
              <a:t>transistion</a:t>
            </a:r>
            <a:r>
              <a:rPr lang="en-US" baseline="0" dirty="0" smtClean="0"/>
              <a:t> to the cavity would result in a 80 parameter optimization. This would be hard and mean that most of our time would be spent changing variables that don’t matter. So instead of taking a brute force approach, we attacked the problem more intelligently.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Center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Iris aperture determines cell-to-cell coupling and how sensitive HOM spectrum is to variation in cell shape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Assymetric</a:t>
            </a:r>
            <a:r>
              <a:rPr lang="en-US" dirty="0" smtClean="0"/>
              <a:t> design allows RF power to flow out to loads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effectively coupling HOMs to HOM load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Directly controls quality factors of HOMs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Beam Pipe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Should be short enough to strongly couple to HOMs but long enough to avoid dissipating too much power from the fundamental mode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 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Absorber material properties determine specific mode losses.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02CEE-6A37-4528-960A-85E8BA3A19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Cavity design</a:t>
            </a:r>
            <a:r>
              <a:rPr lang="en-US" baseline="0" dirty="0" smtClean="0"/>
              <a:t> began from a design that minimized the cryogenic load due to the fundamental mode of the cavity.</a:t>
            </a:r>
          </a:p>
          <a:p>
            <a:r>
              <a:rPr lang="en-US" baseline="0" dirty="0" smtClean="0"/>
              <a:t>As always however the main goal to keep in mind is to maximize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Center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Iris aperture determines cell-to-cell coupling and how sensitive HOM spectrum is to variation in cell shape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Assymetric</a:t>
            </a:r>
            <a:r>
              <a:rPr lang="en-US" dirty="0" smtClean="0"/>
              <a:t> design allows RF power to flow out to loads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effectively coupling HOMs to HOM load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Directly controls quality factors of HOMs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Beam Pipe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Should be short enough to strongly couple to HOMs but long enough to avoid dissipating too much power from the fundamental mode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 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Absorber material properties determine specific mode losses.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02CEE-6A37-4528-960A-85E8BA3A19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Cavity design</a:t>
            </a:r>
            <a:r>
              <a:rPr lang="en-US" baseline="0" dirty="0" smtClean="0"/>
              <a:t> began from a design that minimized the cryogenic load due to the fundamental mode of the cavity.</a:t>
            </a:r>
          </a:p>
          <a:p>
            <a:r>
              <a:rPr lang="en-US" baseline="0" dirty="0" smtClean="0"/>
              <a:t>As always however the main goal to keep in mind is to maximize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Center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Iris aperture determines cell-to-cell coupling and how sensitive HOM spectrum is to variation in cell shape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Assymetric</a:t>
            </a:r>
            <a:r>
              <a:rPr lang="en-US" dirty="0" smtClean="0"/>
              <a:t> design allows RF power to flow out to loads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effectively coupling HOMs to HOM load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Directly controls quality factors of HOMs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Beam Pipe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Should be short enough to strongly couple to HOMs but long enough to avoid dissipating too much power from the fundamental mode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 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Absorber material properties determine specific mode losses.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02CEE-6A37-4528-960A-85E8BA3A19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Cavity design</a:t>
            </a:r>
            <a:r>
              <a:rPr lang="en-US" baseline="0" dirty="0" smtClean="0"/>
              <a:t> began from a design that minimized the cryogenic load due to the fundamental mode of the cavity.</a:t>
            </a:r>
          </a:p>
          <a:p>
            <a:r>
              <a:rPr lang="en-US" baseline="0" dirty="0" smtClean="0"/>
              <a:t>As always however the main goal to keep in mind is to maximize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Center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Iris aperture determines cell-to-cell coupling and how sensitive HOM spectrum is to variation in cell shape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Assymetric</a:t>
            </a:r>
            <a:r>
              <a:rPr lang="en-US" dirty="0" smtClean="0"/>
              <a:t> design allows RF power to flow out to loads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effectively coupling HOMs to HOM load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Directly controls quality factors of HOMs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Beam Pipe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Should be short enough to strongly couple to HOMs but long enough to avoid dissipating too much power from the fundamental mode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 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Absorber material properties determine specific mode losses.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02CEE-6A37-4528-960A-85E8BA3A19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Cavity design</a:t>
            </a:r>
            <a:r>
              <a:rPr lang="en-US" baseline="0" dirty="0" smtClean="0"/>
              <a:t> began from a design that minimized the cryogenic load due to the fundamental mode of the cavity.</a:t>
            </a:r>
          </a:p>
          <a:p>
            <a:r>
              <a:rPr lang="en-US" baseline="0" dirty="0" smtClean="0"/>
              <a:t>As always however the main goal to keep in mind is to maximize </a:t>
            </a:r>
            <a:r>
              <a:rPr lang="en-US" baseline="0" dirty="0" err="1" smtClean="0"/>
              <a:t>Ith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Center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Iris aperture determines cell-to-cell coupling and how sensitive HOM spectrum is to variation in cell shape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 cells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Assymetric</a:t>
            </a:r>
            <a:r>
              <a:rPr lang="en-US" dirty="0" smtClean="0"/>
              <a:t> design allows RF power to flow out to loads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Responsible for effectively coupling HOMs to HOM load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Directly controls quality factors of HOMs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Beam Pipe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Should be short enough to strongly couple to HOMs but long enough to avoid dissipating too much power from the fundamental mode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 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Absorber material properties determine specific mode losses.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02CEE-6A37-4528-960A-85E8BA3A19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cell-to-cell coupling results in less variation</a:t>
            </a:r>
          </a:p>
          <a:p>
            <a:r>
              <a:rPr lang="en-US" dirty="0"/>
              <a:t>of HOM properties  for a given dimensional  error, leading</a:t>
            </a:r>
          </a:p>
          <a:p>
            <a:r>
              <a:rPr lang="en-US" dirty="0"/>
              <a:t>to increased threshold current through the </a:t>
            </a:r>
            <a:r>
              <a:rPr lang="en-US" dirty="0" err="1"/>
              <a:t>linac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Wall angle 85 -&gt; 77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02CEE-6A37-4528-960A-85E8BA3A19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</a:t>
            </a:r>
            <a:r>
              <a:rPr lang="en-US" baseline="0" dirty="0" smtClean="0"/>
              <a:t> current from BMAD for a mode at 1.7 GHz, and varying HOM properties</a:t>
            </a:r>
          </a:p>
          <a:p>
            <a:r>
              <a:rPr lang="en-US" baseline="0" dirty="0" smtClean="0"/>
              <a:t>Relative cavity-to-cavity frequency spread of 5e-3.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Single cavity would have the strength given by R/Q* Q. Coherent effects introduced by relative cavity to cavity frequency spread.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optimized the seven cell geometry on a parallel computing cluster, solving 1692 modes at each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02CEE-6A37-4528-960A-85E8BA3A19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6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8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4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172200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ep93\AppData\Local\Temp\imag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0"/>
            <a:ext cx="9143245" cy="9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324600"/>
            <a:ext cx="4572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6477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7772400" y="647700"/>
            <a:ext cx="1371222" cy="266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/>
              <a:t>TTC:</a:t>
            </a:r>
            <a:r>
              <a:rPr lang="en-US" sz="1800" b="1" baseline="0" smtClean="0"/>
              <a:t> CW 2013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901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image" Target="../media/image27.tmp"/><Relationship Id="rId7" Type="http://schemas.openxmlformats.org/officeDocument/2006/relationships/image" Target="../media/image31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Cornell ERL Main </a:t>
            </a:r>
            <a:r>
              <a:rPr lang="en-US" dirty="0" err="1" smtClean="0"/>
              <a:t>Linac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Cavity RF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N. Valles, M. </a:t>
            </a:r>
            <a:r>
              <a:rPr lang="en-US" dirty="0" err="1" smtClean="0"/>
              <a:t>Liepe</a:t>
            </a:r>
            <a:r>
              <a:rPr lang="en-US" dirty="0" smtClean="0"/>
              <a:t>, V. </a:t>
            </a:r>
            <a:r>
              <a:rPr lang="en-US" dirty="0" err="1" smtClean="0"/>
              <a:t>Shemelin</a:t>
            </a:r>
            <a:endParaRPr lang="en-US" dirty="0" smtClean="0"/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Cell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5577" y="3729335"/>
            <a:ext cx="501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End Cell Optimization</a:t>
            </a:r>
            <a:endParaRPr lang="en-US" sz="2400" dirty="0"/>
          </a:p>
        </p:txBody>
      </p:sp>
      <p:pic>
        <p:nvPicPr>
          <p:cNvPr id="13" name="Picture 12" descr="cavity_o3p_vacuum_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4810" y="2438400"/>
            <a:ext cx="5017200" cy="7525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81173" y="2438400"/>
            <a:ext cx="301752" cy="752580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14061" y="2438400"/>
            <a:ext cx="292608" cy="752580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Cavity Design–End Cell Optimization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990600"/>
            <a:ext cx="80010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Obtaining Goal Function from Scaling Laws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Ith_vs_Ro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632792"/>
            <a:ext cx="4002771" cy="2252027"/>
          </a:xfrm>
          <a:prstGeom prst="rect">
            <a:avLst/>
          </a:prstGeom>
        </p:spPr>
      </p:pic>
      <p:pic>
        <p:nvPicPr>
          <p:cNvPr id="12" name="Picture 11" descr="Ith_vs_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1" y="1708992"/>
            <a:ext cx="4051403" cy="2177208"/>
          </a:xfrm>
          <a:prstGeom prst="rect">
            <a:avLst/>
          </a:prstGeom>
        </p:spPr>
      </p:pic>
      <p:pic>
        <p:nvPicPr>
          <p:cNvPr id="13" name="Picture 12" descr="Ith_vs_Freq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104860"/>
            <a:ext cx="4021475" cy="2143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4343400"/>
                <a:ext cx="3008388" cy="1289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𝜆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𝜆</m:t>
                          </m:r>
                        </m:sub>
                      </m:sSub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𝜆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43400"/>
                <a:ext cx="3008388" cy="12891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Cavity Design–End Cell Optimization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Minimize the </a:t>
            </a:r>
            <a:r>
              <a:rPr lang="en-US" sz="2400" b="1" dirty="0" smtClean="0"/>
              <a:t>worst value </a:t>
            </a:r>
            <a:r>
              <a:rPr lang="en-US" sz="2400" dirty="0" smtClean="0"/>
              <a:t>of                              over all dipole HOM </a:t>
            </a:r>
            <a:r>
              <a:rPr lang="en-US" sz="2400" dirty="0" err="1" smtClean="0"/>
              <a:t>passbands</a:t>
            </a:r>
            <a:r>
              <a:rPr lang="en-US" sz="2400" dirty="0" smtClean="0"/>
              <a:t> up to 10 GHz (worst mode matters!)</a:t>
            </a:r>
          </a:p>
          <a:p>
            <a:r>
              <a:rPr lang="en-US" sz="2400" dirty="0" smtClean="0"/>
              <a:t>Constraints</a:t>
            </a:r>
          </a:p>
          <a:p>
            <a:pPr lvl="1"/>
            <a:r>
              <a:rPr lang="en-US" sz="2000" dirty="0" smtClean="0"/>
              <a:t>Maintain </a:t>
            </a:r>
            <a:r>
              <a:rPr lang="en-US" sz="2000" dirty="0" err="1" smtClean="0"/>
              <a:t>Epk</a:t>
            </a:r>
            <a:r>
              <a:rPr lang="en-US" sz="2000" dirty="0" smtClean="0"/>
              <a:t>/</a:t>
            </a:r>
            <a:r>
              <a:rPr lang="en-US" sz="2000" dirty="0" err="1" smtClean="0"/>
              <a:t>Eacc</a:t>
            </a:r>
            <a:r>
              <a:rPr lang="en-US" sz="2000" dirty="0" smtClean="0"/>
              <a:t> &lt; 2.1</a:t>
            </a:r>
          </a:p>
          <a:p>
            <a:pPr lvl="1"/>
            <a:r>
              <a:rPr lang="en-US" sz="2000" dirty="0" smtClean="0"/>
              <a:t>Keep </a:t>
            </a:r>
            <a:r>
              <a:rPr lang="en-US" sz="2000" dirty="0" err="1" smtClean="0"/>
              <a:t>Hpk</a:t>
            </a:r>
            <a:r>
              <a:rPr lang="en-US" sz="2000" dirty="0" smtClean="0"/>
              <a:t>/</a:t>
            </a:r>
            <a:r>
              <a:rPr lang="en-US" sz="2000" dirty="0" err="1" smtClean="0"/>
              <a:t>Eacc</a:t>
            </a:r>
            <a:r>
              <a:rPr lang="en-US" sz="2000" dirty="0" smtClean="0"/>
              <a:t> &lt; 4.2 </a:t>
            </a:r>
            <a:r>
              <a:rPr lang="en-US" sz="2000" dirty="0" err="1" smtClean="0"/>
              <a:t>mT</a:t>
            </a:r>
            <a:r>
              <a:rPr lang="en-US" sz="2000" dirty="0" smtClean="0"/>
              <a:t>/(MV/m)</a:t>
            </a:r>
          </a:p>
          <a:p>
            <a:pPr lvl="1"/>
            <a:r>
              <a:rPr lang="en-US" sz="2000" dirty="0" smtClean="0"/>
              <a:t>Limit wall angle to 85</a:t>
            </a:r>
            <a:r>
              <a:rPr lang="en-US" sz="2000" baseline="30000" dirty="0" smtClean="0"/>
              <a:t>o</a:t>
            </a:r>
          </a:p>
          <a:p>
            <a:pPr lvl="1"/>
            <a:r>
              <a:rPr lang="en-US" sz="2000" dirty="0" smtClean="0"/>
              <a:t>Limit radius of curvature to 6 mm</a:t>
            </a:r>
          </a:p>
          <a:p>
            <a:pPr lvl="1"/>
            <a:r>
              <a:rPr lang="en-US" sz="2000" dirty="0" smtClean="0"/>
              <a:t>Maintain high fundamental mode R/Q x G (Decrease &lt; 5%)</a:t>
            </a:r>
          </a:p>
          <a:p>
            <a:r>
              <a:rPr lang="en-US" sz="2400" dirty="0" smtClean="0"/>
              <a:t>Design Validation</a:t>
            </a:r>
          </a:p>
          <a:p>
            <a:pPr lvl="1"/>
            <a:r>
              <a:rPr lang="en-US" sz="2000" dirty="0" smtClean="0"/>
              <a:t>Cavity’s optimized properties should be preserved for realistically shaped cavities (machining variation)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90600"/>
            <a:ext cx="80010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Optimization Problem Formulation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51612" y="1524000"/>
                <a:ext cx="1949188" cy="840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𝜆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𝜆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𝜆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12" y="1524000"/>
                <a:ext cx="1949188" cy="8404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7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Cell Optimization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86" y="1729408"/>
            <a:ext cx="5204427" cy="3985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1430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12-parameter optimization minimizes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86400" y="910934"/>
                <a:ext cx="1845057" cy="76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𝐻𝑂𝑀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910934"/>
                <a:ext cx="1845057" cy="7654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09800" y="5715000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Intrinsically a non-analytic problem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96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Cell Optimization Algorithm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1"/>
            <a:ext cx="7924800" cy="3276600"/>
          </a:xfrm>
        </p:spPr>
        <p:txBody>
          <a:bodyPr/>
          <a:lstStyle/>
          <a:p>
            <a:r>
              <a:rPr lang="en-US" sz="2400" dirty="0" smtClean="0"/>
              <a:t>Optimization implemented in </a:t>
            </a:r>
            <a:r>
              <a:rPr lang="en-US" sz="2400" dirty="0" err="1" smtClean="0"/>
              <a:t>MatLab</a:t>
            </a:r>
            <a:r>
              <a:rPr lang="en-US" sz="2400" dirty="0" smtClean="0"/>
              <a:t> and CLANS</a:t>
            </a:r>
          </a:p>
          <a:p>
            <a:pPr lvl="1"/>
            <a:r>
              <a:rPr lang="en-US" sz="2000" dirty="0" err="1" smtClean="0"/>
              <a:t>MatLab</a:t>
            </a:r>
            <a:r>
              <a:rPr lang="en-US" sz="2000" dirty="0"/>
              <a:t> </a:t>
            </a:r>
            <a:r>
              <a:rPr lang="en-US" sz="2000" dirty="0" smtClean="0"/>
              <a:t>code generates geometry files for CLANS/CLANS2</a:t>
            </a:r>
          </a:p>
          <a:p>
            <a:pPr lvl="1"/>
            <a:r>
              <a:rPr lang="en-US" sz="2000" dirty="0" smtClean="0"/>
              <a:t>Minimization run on 256 core cluster at Cornell Center for Advanced Computing</a:t>
            </a:r>
          </a:p>
          <a:p>
            <a:r>
              <a:rPr lang="en-US" sz="2400" dirty="0" smtClean="0"/>
              <a:t>Intrinsically a non-analytic problem</a:t>
            </a:r>
          </a:p>
          <a:p>
            <a:pPr lvl="1"/>
            <a:r>
              <a:rPr lang="en-US" sz="2000" dirty="0" smtClean="0"/>
              <a:t>Decompose hard problem into an analytic problem with a non-analytic constraint</a:t>
            </a:r>
          </a:p>
          <a:p>
            <a:pPr lvl="2"/>
            <a:r>
              <a:rPr lang="en-US" sz="2000" dirty="0" smtClean="0"/>
              <a:t>Example: Optimize BBU parameter of 1 mode until another mode becomes worse, then optimize new mode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6" descr="mode crossing.em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350" y="4419600"/>
            <a:ext cx="346265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953383" y="51112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BBU Parameter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055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Iteration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Higher-Order Mode 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15</a:t>
            </a:fld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0241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3438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09799" y="4038600"/>
            <a:ext cx="67818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HOM absorber load is responsible for absorbing HOM power and acting as bellows connecting cavities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Permittivity (</a:t>
            </a:r>
            <a:r>
              <a:rPr lang="el-GR" dirty="0" smtClean="0"/>
              <a:t>ε</a:t>
            </a:r>
            <a:r>
              <a:rPr lang="en-US" dirty="0" smtClean="0"/>
              <a:t>) and permeability (</a:t>
            </a:r>
            <a:r>
              <a:rPr lang="el-GR" dirty="0" smtClean="0"/>
              <a:t>μ</a:t>
            </a:r>
            <a:r>
              <a:rPr lang="en-US" dirty="0" smtClean="0"/>
              <a:t>) of absorber material determine load effectiveness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Used realistic properties of </a:t>
            </a:r>
            <a:r>
              <a:rPr lang="en-US" dirty="0" err="1" smtClean="0"/>
              <a:t>lossy</a:t>
            </a:r>
            <a:r>
              <a:rPr lang="en-US" dirty="0" smtClean="0"/>
              <a:t> dielectrics (</a:t>
            </a:r>
            <a:r>
              <a:rPr lang="en-US" dirty="0" err="1" smtClean="0"/>
              <a:t>SiC</a:t>
            </a:r>
            <a:r>
              <a:rPr lang="en-US" dirty="0" smtClean="0"/>
              <a:t> loaded graphite)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Computed HOMs with four boundary conditions: EE, EM, ME, MM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6" y="4357856"/>
            <a:ext cx="1821338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Power Coupler Design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 descr="Compensation Stub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261836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724400" y="1600200"/>
            <a:ext cx="3708963" cy="2057400"/>
            <a:chOff x="852666" y="34047111"/>
            <a:chExt cx="6503525" cy="358808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2633" t="21426" r="24558" b="6149"/>
            <a:stretch>
              <a:fillRect/>
            </a:stretch>
          </p:blipFill>
          <p:spPr bwMode="auto">
            <a:xfrm rot="16200000">
              <a:off x="4025959" y="34303371"/>
              <a:ext cx="3586376" cy="307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2702" t="21438" r="24509" b="6166"/>
            <a:stretch>
              <a:fillRect/>
            </a:stretch>
          </p:blipFill>
          <p:spPr bwMode="auto">
            <a:xfrm rot="16200000">
              <a:off x="596367" y="34303410"/>
              <a:ext cx="3588081" cy="3075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ext Placeholder 4"/>
          <p:cNvSpPr txBox="1">
            <a:spLocks/>
          </p:cNvSpPr>
          <p:nvPr/>
        </p:nvSpPr>
        <p:spPr>
          <a:xfrm>
            <a:off x="4648200" y="3657600"/>
            <a:ext cx="1905002" cy="33876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algn="ctr"/>
            <a:r>
              <a:rPr lang="en-US" sz="1400" b="1" dirty="0" smtClean="0"/>
              <a:t>On resonance</a:t>
            </a:r>
            <a:endParaRPr lang="en-US" sz="1400" b="1" dirty="0"/>
          </a:p>
        </p:txBody>
      </p:sp>
      <p:pic>
        <p:nvPicPr>
          <p:cNvPr id="10" name="Picture 14" descr="Unknown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86689"/>
            <a:ext cx="2209800" cy="168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57600" y="486767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S3P calculations performed on NERSC cluster.</a:t>
            </a:r>
          </a:p>
          <a:p>
            <a:pPr algn="ctr"/>
            <a:r>
              <a:rPr lang="en-US" dirty="0" smtClean="0"/>
              <a:t>Further studies should investigate HOM interactions with coupler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324602" y="3657600"/>
            <a:ext cx="2362198" cy="340353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Resonance + 14 kHz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4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Coupler Kick </a:t>
            </a:r>
            <a:r>
              <a:rPr lang="en-US" b="1" dirty="0" err="1" smtClean="0"/>
              <a:t>vs</a:t>
            </a:r>
            <a:r>
              <a:rPr lang="en-US" b="1" dirty="0" smtClean="0"/>
              <a:t> Frequency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88720"/>
            <a:ext cx="4926112" cy="3707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3993" y="1281238"/>
                <a:ext cx="4530407" cy="100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os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𝑘𝑧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𝑘𝑧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⁡(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𝑘𝑧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𝑘𝑧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3" y="1281238"/>
                <a:ext cx="4530407" cy="1004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6400" y="1431471"/>
                <a:ext cx="267246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431471"/>
                <a:ext cx="2672463" cy="7042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28600" y="2776478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Computed coupler kick as a function of detuning frequency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Minimal kick </a:t>
            </a:r>
            <a:r>
              <a:rPr lang="en-US" b="1" dirty="0" smtClean="0"/>
              <a:t>does not</a:t>
            </a:r>
            <a:r>
              <a:rPr lang="en-US" dirty="0" smtClean="0"/>
              <a:t> occur on resonance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Microphonics</a:t>
            </a:r>
            <a:r>
              <a:rPr lang="en-US" dirty="0" smtClean="0"/>
              <a:t> should be confined to &lt; 20 Hz peak detuning to keep coupler kicks manageable</a:t>
            </a:r>
          </a:p>
        </p:txBody>
      </p:sp>
    </p:spTree>
    <p:extLst>
      <p:ext uri="{BB962C8B-B14F-4D97-AF65-F5344CB8AC3E}">
        <p14:creationId xmlns:p14="http://schemas.microsoft.com/office/powerpoint/2010/main" val="18521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Coupler Kick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5" descr="\\accfs\srf\nrv5\Authored Papers\IPAC11\Coupler Kick\kappa_imag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18" y="2119717"/>
            <a:ext cx="3586664" cy="30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\\accfs\srf\nrv5\Authored Papers\IPAC11\Coupler Kick\kappa_real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7" y="2119717"/>
            <a:ext cx="3614286" cy="30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29540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part of coupler kick related to time dependent kick of electron bunch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0550" y="1295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Imaginary part of coupler kick related to </a:t>
            </a:r>
            <a:r>
              <a:rPr lang="en-US" dirty="0" err="1" smtClean="0"/>
              <a:t>emittance</a:t>
            </a:r>
            <a:r>
              <a:rPr lang="en-US" dirty="0" smtClean="0"/>
              <a:t> dilution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0368" y="541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Coupler kick effects are smaller than potential </a:t>
            </a:r>
            <a:r>
              <a:rPr lang="en-US" dirty="0" err="1" smtClean="0"/>
              <a:t>microphonic</a:t>
            </a:r>
            <a:r>
              <a:rPr lang="en-US" dirty="0" smtClean="0"/>
              <a:t> effects</a:t>
            </a:r>
          </a:p>
          <a:p>
            <a:pPr algn="ctr"/>
            <a:r>
              <a:rPr lang="en-US" dirty="0" smtClean="0"/>
              <a:t>No compensation stub necessary</a:t>
            </a:r>
          </a:p>
        </p:txBody>
      </p:sp>
    </p:spTree>
    <p:extLst>
      <p:ext uri="{BB962C8B-B14F-4D97-AF65-F5344CB8AC3E}">
        <p14:creationId xmlns:p14="http://schemas.microsoft.com/office/powerpoint/2010/main" val="1280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Final Accelerating Structure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19</a:t>
            </a:fld>
            <a:endParaRPr lang="en-US"/>
          </a:p>
        </p:txBody>
      </p:sp>
      <p:cxnSp>
        <p:nvCxnSpPr>
          <p:cNvPr id="5" name="Elbow Connector 4"/>
          <p:cNvCxnSpPr>
            <a:stCxn id="15" idx="1"/>
          </p:cNvCxnSpPr>
          <p:nvPr/>
        </p:nvCxnSpPr>
        <p:spPr>
          <a:xfrm rot="10800000" flipV="1">
            <a:off x="423294" y="5365328"/>
            <a:ext cx="1570794" cy="255495"/>
          </a:xfrm>
          <a:prstGeom prst="bentConnector3">
            <a:avLst>
              <a:gd name="adj1" fmla="val 100128"/>
            </a:avLst>
          </a:prstGeom>
          <a:ln w="47625">
            <a:solidFill>
              <a:schemeClr val="bg1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" y="3151492"/>
            <a:ext cx="5448773" cy="32311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8" y="4722415"/>
            <a:ext cx="3776796" cy="76398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71" y="3995116"/>
            <a:ext cx="3694496" cy="61575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51" y="3273915"/>
            <a:ext cx="3682303" cy="60965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37" y="2522232"/>
            <a:ext cx="3731075" cy="64013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8" y="1782742"/>
            <a:ext cx="3724979" cy="62794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86" y="976190"/>
            <a:ext cx="3731075" cy="695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360" y="908209"/>
            <a:ext cx="43401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Optimized 2D geometry modeled in 3D to incorporate full power coupler</a:t>
            </a:r>
          </a:p>
          <a:p>
            <a:endParaRPr lang="en-US" b="1" dirty="0"/>
          </a:p>
          <a:p>
            <a:r>
              <a:rPr lang="en-US" sz="2400" b="1" dirty="0" smtClean="0"/>
              <a:t>Fundamental mode </a:t>
            </a:r>
            <a:r>
              <a:rPr lang="en-US" sz="2400" b="1" dirty="0" err="1" smtClean="0"/>
              <a:t>passband</a:t>
            </a:r>
            <a:r>
              <a:rPr lang="en-US" sz="2400" b="1" dirty="0" smtClean="0"/>
              <a:t> &amp; HOMs computed with ACE3P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26054" y="3836791"/>
            <a:ext cx="1020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Alumina</a:t>
            </a:r>
          </a:p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94088" y="5180663"/>
            <a:ext cx="19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RF HOM absorbers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208691" y="3410196"/>
            <a:ext cx="464024" cy="53958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208691" y="4368056"/>
            <a:ext cx="517364" cy="39901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72808" y="3225530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Waveguide RF input</a:t>
            </a:r>
            <a:endParaRPr lang="en-US" dirty="0"/>
          </a:p>
        </p:txBody>
      </p:sp>
      <p:cxnSp>
        <p:nvCxnSpPr>
          <p:cNvPr id="20" name="Elbow Connector 19"/>
          <p:cNvCxnSpPr/>
          <p:nvPr/>
        </p:nvCxnSpPr>
        <p:spPr>
          <a:xfrm rot="10800000" flipH="1" flipV="1">
            <a:off x="3797879" y="5358652"/>
            <a:ext cx="1570794" cy="255495"/>
          </a:xfrm>
          <a:prstGeom prst="bentConnector3">
            <a:avLst>
              <a:gd name="adj1" fmla="val 100128"/>
            </a:avLst>
          </a:prstGeom>
          <a:ln w="47625">
            <a:solidFill>
              <a:schemeClr val="bg1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72808" y="5173986"/>
            <a:ext cx="182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 absorbers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ERL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High Q Cavity Operation in Cryomodule at Cornell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"/>
          <a:stretch/>
        </p:blipFill>
        <p:spPr bwMode="auto">
          <a:xfrm>
            <a:off x="0" y="904842"/>
            <a:ext cx="9144000" cy="55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163763" y="2871755"/>
            <a:ext cx="2355850" cy="730250"/>
          </a:xfrm>
          <a:prstGeom prst="ellipse">
            <a:avLst/>
          </a:prstGeom>
          <a:noFill/>
          <a:ln w="38100">
            <a:solidFill>
              <a:srgbClr val="A209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193925" y="3316255"/>
            <a:ext cx="930275" cy="3084545"/>
          </a:xfrm>
          <a:custGeom>
            <a:avLst/>
            <a:gdLst>
              <a:gd name="T0" fmla="*/ 0 w 582"/>
              <a:gd name="T1" fmla="*/ 0 h 2004"/>
              <a:gd name="T2" fmla="*/ 2147483647 w 582"/>
              <a:gd name="T3" fmla="*/ 2147483647 h 2004"/>
              <a:gd name="T4" fmla="*/ 2147483647 w 582"/>
              <a:gd name="T5" fmla="*/ 2147483647 h 2004"/>
              <a:gd name="T6" fmla="*/ 2147483647 w 582"/>
              <a:gd name="T7" fmla="*/ 2147483647 h 2004"/>
              <a:gd name="T8" fmla="*/ 2147483647 w 582"/>
              <a:gd name="T9" fmla="*/ 2147483647 h 2004"/>
              <a:gd name="T10" fmla="*/ 2147483647 w 582"/>
              <a:gd name="T11" fmla="*/ 2147483647 h 20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2"/>
              <a:gd name="T19" fmla="*/ 0 h 2004"/>
              <a:gd name="T20" fmla="*/ 582 w 582"/>
              <a:gd name="T21" fmla="*/ 2004 h 20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2" h="2004">
                <a:moveTo>
                  <a:pt x="0" y="0"/>
                </a:moveTo>
                <a:cubicBezTo>
                  <a:pt x="93" y="80"/>
                  <a:pt x="187" y="161"/>
                  <a:pt x="210" y="240"/>
                </a:cubicBezTo>
                <a:cubicBezTo>
                  <a:pt x="233" y="319"/>
                  <a:pt x="155" y="408"/>
                  <a:pt x="138" y="474"/>
                </a:cubicBezTo>
                <a:cubicBezTo>
                  <a:pt x="121" y="540"/>
                  <a:pt x="101" y="571"/>
                  <a:pt x="108" y="636"/>
                </a:cubicBezTo>
                <a:cubicBezTo>
                  <a:pt x="115" y="701"/>
                  <a:pt x="101" y="636"/>
                  <a:pt x="180" y="864"/>
                </a:cubicBezTo>
                <a:cubicBezTo>
                  <a:pt x="259" y="1092"/>
                  <a:pt x="515" y="1814"/>
                  <a:pt x="582" y="2004"/>
                </a:cubicBezTo>
              </a:path>
            </a:pathLst>
          </a:custGeom>
          <a:noFill/>
          <a:ln w="38100">
            <a:solidFill>
              <a:srgbClr val="A209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840038" y="4745004"/>
            <a:ext cx="1884362" cy="1655795"/>
          </a:xfrm>
          <a:prstGeom prst="line">
            <a:avLst/>
          </a:prstGeom>
          <a:noFill/>
          <a:ln w="38100">
            <a:solidFill>
              <a:srgbClr val="A209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627313" y="3581367"/>
            <a:ext cx="1103312" cy="1203325"/>
          </a:xfrm>
          <a:custGeom>
            <a:avLst/>
            <a:gdLst>
              <a:gd name="T0" fmla="*/ 2147483647 w 655"/>
              <a:gd name="T1" fmla="*/ 2147483647 h 732"/>
              <a:gd name="T2" fmla="*/ 2147483647 w 655"/>
              <a:gd name="T3" fmla="*/ 2147483647 h 732"/>
              <a:gd name="T4" fmla="*/ 2147483647 w 655"/>
              <a:gd name="T5" fmla="*/ 2147483647 h 732"/>
              <a:gd name="T6" fmla="*/ 2147483647 w 655"/>
              <a:gd name="T7" fmla="*/ 0 h 732"/>
              <a:gd name="T8" fmla="*/ 0 60000 65536"/>
              <a:gd name="T9" fmla="*/ 0 60000 65536"/>
              <a:gd name="T10" fmla="*/ 0 60000 65536"/>
              <a:gd name="T11" fmla="*/ 0 60000 65536"/>
              <a:gd name="T12" fmla="*/ 0 w 655"/>
              <a:gd name="T13" fmla="*/ 0 h 732"/>
              <a:gd name="T14" fmla="*/ 655 w 655"/>
              <a:gd name="T15" fmla="*/ 732 h 7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5" h="732">
                <a:moveTo>
                  <a:pt x="151" y="732"/>
                </a:moveTo>
                <a:cubicBezTo>
                  <a:pt x="76" y="658"/>
                  <a:pt x="2" y="585"/>
                  <a:pt x="1" y="492"/>
                </a:cubicBezTo>
                <a:cubicBezTo>
                  <a:pt x="0" y="399"/>
                  <a:pt x="36" y="256"/>
                  <a:pt x="145" y="174"/>
                </a:cubicBezTo>
                <a:cubicBezTo>
                  <a:pt x="254" y="92"/>
                  <a:pt x="454" y="46"/>
                  <a:pt x="655" y="0"/>
                </a:cubicBezTo>
              </a:path>
            </a:pathLst>
          </a:custGeom>
          <a:noFill/>
          <a:ln w="38100">
            <a:solidFill>
              <a:srgbClr val="A209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0800" y="944530"/>
            <a:ext cx="2936875" cy="43021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Arial" pitchFamily="34" charset="0"/>
              </a:rPr>
              <a:t>ERL@CESR, Cornell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248400"/>
            <a:ext cx="9144000" cy="2083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7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5 GeV, 100 mA CW beam</a:t>
            </a:r>
          </a:p>
          <a:p>
            <a:pPr lvl="1"/>
            <a:r>
              <a:rPr lang="en-US" smtClean="0"/>
              <a:t>8 pm emittance, 2 ps bunch length</a:t>
            </a:r>
          </a:p>
          <a:p>
            <a:r>
              <a:rPr lang="en-US" smtClean="0"/>
              <a:t>Stable operation</a:t>
            </a:r>
          </a:p>
          <a:p>
            <a:pPr lvl="1"/>
            <a:r>
              <a:rPr lang="en-US" smtClean="0"/>
              <a:t>Strong HOMs can cause beam breakup</a:t>
            </a:r>
          </a:p>
          <a:p>
            <a:pPr lvl="1"/>
            <a:r>
              <a:rPr lang="en-US" smtClean="0"/>
              <a:t>~200 W HOM power in beamline loads/cavity</a:t>
            </a:r>
          </a:p>
          <a:p>
            <a:r>
              <a:rPr lang="en-US" smtClean="0"/>
              <a:t>CW operation</a:t>
            </a:r>
          </a:p>
          <a:p>
            <a:pPr lvl="1"/>
            <a:r>
              <a:rPr lang="en-US" smtClean="0"/>
              <a:t>Q(1.8 K) = 2x10</a:t>
            </a:r>
            <a:r>
              <a:rPr lang="en-US" baseline="30000" smtClean="0"/>
              <a:t>10</a:t>
            </a:r>
            <a:r>
              <a:rPr lang="en-US" smtClean="0"/>
              <a:t> @ 16.2 MV/m</a:t>
            </a:r>
          </a:p>
          <a:p>
            <a:pPr lvl="2"/>
            <a:r>
              <a:rPr lang="en-US" smtClean="0"/>
              <a:t>10 W cryogenic loss from fundamental/cavity</a:t>
            </a:r>
          </a:p>
          <a:p>
            <a:pPr lvl="2"/>
            <a:r>
              <a:rPr lang="en-US" smtClean="0"/>
              <a:t>~4 MW wall power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595761"/>
            <a:ext cx="2971800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Cornell Energy Recovery </a:t>
            </a: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</a:rPr>
              <a:t>Linac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Project Design Report</a:t>
            </a:r>
          </a:p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Editors: G.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Hoffstaetter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, S.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Gruner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, M. </a:t>
            </a:r>
            <a:r>
              <a:rPr lang="en-US" sz="1000" i="1" dirty="0" err="1" smtClean="0">
                <a:solidFill>
                  <a:schemeClr val="bg1">
                    <a:lumMod val="50000"/>
                  </a:schemeClr>
                </a:solidFill>
              </a:rPr>
              <a:t>Tigner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Variation (2D)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7668205" y="1036320"/>
            <a:ext cx="1082203" cy="127874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BBU current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Callout 5"/>
          <p:cNvSpPr>
            <a:spLocks noChangeAspect="1"/>
          </p:cNvSpPr>
          <p:nvPr/>
        </p:nvSpPr>
        <p:spPr>
          <a:xfrm>
            <a:off x="5915605" y="1036320"/>
            <a:ext cx="1900144" cy="1325880"/>
          </a:xfrm>
          <a:prstGeom prst="rightArrowCallout">
            <a:avLst>
              <a:gd name="adj1" fmla="val 11593"/>
              <a:gd name="adj2" fmla="val 13827"/>
              <a:gd name="adj3" fmla="val 16062"/>
              <a:gd name="adj4" fmla="val 80499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realistic ERL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(x100)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Callout 6"/>
          <p:cNvSpPr>
            <a:spLocks noChangeAspect="1"/>
          </p:cNvSpPr>
          <p:nvPr/>
        </p:nvSpPr>
        <p:spPr>
          <a:xfrm>
            <a:off x="4124180" y="1036320"/>
            <a:ext cx="1943825" cy="1325880"/>
          </a:xfrm>
          <a:prstGeom prst="rightArrowCallout">
            <a:avLst>
              <a:gd name="adj1" fmla="val 11593"/>
              <a:gd name="adj2" fmla="val 13827"/>
              <a:gd name="adj3" fmla="val 16062"/>
              <a:gd name="adj4" fmla="val 80499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dipole HOMs to 10 GHz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(1692 modes /cavity)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Callout 7"/>
          <p:cNvSpPr>
            <a:spLocks noChangeAspect="1"/>
          </p:cNvSpPr>
          <p:nvPr/>
        </p:nvSpPr>
        <p:spPr>
          <a:xfrm>
            <a:off x="2334205" y="1036320"/>
            <a:ext cx="1943825" cy="1325880"/>
          </a:xfrm>
          <a:prstGeom prst="rightArrowCallout">
            <a:avLst>
              <a:gd name="adj1" fmla="val 11593"/>
              <a:gd name="adj2" fmla="val 13827"/>
              <a:gd name="adj3" fmla="val 16062"/>
              <a:gd name="adj4" fmla="val 80499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 realistic shape variations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(x400/error)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Callout 8"/>
          <p:cNvSpPr>
            <a:spLocks noChangeAspect="1"/>
          </p:cNvSpPr>
          <p:nvPr/>
        </p:nvSpPr>
        <p:spPr>
          <a:xfrm>
            <a:off x="505406" y="1036320"/>
            <a:ext cx="1943825" cy="1325880"/>
          </a:xfrm>
          <a:prstGeom prst="rightArrowCallout">
            <a:avLst>
              <a:gd name="adj1" fmla="val 11593"/>
              <a:gd name="adj2" fmla="val 13827"/>
              <a:gd name="adj3" fmla="val 16062"/>
              <a:gd name="adj4" fmla="val 80499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 Cavity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W.R.T. BBU parameter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1618"/>
            <a:ext cx="5389186" cy="401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Callout 10"/>
          <p:cNvSpPr/>
          <p:nvPr/>
        </p:nvSpPr>
        <p:spPr>
          <a:xfrm flipH="1">
            <a:off x="685800" y="2743200"/>
            <a:ext cx="1228533" cy="1926678"/>
          </a:xfrm>
          <a:prstGeom prst="downArrowCallout">
            <a:avLst>
              <a:gd name="adj1" fmla="val 8784"/>
              <a:gd name="adj2" fmla="val 10811"/>
              <a:gd name="adj3" fmla="val 12838"/>
              <a:gd name="adj4" fmla="val 1413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±0.125 mm</a:t>
            </a:r>
          </a:p>
        </p:txBody>
      </p:sp>
      <p:sp>
        <p:nvSpPr>
          <p:cNvPr id="12" name="Down Arrow Callout 11"/>
          <p:cNvSpPr/>
          <p:nvPr/>
        </p:nvSpPr>
        <p:spPr>
          <a:xfrm flipH="1">
            <a:off x="999268" y="3099718"/>
            <a:ext cx="1380933" cy="1073219"/>
          </a:xfrm>
          <a:prstGeom prst="downArrowCallout">
            <a:avLst>
              <a:gd name="adj1" fmla="val 8784"/>
              <a:gd name="adj2" fmla="val 10811"/>
              <a:gd name="adj3" fmla="val 12838"/>
              <a:gd name="adj4" fmla="val 2516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±</a:t>
            </a:r>
            <a:r>
              <a:rPr lang="en-US" b="1" dirty="0" smtClean="0"/>
              <a:t>0.250 </a:t>
            </a:r>
            <a:r>
              <a:rPr lang="en-US" b="1" dirty="0"/>
              <a:t>mm</a:t>
            </a:r>
          </a:p>
        </p:txBody>
      </p:sp>
      <p:sp>
        <p:nvSpPr>
          <p:cNvPr id="13" name="Up Arrow Callout 12"/>
          <p:cNvSpPr/>
          <p:nvPr/>
        </p:nvSpPr>
        <p:spPr>
          <a:xfrm>
            <a:off x="2449231" y="4495800"/>
            <a:ext cx="1486678" cy="795347"/>
          </a:xfrm>
          <a:prstGeom prst="upArrowCallout">
            <a:avLst>
              <a:gd name="adj1" fmla="val 14188"/>
              <a:gd name="adj2" fmla="val 16891"/>
              <a:gd name="adj3" fmla="val 20496"/>
              <a:gd name="adj4" fmla="val 3189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±</a:t>
            </a:r>
            <a:r>
              <a:rPr lang="en-US" b="1" dirty="0" smtClean="0"/>
              <a:t>0.500 </a:t>
            </a:r>
            <a:r>
              <a:rPr lang="en-US" b="1" dirty="0"/>
              <a:t>mm</a:t>
            </a:r>
          </a:p>
        </p:txBody>
      </p:sp>
      <p:sp>
        <p:nvSpPr>
          <p:cNvPr id="14" name="Down Arrow Callout 13"/>
          <p:cNvSpPr/>
          <p:nvPr/>
        </p:nvSpPr>
        <p:spPr>
          <a:xfrm flipH="1">
            <a:off x="4267200" y="4191000"/>
            <a:ext cx="1380933" cy="1156994"/>
          </a:xfrm>
          <a:prstGeom prst="downArrowCallout">
            <a:avLst>
              <a:gd name="adj1" fmla="val 8784"/>
              <a:gd name="adj2" fmla="val 10811"/>
              <a:gd name="adj3" fmla="val 12838"/>
              <a:gd name="adj4" fmla="val 262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±1.000 </a:t>
            </a:r>
            <a:r>
              <a:rPr lang="en-US" b="1" dirty="0"/>
              <a:t>mm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7006" y="2542593"/>
            <a:ext cx="315182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613211" y="4980993"/>
            <a:ext cx="3191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Loosened machining tolerances</a:t>
            </a:r>
          </a:p>
          <a:p>
            <a:pPr algn="ctr"/>
            <a:r>
              <a:rPr lang="en-US" dirty="0" smtClean="0"/>
              <a:t>increase relative cavity-to-cavity</a:t>
            </a:r>
          </a:p>
          <a:p>
            <a:pPr algn="ctr"/>
            <a:r>
              <a:rPr lang="en-US" dirty="0" smtClean="0"/>
              <a:t>HOM frequency spread</a:t>
            </a:r>
          </a:p>
          <a:p>
            <a:pPr algn="ctr"/>
            <a:r>
              <a:rPr lang="en-US" dirty="0" smtClean="0"/>
              <a:t>(good!)</a:t>
            </a:r>
          </a:p>
        </p:txBody>
      </p:sp>
    </p:spTree>
    <p:extLst>
      <p:ext uri="{BB962C8B-B14F-4D97-AF65-F5344CB8AC3E}">
        <p14:creationId xmlns:p14="http://schemas.microsoft.com/office/powerpoint/2010/main" val="22989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Ithvsfs.eps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3962400"/>
            <a:ext cx="2966211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Classes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– Title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4"/>
          <p:cNvSpPr txBox="1">
            <a:spLocks/>
          </p:cNvSpPr>
          <p:nvPr/>
        </p:nvSpPr>
        <p:spPr>
          <a:xfrm>
            <a:off x="381000" y="990600"/>
            <a:ext cx="4953000" cy="2971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smtClean="0"/>
              <a:t>Cavity Classes</a:t>
            </a:r>
          </a:p>
          <a:p>
            <a:pPr lvl="1"/>
            <a:r>
              <a:rPr lang="en-US" sz="2400" smtClean="0"/>
              <a:t>Introduce controlled frequency spread to further increase BBU current</a:t>
            </a:r>
          </a:p>
          <a:p>
            <a:pPr lvl="1"/>
            <a:r>
              <a:rPr lang="en-US" sz="2400" smtClean="0"/>
              <a:t>Choose (N-different) center cell geometries to occupy a larger region of HOM frequency space</a:t>
            </a:r>
          </a:p>
          <a:p>
            <a:pPr lvl="1"/>
            <a:r>
              <a:rPr lang="en-US" sz="2400" smtClean="0"/>
              <a:t>Optimize end cells to minimize BBU parameter as before (N-optimizations)</a:t>
            </a:r>
          </a:p>
          <a:p>
            <a:pPr lvl="1"/>
            <a:r>
              <a:rPr lang="en-US" sz="2400" smtClean="0"/>
              <a:t>Results in N optimized cavity classes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dirty="0"/>
          </a:p>
        </p:txBody>
      </p:sp>
      <p:pic>
        <p:nvPicPr>
          <p:cNvPr id="6" name="Picture 11" descr="TUP064f3.eps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" y="3886200"/>
            <a:ext cx="304395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TUP064f5.eps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81600" y="1214954"/>
            <a:ext cx="3565857" cy="267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0" y="4171436"/>
            <a:ext cx="1446078" cy="32436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baseline="-25000" dirty="0" err="1" smtClean="0">
                <a:solidFill>
                  <a:schemeClr val="tx1"/>
                </a:solidFill>
              </a:rPr>
              <a:t>th</a:t>
            </a:r>
            <a:r>
              <a:rPr lang="en-US" sz="1200" dirty="0" smtClean="0">
                <a:solidFill>
                  <a:schemeClr val="tx1"/>
                </a:solidFill>
              </a:rPr>
              <a:t> from expected cavity variation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5828607" y="4824087"/>
            <a:ext cx="847030" cy="189757"/>
          </a:xfrm>
          <a:prstGeom prst="rightArrow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09328" y="4447518"/>
            <a:ext cx="87942" cy="9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Callout 10"/>
          <p:cNvSpPr/>
          <p:nvPr/>
        </p:nvSpPr>
        <p:spPr>
          <a:xfrm>
            <a:off x="7127631" y="4835279"/>
            <a:ext cx="1178169" cy="1014402"/>
          </a:xfrm>
          <a:prstGeom prst="upArrowCallout">
            <a:avLst>
              <a:gd name="adj1" fmla="val 11000"/>
              <a:gd name="adj2" fmla="val 12031"/>
              <a:gd name="adj3" fmla="val 12782"/>
              <a:gd name="adj4" fmla="val 39859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baseline="-25000" dirty="0" err="1" smtClean="0">
                <a:solidFill>
                  <a:schemeClr val="tx1"/>
                </a:solidFill>
              </a:rPr>
              <a:t>th</a:t>
            </a:r>
            <a:r>
              <a:rPr lang="en-US" sz="1200" dirty="0" smtClean="0">
                <a:solidFill>
                  <a:schemeClr val="tx1"/>
                </a:solidFill>
              </a:rPr>
              <a:t> with multiple cavity classes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Picture 12" descr="TUP064f4.eps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5600" y="3886200"/>
            <a:ext cx="29833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72000" y="5257800"/>
          <a:ext cx="9509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939600" imgH="444240" progId="Equation.3">
                  <p:embed/>
                </p:oleObj>
              </mc:Choice>
              <mc:Fallback>
                <p:oleObj name="Equation" r:id="rId7" imgW="939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257800"/>
                        <a:ext cx="95091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4343400" y="4495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43400" y="518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Fabricated Structures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/>
            <a:r>
              <a:rPr lang="en-US" sz="2000" dirty="0"/>
              <a:t>Fabricated with 85% field flatness</a:t>
            </a:r>
          </a:p>
          <a:p>
            <a:pPr marL="225425" indent="-225425"/>
            <a:r>
              <a:rPr lang="en-US" sz="2000" dirty="0"/>
              <a:t>CMM results show that we achieved ¼ mm shape precision after welding</a:t>
            </a:r>
          </a:p>
          <a:p>
            <a:pPr marL="225425" indent="-225425"/>
            <a:r>
              <a:rPr lang="en-US" sz="2000" dirty="0"/>
              <a:t>Tuned to 95% field flatness</a:t>
            </a:r>
          </a:p>
          <a:p>
            <a:pPr marL="225425" indent="-225425"/>
            <a:r>
              <a:rPr lang="en-US" sz="2000" dirty="0"/>
              <a:t>Received </a:t>
            </a:r>
            <a:r>
              <a:rPr lang="en-US" sz="2000" dirty="0" smtClean="0"/>
              <a:t>BCP, 120 C bake</a:t>
            </a:r>
          </a:p>
          <a:p>
            <a:pPr marL="225425" indent="-225425"/>
            <a:r>
              <a:rPr lang="en-US" sz="2000" dirty="0" smtClean="0"/>
              <a:t>Successfully horizontal tests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4" descr="C:\Users\Nick\Documents\Cornell\Authored Papers\IPAC 2012\HTC Quality Factor Results\data_scripts\7cell_ca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5181600" cy="11280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572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51" y="3886200"/>
            <a:ext cx="379306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38400" y="3102114"/>
            <a:ext cx="5010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Six additional cavities have been fabricated</a:t>
            </a:r>
          </a:p>
          <a:p>
            <a:pPr lvl="1"/>
            <a:r>
              <a:rPr lang="en-US" sz="2000" dirty="0" smtClean="0"/>
              <a:t>- 3 with stiffening rings, 3 without.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7756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</a:t>
            </a:r>
            <a:r>
              <a:rPr lang="en-US" dirty="0" err="1" smtClean="0"/>
              <a:t>linac</a:t>
            </a:r>
            <a:r>
              <a:rPr lang="en-US" dirty="0" smtClean="0"/>
              <a:t> cavity for the Cornell ERL has been successfully optimized.</a:t>
            </a:r>
          </a:p>
          <a:p>
            <a:r>
              <a:rPr lang="en-US" dirty="0" smtClean="0"/>
              <a:t>2D and 3D simulations show the design is robust under machining perturbations</a:t>
            </a:r>
          </a:p>
          <a:p>
            <a:pPr lvl="1"/>
            <a:r>
              <a:rPr lang="en-US" dirty="0" smtClean="0"/>
              <a:t>Machining tolerances must be &lt; 0.5 mm to ensure dipole HOMs are sufficiently damped.</a:t>
            </a:r>
          </a:p>
          <a:p>
            <a:r>
              <a:rPr lang="en-US" dirty="0" smtClean="0"/>
              <a:t>Prototype cavity has been fabricated &amp; tested in horizontal test cryomodule</a:t>
            </a:r>
          </a:p>
          <a:p>
            <a:r>
              <a:rPr lang="en-US" dirty="0" smtClean="0"/>
              <a:t>Six additional cavities have been fabricated.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Cornell ERL Main Linac Cavity RF Design – TTC Topical Meeting on CW-SRF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Cavity Design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avity_o3p_vacuum_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81" y="1066800"/>
            <a:ext cx="5017200" cy="7525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11580" y="1034550"/>
            <a:ext cx="329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Goal: Maximize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th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&gt; 100 mA (under constraints)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62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Cavity Design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avity_o3p_vacuum_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81" y="1066800"/>
            <a:ext cx="5017200" cy="7525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82496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1905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b="1" dirty="0" smtClean="0">
                <a:solidFill>
                  <a:srgbClr val="FF0000"/>
                </a:solidFill>
              </a:rPr>
              <a:t>Center cells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Determines cell-to-cell coupling and how sensitive HOM spectrum is to variation in cell shape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57400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32304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798064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63824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538728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1580" y="1034550"/>
            <a:ext cx="329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Goal: Maximize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th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&gt; 100 mA (under constraints)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3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Cavity Design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cavity_o3p_vacuum_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81" y="1066800"/>
            <a:ext cx="5017200" cy="7525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82496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80744" y="1066800"/>
            <a:ext cx="301752" cy="752580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1905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b="1" dirty="0" smtClean="0"/>
              <a:t>Center cells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Determines cell-to-cell coupling and how sensitive HOM spectrum is to variation in cell shape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3505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End cells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err="1" smtClean="0"/>
              <a:t>Asymetric</a:t>
            </a:r>
            <a:r>
              <a:rPr lang="en-US" dirty="0" smtClean="0"/>
              <a:t> design helps prevent trapped modes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Responsible for coupling HOMs to HOM absorber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Directly controls quality factors of HOMs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7400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32304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798064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63824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538728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13632" y="1066800"/>
            <a:ext cx="292608" cy="752580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11580" y="1034550"/>
            <a:ext cx="329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Goal: Maximize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th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&gt; 100 mA (under constraints)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Cavity Design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avity_o3p_vacuum_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81" y="1066800"/>
            <a:ext cx="5017200" cy="7525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82496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06240" y="1066800"/>
            <a:ext cx="621792" cy="749808"/>
          </a:xfrm>
          <a:prstGeom prst="rect">
            <a:avLst/>
          </a:prstGeom>
          <a:solidFill>
            <a:srgbClr val="92D05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80744" y="1066800"/>
            <a:ext cx="301752" cy="752580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8096" y="1066800"/>
            <a:ext cx="609600" cy="752580"/>
          </a:xfrm>
          <a:prstGeom prst="rect">
            <a:avLst/>
          </a:prstGeom>
          <a:solidFill>
            <a:srgbClr val="92D05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1905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b="1" dirty="0" smtClean="0"/>
              <a:t>Center cells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Determines cell-to-cell coupling and how sensitive HOM spectrum is to variation in cell shape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3505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 cells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err="1" smtClean="0"/>
              <a:t>Asymetric</a:t>
            </a:r>
            <a:r>
              <a:rPr lang="en-US" dirty="0" smtClean="0"/>
              <a:t> design helps prevent trapped modes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Responsible for coupling HOMs to HOM absorber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Directly controls quality factors of HOMs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572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Beam Pipe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Should be short to improve </a:t>
            </a:r>
            <a:r>
              <a:rPr lang="en-US" dirty="0" err="1" smtClean="0"/>
              <a:t>linac</a:t>
            </a:r>
            <a:r>
              <a:rPr lang="en-US" dirty="0" smtClean="0"/>
              <a:t> fill factor but long enough to avoid dissipating too much power from the fundamental mode in the HOM load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7400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32304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798064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63824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538728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13632" y="1066800"/>
            <a:ext cx="292608" cy="752580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11580" y="1034550"/>
            <a:ext cx="329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Goal: Maximize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th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&gt; 100 mA (under constraints)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5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Cavity Design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cavity_o3p_vacuum_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81" y="1066800"/>
            <a:ext cx="5017200" cy="7525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82496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06240" y="1066800"/>
            <a:ext cx="621792" cy="749808"/>
          </a:xfrm>
          <a:prstGeom prst="rect">
            <a:avLst/>
          </a:prstGeom>
          <a:solidFill>
            <a:srgbClr val="92D05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0312" y="1066800"/>
            <a:ext cx="557784" cy="752580"/>
          </a:xfrm>
          <a:prstGeom prst="rect">
            <a:avLst/>
          </a:prstGeom>
          <a:solidFill>
            <a:srgbClr val="00B0F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80744" y="1066800"/>
            <a:ext cx="301752" cy="752580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8096" y="1066800"/>
            <a:ext cx="609600" cy="752580"/>
          </a:xfrm>
          <a:prstGeom prst="rect">
            <a:avLst/>
          </a:prstGeom>
          <a:solidFill>
            <a:srgbClr val="92D05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1905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/>
            <a:r>
              <a:rPr lang="en-US" b="1" dirty="0" smtClean="0"/>
              <a:t>Center cells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Geometries are (nominally) identical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Responsible for general properties of HOM spectrum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Controls frequencies of HOM </a:t>
            </a:r>
            <a:r>
              <a:rPr lang="en-US" dirty="0" err="1" smtClean="0"/>
              <a:t>passbands</a:t>
            </a:r>
            <a:r>
              <a:rPr lang="en-US" dirty="0" smtClean="0"/>
              <a:t> and dispersion relations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smtClean="0"/>
              <a:t>Determines </a:t>
            </a:r>
            <a:r>
              <a:rPr lang="en-US" dirty="0" smtClean="0"/>
              <a:t>cell-to-cell coupling and how sensitive HOM spectrum is to variation in cell shape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3505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 cells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Asymmetric design helps prevent trapped modes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Responsible for coupling HOMs to HOM absorber</a:t>
            </a:r>
          </a:p>
          <a:p>
            <a:pPr marL="1028700" lvl="2" indent="-114300">
              <a:buFont typeface="Arial" pitchFamily="34" charset="0"/>
              <a:buChar char="•"/>
            </a:pPr>
            <a:r>
              <a:rPr lang="en-US" dirty="0" smtClean="0"/>
              <a:t>Directly controls quality factors of HOMs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572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Pipe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Should be short to improve </a:t>
            </a:r>
            <a:r>
              <a:rPr lang="en-US" dirty="0" err="1" smtClean="0"/>
              <a:t>linac</a:t>
            </a:r>
            <a:r>
              <a:rPr lang="en-US" dirty="0" smtClean="0"/>
              <a:t> fill factor but long enough to avoid dissipating too much power from the fundamental mode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5449669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HOM load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Absorber material properties determine specific mode losses.</a:t>
            </a:r>
          </a:p>
          <a:p>
            <a:pPr marL="571500" lvl="1" indent="-114300">
              <a:buFont typeface="Arial" pitchFamily="34" charset="0"/>
              <a:buChar char="•"/>
            </a:pPr>
            <a:r>
              <a:rPr lang="en-US" dirty="0" smtClean="0"/>
              <a:t>Also serves as bellows connecting cavities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7400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32304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798064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63824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538728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13632" y="1066800"/>
            <a:ext cx="292608" cy="752580"/>
          </a:xfrm>
          <a:prstGeom prst="rect">
            <a:avLst/>
          </a:prstGeom>
          <a:solidFill>
            <a:srgbClr val="FFFF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18888" y="1066800"/>
            <a:ext cx="557784" cy="752580"/>
          </a:xfrm>
          <a:prstGeom prst="rect">
            <a:avLst/>
          </a:prstGeom>
          <a:solidFill>
            <a:srgbClr val="00B0F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11580" y="1034550"/>
            <a:ext cx="329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Goal: Maximize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th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&gt; 100 mA (under constraints)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6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Cell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5577" y="3729335"/>
            <a:ext cx="501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Center Cell Optimization</a:t>
            </a:r>
            <a:endParaRPr lang="en-US" sz="2400" dirty="0"/>
          </a:p>
        </p:txBody>
      </p:sp>
      <p:pic>
        <p:nvPicPr>
          <p:cNvPr id="13" name="Picture 12" descr="cavity_o3p_vacuum_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4810" y="2438400"/>
            <a:ext cx="5017200" cy="7525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82925" y="24384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57829" y="24384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32733" y="24384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8493" y="24384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64253" y="24384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39157" y="24384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6612" y="1722438"/>
            <a:ext cx="4040188" cy="639762"/>
          </a:xfrm>
        </p:spPr>
        <p:txBody>
          <a:bodyPr/>
          <a:lstStyle/>
          <a:p>
            <a:r>
              <a:rPr lang="en-US" dirty="0" smtClean="0"/>
              <a:t>Baseline Center Cells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N. Valles – HOM Damping in the ERL Main Linac: Cavity Design through First Horizontal Test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A7B8D-D701-46FB-B726-C7297F7CC20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" name="Content Placeholder 19" descr="newcc_116.eps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2625" y="2263203"/>
            <a:ext cx="4041775" cy="2816995"/>
          </a:xfrm>
        </p:spPr>
      </p:pic>
      <p:pic>
        <p:nvPicPr>
          <p:cNvPr id="19" name="Content Placeholder 18" descr="orig_116.eps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2400" y="2281680"/>
            <a:ext cx="4040188" cy="282372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446931"/>
            <a:ext cx="7429500" cy="100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 rot="16200000">
            <a:off x="-1072633" y="321791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BBU Parameter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270766" y="321791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BBU Parameter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040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HOM properties with no fabrication variation	</a:t>
            </a:r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HOM properties with 1/16 mm variation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Fabrication Variation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/>
          <a:lstStyle/>
          <a:p>
            <a:r>
              <a:rPr lang="en-US" dirty="0" smtClean="0"/>
              <a:t>Enhanced cell-to-cell coupling</a:t>
            </a:r>
            <a:endParaRPr lang="en-US" dirty="0"/>
          </a:p>
        </p:txBody>
      </p:sp>
      <p:pic>
        <p:nvPicPr>
          <p:cNvPr id="14" name="Picture 13" descr="cavity_o3p_vacuum_spa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066800"/>
            <a:ext cx="5017200" cy="7525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40515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15419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90323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56083" y="1066800"/>
            <a:ext cx="365760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21843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96747" y="1066800"/>
            <a:ext cx="374904" cy="752580"/>
          </a:xfrm>
          <a:prstGeom prst="rect">
            <a:avLst/>
          </a:prstGeom>
          <a:solidFill>
            <a:srgbClr val="FF0000">
              <a:alpha val="50000"/>
            </a:srgb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68219" y="1166091"/>
            <a:ext cx="3733800" cy="5539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Seven-Cell Cavity Optimization for Cornell’s Energy Recovery </a:t>
            </a: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</a:rPr>
              <a:t>Linac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Valles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and M.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Liepe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Proceedings of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the 2009 International Workshop of RF Superconductivity, Berlin, Germany (2009)</a:t>
            </a:r>
          </a:p>
        </p:txBody>
      </p:sp>
    </p:spTree>
    <p:extLst>
      <p:ext uri="{BB962C8B-B14F-4D97-AF65-F5344CB8AC3E}">
        <p14:creationId xmlns:p14="http://schemas.microsoft.com/office/powerpoint/2010/main" val="21657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rnell">
      <a:dk1>
        <a:sysClr val="windowText" lastClr="000000"/>
      </a:dk1>
      <a:lt1>
        <a:sysClr val="window" lastClr="FFFFFF"/>
      </a:lt1>
      <a:dk2>
        <a:srgbClr val="3A3A3C"/>
      </a:dk2>
      <a:lt2>
        <a:srgbClr val="EEECE1"/>
      </a:lt2>
      <a:accent1>
        <a:srgbClr val="4F81BD"/>
      </a:accent1>
      <a:accent2>
        <a:srgbClr val="B31B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2472</Words>
  <Application>Microsoft Office PowerPoint</Application>
  <PresentationFormat>On-screen Show (4:3)</PresentationFormat>
  <Paragraphs>321</Paragraphs>
  <Slides>23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Cornell ERL Main Linac Cavity RF Design</vt:lpstr>
      <vt:lpstr>Cornell ERL Overview</vt:lpstr>
      <vt:lpstr>Cavity Design Overview</vt:lpstr>
      <vt:lpstr>Cavity Design Overview</vt:lpstr>
      <vt:lpstr>Cavity Design Overview</vt:lpstr>
      <vt:lpstr>Cavity Design Overview</vt:lpstr>
      <vt:lpstr>Cavity Design Overview</vt:lpstr>
      <vt:lpstr>Center Cell Design</vt:lpstr>
      <vt:lpstr>Fabrication Variation</vt:lpstr>
      <vt:lpstr>Center Cell Design</vt:lpstr>
      <vt:lpstr>Cavity Design–End Cell Optimization</vt:lpstr>
      <vt:lpstr>Cavity Design–End Cell Optimization</vt:lpstr>
      <vt:lpstr>End Cell Optimization Algorithm</vt:lpstr>
      <vt:lpstr>End Cell Optimization Algorithm</vt:lpstr>
      <vt:lpstr>Higher-Order Mode Loads</vt:lpstr>
      <vt:lpstr>Power Coupler Design</vt:lpstr>
      <vt:lpstr>Coupler Kick vs Frequency</vt:lpstr>
      <vt:lpstr>Coupler Kick</vt:lpstr>
      <vt:lpstr>Final Accelerating Structure</vt:lpstr>
      <vt:lpstr>Fabrication Variation (2D)</vt:lpstr>
      <vt:lpstr>Cavity Classes</vt:lpstr>
      <vt:lpstr>Fabricated Structures</vt:lpstr>
      <vt:lpstr>Conclusions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nvalles</dc:creator>
  <cp:lastModifiedBy>nvalles</cp:lastModifiedBy>
  <cp:revision>32</cp:revision>
  <dcterms:created xsi:type="dcterms:W3CDTF">2012-11-01T15:44:13Z</dcterms:created>
  <dcterms:modified xsi:type="dcterms:W3CDTF">2013-06-12T04:19:09Z</dcterms:modified>
</cp:coreProperties>
</file>