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5" r:id="rId5"/>
    <p:sldId id="260" r:id="rId6"/>
    <p:sldId id="261" r:id="rId7"/>
    <p:sldId id="266" r:id="rId8"/>
    <p:sldId id="267" r:id="rId9"/>
    <p:sldId id="268" r:id="rId10"/>
    <p:sldId id="262" r:id="rId11"/>
    <p:sldId id="269" r:id="rId12"/>
    <p:sldId id="270" r:id="rId13"/>
    <p:sldId id="271" r:id="rId14"/>
    <p:sldId id="263" r:id="rId15"/>
    <p:sldId id="264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6699FF"/>
    <a:srgbClr val="0066FF"/>
    <a:srgbClr val="CCCCFF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92" autoAdjust="0"/>
    <p:restoredTop sz="90929"/>
  </p:normalViewPr>
  <p:slideViewPr>
    <p:cSldViewPr snapToGrid="0">
      <p:cViewPr>
        <p:scale>
          <a:sx n="75" d="100"/>
          <a:sy n="75" d="100"/>
        </p:scale>
        <p:origin x="-155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reece\Pictures\Documents\CEBAF%20Ops\Heat%20Map%20Populate%20%20Sept%202012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reece\Pictures\Documents\CEBAF%20Ops\Heat%20Map%20Populate%20%20Sept%2020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dirty="0"/>
              <a:t>
</a:t>
            </a:r>
          </a:p>
        </c:rich>
      </c:tx>
      <c:layout>
        <c:manualLayout>
          <c:xMode val="edge"/>
          <c:yMode val="edge"/>
          <c:x val="0.30743618201997858"/>
          <c:y val="1.957593536102104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135775064742839"/>
          <c:y val="0.15984818074211418"/>
          <c:w val="0.782093969663337"/>
          <c:h val="0.71290875405280263"/>
        </c:manualLayout>
      </c:layout>
      <c:scatterChart>
        <c:scatterStyle val="lineMarker"/>
        <c:varyColors val="0"/>
        <c:ser>
          <c:idx val="1"/>
          <c:order val="0"/>
          <c:tx>
            <c:v>Qo = 4.3e9</c:v>
          </c:tx>
          <c:xVal>
            <c:numRef>
              <c:f>'raw data-cavityonly'!$B$3:$B$5</c:f>
            </c:numRef>
          </c:xVal>
          <c:yVal>
            <c:numRef>
              <c:f>'raw data-cavityonly'!$D$3:$D$5</c:f>
            </c:numRef>
          </c:yVal>
          <c:smooth val="0"/>
        </c:ser>
        <c:ser>
          <c:idx val="0"/>
          <c:order val="1"/>
          <c:tx>
            <c:v>Qo = 4.3e9</c:v>
          </c:tx>
          <c:xVal>
            <c:numRef>
              <c:f>'raw data-cavityonly'!$B$3:$B$5</c:f>
            </c:numRef>
          </c:xVal>
          <c:yVal>
            <c:numRef>
              <c:f>'raw data-cavityonly'!$D$3:$D$5</c:f>
            </c:numRef>
          </c:yVal>
          <c:smooth val="1"/>
        </c:ser>
        <c:ser>
          <c:idx val="2"/>
          <c:order val="2"/>
          <c:tx>
            <c:v>Qo = 6.5e9</c:v>
          </c:tx>
          <c:xVal>
            <c:numRef>
              <c:f>'raw data-cavityonly'!$B$10:$B$14</c:f>
            </c:numRef>
          </c:xVal>
          <c:yVal>
            <c:numRef>
              <c:f>'raw data-cavityonly'!$D$10:$D$14</c:f>
            </c:numRef>
          </c:yVal>
          <c:smooth val="1"/>
        </c:ser>
        <c:ser>
          <c:idx val="8"/>
          <c:order val="3"/>
          <c:tx>
            <c:v>Best for 12 GeV CMs   LL</c:v>
          </c:tx>
          <c:xVal>
            <c:numRef>
              <c:f>'raw data-cavityonly'!$B$16:$B$20</c:f>
            </c:numRef>
          </c:xVal>
          <c:yVal>
            <c:numRef>
              <c:f>'raw data-cavityonly'!$D$16:$D$20</c:f>
            </c:numRef>
          </c:yVal>
          <c:smooth val="1"/>
        </c:ser>
        <c:ser>
          <c:idx val="4"/>
          <c:order val="4"/>
          <c:tx>
            <c:v>C20 2009</c:v>
          </c:tx>
          <c:spPr>
            <a:ln w="28575">
              <a:noFill/>
            </a:ln>
          </c:spPr>
          <c:marker>
            <c:symbol val="triangle"/>
            <c:size val="7"/>
            <c:spPr>
              <a:solidFill>
                <a:srgbClr val="800080"/>
              </a:solidFill>
              <a:ln>
                <a:solidFill>
                  <a:srgbClr val="800080"/>
                </a:solidFill>
                <a:prstDash val="solid"/>
              </a:ln>
            </c:spPr>
          </c:marker>
          <c:xVal>
            <c:numRef>
              <c:f>'raw data-cavityonly'!$Z$2:$Z$321</c:f>
              <c:numCache>
                <c:formatCode>0.0</c:formatCode>
                <c:ptCount val="320"/>
                <c:pt idx="0">
                  <c:v>8.9</c:v>
                </c:pt>
                <c:pt idx="1">
                  <c:v>7</c:v>
                </c:pt>
                <c:pt idx="2">
                  <c:v>7.6</c:v>
                </c:pt>
                <c:pt idx="3">
                  <c:v>7.5</c:v>
                </c:pt>
                <c:pt idx="4">
                  <c:v>7</c:v>
                </c:pt>
                <c:pt idx="5">
                  <c:v>10.8</c:v>
                </c:pt>
                <c:pt idx="6">
                  <c:v>7.2</c:v>
                </c:pt>
                <c:pt idx="7">
                  <c:v>7.8</c:v>
                </c:pt>
                <c:pt idx="8">
                  <c:v>9.6</c:v>
                </c:pt>
                <c:pt idx="9">
                  <c:v>7.2</c:v>
                </c:pt>
                <c:pt idx="10">
                  <c:v>11</c:v>
                </c:pt>
                <c:pt idx="11">
                  <c:v>10</c:v>
                </c:pt>
                <c:pt idx="12">
                  <c:v>5</c:v>
                </c:pt>
                <c:pt idx="13">
                  <c:v>4.5999999999999996</c:v>
                </c:pt>
                <c:pt idx="14">
                  <c:v>10.7</c:v>
                </c:pt>
                <c:pt idx="15">
                  <c:v>7.2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6.9</c:v>
                </c:pt>
                <c:pt idx="25">
                  <c:v>6.8</c:v>
                </c:pt>
                <c:pt idx="26">
                  <c:v>10.8</c:v>
                </c:pt>
                <c:pt idx="27">
                  <c:v>11.2</c:v>
                </c:pt>
                <c:pt idx="28">
                  <c:v>10.7</c:v>
                </c:pt>
                <c:pt idx="29">
                  <c:v>9.5</c:v>
                </c:pt>
                <c:pt idx="30">
                  <c:v>13</c:v>
                </c:pt>
                <c:pt idx="31">
                  <c:v>9</c:v>
                </c:pt>
                <c:pt idx="32">
                  <c:v>8.5</c:v>
                </c:pt>
                <c:pt idx="33">
                  <c:v>12</c:v>
                </c:pt>
                <c:pt idx="34">
                  <c:v>12.5</c:v>
                </c:pt>
                <c:pt idx="35">
                  <c:v>12.5</c:v>
                </c:pt>
                <c:pt idx="36">
                  <c:v>10.8</c:v>
                </c:pt>
                <c:pt idx="37">
                  <c:v>8.5</c:v>
                </c:pt>
                <c:pt idx="38">
                  <c:v>12.5</c:v>
                </c:pt>
                <c:pt idx="39">
                  <c:v>12.5</c:v>
                </c:pt>
                <c:pt idx="40">
                  <c:v>9.8000000000000007</c:v>
                </c:pt>
                <c:pt idx="41">
                  <c:v>6.6</c:v>
                </c:pt>
                <c:pt idx="42">
                  <c:v>8</c:v>
                </c:pt>
                <c:pt idx="43">
                  <c:v>8.5</c:v>
                </c:pt>
                <c:pt idx="44">
                  <c:v>5</c:v>
                </c:pt>
                <c:pt idx="45">
                  <c:v>7.2</c:v>
                </c:pt>
                <c:pt idx="46">
                  <c:v>10</c:v>
                </c:pt>
                <c:pt idx="47">
                  <c:v>8.8000000000000007</c:v>
                </c:pt>
                <c:pt idx="48">
                  <c:v>6.6</c:v>
                </c:pt>
                <c:pt idx="49">
                  <c:v>7.1</c:v>
                </c:pt>
                <c:pt idx="50">
                  <c:v>11</c:v>
                </c:pt>
                <c:pt idx="51">
                  <c:v>8</c:v>
                </c:pt>
                <c:pt idx="52">
                  <c:v>8.3000000000000007</c:v>
                </c:pt>
                <c:pt idx="53">
                  <c:v>7.7</c:v>
                </c:pt>
                <c:pt idx="54">
                  <c:v>7</c:v>
                </c:pt>
                <c:pt idx="55">
                  <c:v>8.4</c:v>
                </c:pt>
                <c:pt idx="56">
                  <c:v>9.4</c:v>
                </c:pt>
                <c:pt idx="57">
                  <c:v>6.6</c:v>
                </c:pt>
                <c:pt idx="58">
                  <c:v>7</c:v>
                </c:pt>
                <c:pt idx="59">
                  <c:v>6</c:v>
                </c:pt>
                <c:pt idx="60">
                  <c:v>11.1</c:v>
                </c:pt>
                <c:pt idx="61">
                  <c:v>8.3000000000000007</c:v>
                </c:pt>
                <c:pt idx="62">
                  <c:v>7.2</c:v>
                </c:pt>
                <c:pt idx="63">
                  <c:v>6</c:v>
                </c:pt>
                <c:pt idx="64">
                  <c:v>9.7000000000000011</c:v>
                </c:pt>
                <c:pt idx="65">
                  <c:v>7.9</c:v>
                </c:pt>
                <c:pt idx="66">
                  <c:v>7.5</c:v>
                </c:pt>
                <c:pt idx="67">
                  <c:v>6.8</c:v>
                </c:pt>
                <c:pt idx="68">
                  <c:v>0</c:v>
                </c:pt>
                <c:pt idx="69">
                  <c:v>6.9</c:v>
                </c:pt>
                <c:pt idx="70">
                  <c:v>7.2</c:v>
                </c:pt>
                <c:pt idx="71">
                  <c:v>0</c:v>
                </c:pt>
                <c:pt idx="72">
                  <c:v>12</c:v>
                </c:pt>
                <c:pt idx="73">
                  <c:v>12</c:v>
                </c:pt>
                <c:pt idx="74">
                  <c:v>13.5</c:v>
                </c:pt>
                <c:pt idx="75">
                  <c:v>13.5</c:v>
                </c:pt>
                <c:pt idx="76">
                  <c:v>13.5</c:v>
                </c:pt>
                <c:pt idx="77">
                  <c:v>13.5</c:v>
                </c:pt>
                <c:pt idx="78">
                  <c:v>13.5</c:v>
                </c:pt>
                <c:pt idx="79">
                  <c:v>13.5</c:v>
                </c:pt>
                <c:pt idx="80">
                  <c:v>12.5</c:v>
                </c:pt>
                <c:pt idx="81">
                  <c:v>12.5</c:v>
                </c:pt>
                <c:pt idx="82">
                  <c:v>12.5</c:v>
                </c:pt>
                <c:pt idx="83">
                  <c:v>12.5</c:v>
                </c:pt>
                <c:pt idx="84">
                  <c:v>12.5</c:v>
                </c:pt>
                <c:pt idx="85">
                  <c:v>12.5</c:v>
                </c:pt>
                <c:pt idx="86">
                  <c:v>12.5</c:v>
                </c:pt>
                <c:pt idx="87">
                  <c:v>12.5</c:v>
                </c:pt>
                <c:pt idx="88">
                  <c:v>7</c:v>
                </c:pt>
                <c:pt idx="89">
                  <c:v>8.8000000000000007</c:v>
                </c:pt>
                <c:pt idx="90">
                  <c:v>8.5</c:v>
                </c:pt>
                <c:pt idx="91">
                  <c:v>5</c:v>
                </c:pt>
                <c:pt idx="92">
                  <c:v>9.6</c:v>
                </c:pt>
                <c:pt idx="93">
                  <c:v>9</c:v>
                </c:pt>
                <c:pt idx="94">
                  <c:v>10</c:v>
                </c:pt>
                <c:pt idx="95">
                  <c:v>6.2</c:v>
                </c:pt>
                <c:pt idx="96">
                  <c:v>8.1</c:v>
                </c:pt>
                <c:pt idx="97">
                  <c:v>7</c:v>
                </c:pt>
                <c:pt idx="98">
                  <c:v>8.6</c:v>
                </c:pt>
                <c:pt idx="99">
                  <c:v>6.7</c:v>
                </c:pt>
                <c:pt idx="100">
                  <c:v>7.8</c:v>
                </c:pt>
                <c:pt idx="101">
                  <c:v>3.5</c:v>
                </c:pt>
                <c:pt idx="102">
                  <c:v>6</c:v>
                </c:pt>
                <c:pt idx="103">
                  <c:v>8</c:v>
                </c:pt>
                <c:pt idx="104">
                  <c:v>7</c:v>
                </c:pt>
                <c:pt idx="105">
                  <c:v>7.3</c:v>
                </c:pt>
                <c:pt idx="106">
                  <c:v>6.8</c:v>
                </c:pt>
                <c:pt idx="107">
                  <c:v>5.5</c:v>
                </c:pt>
                <c:pt idx="108">
                  <c:v>9.5</c:v>
                </c:pt>
                <c:pt idx="109">
                  <c:v>7.3</c:v>
                </c:pt>
                <c:pt idx="110">
                  <c:v>7.4</c:v>
                </c:pt>
                <c:pt idx="111">
                  <c:v>6.6</c:v>
                </c:pt>
                <c:pt idx="112">
                  <c:v>6.7</c:v>
                </c:pt>
                <c:pt idx="113">
                  <c:v>7.3</c:v>
                </c:pt>
                <c:pt idx="114">
                  <c:v>7.7</c:v>
                </c:pt>
                <c:pt idx="115">
                  <c:v>6.2</c:v>
                </c:pt>
                <c:pt idx="116">
                  <c:v>6.7</c:v>
                </c:pt>
                <c:pt idx="117">
                  <c:v>7</c:v>
                </c:pt>
                <c:pt idx="118">
                  <c:v>6.6</c:v>
                </c:pt>
                <c:pt idx="119">
                  <c:v>7.1</c:v>
                </c:pt>
                <c:pt idx="120">
                  <c:v>10.5</c:v>
                </c:pt>
                <c:pt idx="121">
                  <c:v>7.2</c:v>
                </c:pt>
                <c:pt idx="122">
                  <c:v>6</c:v>
                </c:pt>
                <c:pt idx="123">
                  <c:v>6</c:v>
                </c:pt>
                <c:pt idx="124">
                  <c:v>7.6</c:v>
                </c:pt>
                <c:pt idx="125">
                  <c:v>7</c:v>
                </c:pt>
                <c:pt idx="126">
                  <c:v>7.7</c:v>
                </c:pt>
                <c:pt idx="127">
                  <c:v>9</c:v>
                </c:pt>
                <c:pt idx="128">
                  <c:v>5.2</c:v>
                </c:pt>
                <c:pt idx="129">
                  <c:v>7</c:v>
                </c:pt>
                <c:pt idx="130">
                  <c:v>7.9</c:v>
                </c:pt>
                <c:pt idx="131">
                  <c:v>6.7</c:v>
                </c:pt>
                <c:pt idx="132">
                  <c:v>6.2</c:v>
                </c:pt>
                <c:pt idx="133">
                  <c:v>9</c:v>
                </c:pt>
                <c:pt idx="134">
                  <c:v>8.4</c:v>
                </c:pt>
                <c:pt idx="135">
                  <c:v>8.4</c:v>
                </c:pt>
                <c:pt idx="136">
                  <c:v>5</c:v>
                </c:pt>
                <c:pt idx="137">
                  <c:v>9.5</c:v>
                </c:pt>
                <c:pt idx="138">
                  <c:v>6.7</c:v>
                </c:pt>
                <c:pt idx="139">
                  <c:v>5.8</c:v>
                </c:pt>
                <c:pt idx="140">
                  <c:v>6.8</c:v>
                </c:pt>
                <c:pt idx="141">
                  <c:v>7.9</c:v>
                </c:pt>
                <c:pt idx="142">
                  <c:v>6.9</c:v>
                </c:pt>
                <c:pt idx="143">
                  <c:v>6.6</c:v>
                </c:pt>
                <c:pt idx="144">
                  <c:v>5.8</c:v>
                </c:pt>
                <c:pt idx="145">
                  <c:v>6.6</c:v>
                </c:pt>
                <c:pt idx="146">
                  <c:v>6.8</c:v>
                </c:pt>
                <c:pt idx="147">
                  <c:v>10</c:v>
                </c:pt>
                <c:pt idx="148">
                  <c:v>8</c:v>
                </c:pt>
                <c:pt idx="149">
                  <c:v>8</c:v>
                </c:pt>
                <c:pt idx="150">
                  <c:v>7.4</c:v>
                </c:pt>
                <c:pt idx="151">
                  <c:v>7.2</c:v>
                </c:pt>
                <c:pt idx="152">
                  <c:v>9</c:v>
                </c:pt>
                <c:pt idx="153">
                  <c:v>9.5</c:v>
                </c:pt>
                <c:pt idx="154">
                  <c:v>7.5</c:v>
                </c:pt>
                <c:pt idx="155">
                  <c:v>7.5</c:v>
                </c:pt>
                <c:pt idx="156">
                  <c:v>7</c:v>
                </c:pt>
                <c:pt idx="157">
                  <c:v>5.2</c:v>
                </c:pt>
                <c:pt idx="158">
                  <c:v>6.2</c:v>
                </c:pt>
                <c:pt idx="159">
                  <c:v>7.1</c:v>
                </c:pt>
                <c:pt idx="160">
                  <c:v>7.7</c:v>
                </c:pt>
                <c:pt idx="161">
                  <c:v>7.8</c:v>
                </c:pt>
                <c:pt idx="162">
                  <c:v>7.9</c:v>
                </c:pt>
                <c:pt idx="163">
                  <c:v>7.8</c:v>
                </c:pt>
                <c:pt idx="164">
                  <c:v>7.7</c:v>
                </c:pt>
                <c:pt idx="165">
                  <c:v>6.8</c:v>
                </c:pt>
                <c:pt idx="166">
                  <c:v>7.9</c:v>
                </c:pt>
                <c:pt idx="167">
                  <c:v>5.7</c:v>
                </c:pt>
                <c:pt idx="168">
                  <c:v>8.5</c:v>
                </c:pt>
                <c:pt idx="169">
                  <c:v>10.7</c:v>
                </c:pt>
                <c:pt idx="170">
                  <c:v>11.5</c:v>
                </c:pt>
                <c:pt idx="171">
                  <c:v>11</c:v>
                </c:pt>
                <c:pt idx="172">
                  <c:v>7.4</c:v>
                </c:pt>
                <c:pt idx="173">
                  <c:v>8</c:v>
                </c:pt>
                <c:pt idx="174">
                  <c:v>8.5</c:v>
                </c:pt>
                <c:pt idx="175">
                  <c:v>6</c:v>
                </c:pt>
                <c:pt idx="176">
                  <c:v>12.4</c:v>
                </c:pt>
                <c:pt idx="177">
                  <c:v>10.5</c:v>
                </c:pt>
                <c:pt idx="178">
                  <c:v>9.5</c:v>
                </c:pt>
                <c:pt idx="179">
                  <c:v>13</c:v>
                </c:pt>
                <c:pt idx="180">
                  <c:v>12</c:v>
                </c:pt>
                <c:pt idx="181">
                  <c:v>7.9</c:v>
                </c:pt>
                <c:pt idx="182">
                  <c:v>13</c:v>
                </c:pt>
                <c:pt idx="183">
                  <c:v>11</c:v>
                </c:pt>
                <c:pt idx="184">
                  <c:v>6.2</c:v>
                </c:pt>
                <c:pt idx="185">
                  <c:v>6.8</c:v>
                </c:pt>
                <c:pt idx="186">
                  <c:v>3.5</c:v>
                </c:pt>
                <c:pt idx="187">
                  <c:v>9.3000000000000007</c:v>
                </c:pt>
                <c:pt idx="188">
                  <c:v>6.5</c:v>
                </c:pt>
                <c:pt idx="189">
                  <c:v>6</c:v>
                </c:pt>
                <c:pt idx="190">
                  <c:v>7</c:v>
                </c:pt>
                <c:pt idx="191">
                  <c:v>10</c:v>
                </c:pt>
                <c:pt idx="192">
                  <c:v>7</c:v>
                </c:pt>
                <c:pt idx="193">
                  <c:v>7.5</c:v>
                </c:pt>
                <c:pt idx="194">
                  <c:v>7.1</c:v>
                </c:pt>
                <c:pt idx="195">
                  <c:v>6.6</c:v>
                </c:pt>
                <c:pt idx="196">
                  <c:v>8.2000000000000011</c:v>
                </c:pt>
                <c:pt idx="197">
                  <c:v>8</c:v>
                </c:pt>
                <c:pt idx="198">
                  <c:v>7.5</c:v>
                </c:pt>
                <c:pt idx="199">
                  <c:v>8.6</c:v>
                </c:pt>
                <c:pt idx="200">
                  <c:v>12.5</c:v>
                </c:pt>
                <c:pt idx="201">
                  <c:v>12.5</c:v>
                </c:pt>
                <c:pt idx="202">
                  <c:v>12.5</c:v>
                </c:pt>
                <c:pt idx="203">
                  <c:v>12.5</c:v>
                </c:pt>
                <c:pt idx="204">
                  <c:v>12.5</c:v>
                </c:pt>
                <c:pt idx="205">
                  <c:v>12.5</c:v>
                </c:pt>
                <c:pt idx="206">
                  <c:v>12.5</c:v>
                </c:pt>
                <c:pt idx="207">
                  <c:v>12.5</c:v>
                </c:pt>
                <c:pt idx="208">
                  <c:v>0</c:v>
                </c:pt>
                <c:pt idx="209">
                  <c:v>6</c:v>
                </c:pt>
                <c:pt idx="210">
                  <c:v>6.2</c:v>
                </c:pt>
                <c:pt idx="211">
                  <c:v>9</c:v>
                </c:pt>
                <c:pt idx="212">
                  <c:v>7.2</c:v>
                </c:pt>
                <c:pt idx="213">
                  <c:v>6</c:v>
                </c:pt>
                <c:pt idx="214">
                  <c:v>7</c:v>
                </c:pt>
                <c:pt idx="215">
                  <c:v>9.2000000000000011</c:v>
                </c:pt>
                <c:pt idx="216">
                  <c:v>10.6</c:v>
                </c:pt>
                <c:pt idx="217">
                  <c:v>7</c:v>
                </c:pt>
                <c:pt idx="218">
                  <c:v>7</c:v>
                </c:pt>
                <c:pt idx="219">
                  <c:v>7</c:v>
                </c:pt>
                <c:pt idx="220">
                  <c:v>11.5</c:v>
                </c:pt>
                <c:pt idx="221">
                  <c:v>9.5</c:v>
                </c:pt>
                <c:pt idx="222">
                  <c:v>7</c:v>
                </c:pt>
                <c:pt idx="223">
                  <c:v>7</c:v>
                </c:pt>
                <c:pt idx="224">
                  <c:v>4.5999999999999996</c:v>
                </c:pt>
                <c:pt idx="225">
                  <c:v>7</c:v>
                </c:pt>
                <c:pt idx="226">
                  <c:v>9.5</c:v>
                </c:pt>
                <c:pt idx="227">
                  <c:v>7.5</c:v>
                </c:pt>
                <c:pt idx="228">
                  <c:v>6.8</c:v>
                </c:pt>
                <c:pt idx="229">
                  <c:v>7</c:v>
                </c:pt>
                <c:pt idx="230">
                  <c:v>7</c:v>
                </c:pt>
                <c:pt idx="231">
                  <c:v>0</c:v>
                </c:pt>
                <c:pt idx="232">
                  <c:v>9.2000000000000011</c:v>
                </c:pt>
                <c:pt idx="233">
                  <c:v>7.9</c:v>
                </c:pt>
                <c:pt idx="234">
                  <c:v>6.1</c:v>
                </c:pt>
                <c:pt idx="235">
                  <c:v>7.6</c:v>
                </c:pt>
                <c:pt idx="236">
                  <c:v>8.8000000000000007</c:v>
                </c:pt>
                <c:pt idx="237">
                  <c:v>7.8</c:v>
                </c:pt>
                <c:pt idx="238">
                  <c:v>6.8</c:v>
                </c:pt>
                <c:pt idx="239">
                  <c:v>6.2</c:v>
                </c:pt>
                <c:pt idx="240">
                  <c:v>5</c:v>
                </c:pt>
                <c:pt idx="241">
                  <c:v>6.7</c:v>
                </c:pt>
                <c:pt idx="242">
                  <c:v>7.2</c:v>
                </c:pt>
                <c:pt idx="243">
                  <c:v>9</c:v>
                </c:pt>
                <c:pt idx="244">
                  <c:v>8.8000000000000007</c:v>
                </c:pt>
                <c:pt idx="245">
                  <c:v>8.8000000000000007</c:v>
                </c:pt>
                <c:pt idx="246">
                  <c:v>8</c:v>
                </c:pt>
                <c:pt idx="247">
                  <c:v>9</c:v>
                </c:pt>
                <c:pt idx="248">
                  <c:v>7.3</c:v>
                </c:pt>
                <c:pt idx="249">
                  <c:v>8</c:v>
                </c:pt>
                <c:pt idx="250">
                  <c:v>7.1</c:v>
                </c:pt>
                <c:pt idx="251">
                  <c:v>7</c:v>
                </c:pt>
                <c:pt idx="252">
                  <c:v>7.1</c:v>
                </c:pt>
                <c:pt idx="253">
                  <c:v>8</c:v>
                </c:pt>
                <c:pt idx="254">
                  <c:v>10.1</c:v>
                </c:pt>
                <c:pt idx="255">
                  <c:v>6.3</c:v>
                </c:pt>
                <c:pt idx="256">
                  <c:v>9.8000000000000007</c:v>
                </c:pt>
                <c:pt idx="257">
                  <c:v>7.8</c:v>
                </c:pt>
                <c:pt idx="258">
                  <c:v>8</c:v>
                </c:pt>
                <c:pt idx="259">
                  <c:v>6.7</c:v>
                </c:pt>
                <c:pt idx="260">
                  <c:v>6</c:v>
                </c:pt>
                <c:pt idx="261">
                  <c:v>10.200000000000001</c:v>
                </c:pt>
                <c:pt idx="262">
                  <c:v>10.5</c:v>
                </c:pt>
                <c:pt idx="263">
                  <c:v>5.0999999999999996</c:v>
                </c:pt>
                <c:pt idx="272">
                  <c:v>13</c:v>
                </c:pt>
                <c:pt idx="273">
                  <c:v>11</c:v>
                </c:pt>
                <c:pt idx="274">
                  <c:v>11</c:v>
                </c:pt>
                <c:pt idx="275">
                  <c:v>13.5</c:v>
                </c:pt>
                <c:pt idx="276">
                  <c:v>6.6</c:v>
                </c:pt>
                <c:pt idx="277">
                  <c:v>9</c:v>
                </c:pt>
                <c:pt idx="278">
                  <c:v>8</c:v>
                </c:pt>
                <c:pt idx="279">
                  <c:v>8.6</c:v>
                </c:pt>
                <c:pt idx="280">
                  <c:v>5.5</c:v>
                </c:pt>
                <c:pt idx="281">
                  <c:v>7.8</c:v>
                </c:pt>
                <c:pt idx="282">
                  <c:v>8.2000000000000011</c:v>
                </c:pt>
                <c:pt idx="283">
                  <c:v>8.7000000000000011</c:v>
                </c:pt>
                <c:pt idx="284">
                  <c:v>7</c:v>
                </c:pt>
                <c:pt idx="285">
                  <c:v>7.5</c:v>
                </c:pt>
                <c:pt idx="286">
                  <c:v>7.6</c:v>
                </c:pt>
                <c:pt idx="287">
                  <c:v>6.9</c:v>
                </c:pt>
                <c:pt idx="288">
                  <c:v>0</c:v>
                </c:pt>
                <c:pt idx="289">
                  <c:v>8.5</c:v>
                </c:pt>
                <c:pt idx="290">
                  <c:v>9</c:v>
                </c:pt>
                <c:pt idx="291">
                  <c:v>8.3000000000000007</c:v>
                </c:pt>
                <c:pt idx="292">
                  <c:v>8.2000000000000011</c:v>
                </c:pt>
                <c:pt idx="293">
                  <c:v>5.5</c:v>
                </c:pt>
                <c:pt idx="294">
                  <c:v>5</c:v>
                </c:pt>
                <c:pt idx="295">
                  <c:v>9.3000000000000007</c:v>
                </c:pt>
                <c:pt idx="296">
                  <c:v>7</c:v>
                </c:pt>
                <c:pt idx="297">
                  <c:v>7.5</c:v>
                </c:pt>
                <c:pt idx="298">
                  <c:v>8</c:v>
                </c:pt>
                <c:pt idx="299">
                  <c:v>8.5</c:v>
                </c:pt>
                <c:pt idx="300">
                  <c:v>7</c:v>
                </c:pt>
                <c:pt idx="301">
                  <c:v>5.2</c:v>
                </c:pt>
                <c:pt idx="302">
                  <c:v>7.5</c:v>
                </c:pt>
                <c:pt idx="303">
                  <c:v>8.6</c:v>
                </c:pt>
                <c:pt idx="304">
                  <c:v>6.6</c:v>
                </c:pt>
                <c:pt idx="305">
                  <c:v>8.6</c:v>
                </c:pt>
                <c:pt idx="306">
                  <c:v>6.4</c:v>
                </c:pt>
                <c:pt idx="307">
                  <c:v>6</c:v>
                </c:pt>
                <c:pt idx="308">
                  <c:v>7.4</c:v>
                </c:pt>
                <c:pt idx="309">
                  <c:v>8.2000000000000011</c:v>
                </c:pt>
                <c:pt idx="310">
                  <c:v>6.2</c:v>
                </c:pt>
                <c:pt idx="311">
                  <c:v>7</c:v>
                </c:pt>
                <c:pt idx="312">
                  <c:v>10</c:v>
                </c:pt>
                <c:pt idx="313">
                  <c:v>9.3000000000000007</c:v>
                </c:pt>
                <c:pt idx="314">
                  <c:v>0</c:v>
                </c:pt>
                <c:pt idx="315">
                  <c:v>10</c:v>
                </c:pt>
                <c:pt idx="316">
                  <c:v>10</c:v>
                </c:pt>
                <c:pt idx="317">
                  <c:v>9.5</c:v>
                </c:pt>
                <c:pt idx="318">
                  <c:v>9.5</c:v>
                </c:pt>
                <c:pt idx="319">
                  <c:v>11</c:v>
                </c:pt>
              </c:numCache>
            </c:numRef>
          </c:xVal>
          <c:yVal>
            <c:numRef>
              <c:f>'raw data-cavityonly'!$AA$2:$AA$321</c:f>
              <c:numCache>
                <c:formatCode>0.0</c:formatCode>
                <c:ptCount val="320"/>
                <c:pt idx="0">
                  <c:v>6.2501628486481016</c:v>
                </c:pt>
                <c:pt idx="1">
                  <c:v>3.9872306709474818</c:v>
                </c:pt>
                <c:pt idx="2">
                  <c:v>5.7846767611661178</c:v>
                </c:pt>
                <c:pt idx="3">
                  <c:v>10.10135849078879</c:v>
                </c:pt>
                <c:pt idx="4">
                  <c:v>5.5474513682747455</c:v>
                </c:pt>
                <c:pt idx="5">
                  <c:v>16.873309223013628</c:v>
                </c:pt>
                <c:pt idx="6">
                  <c:v>5.3994589513643634</c:v>
                </c:pt>
                <c:pt idx="7">
                  <c:v>6.093139441643812</c:v>
                </c:pt>
                <c:pt idx="8">
                  <c:v>19.198076271517689</c:v>
                </c:pt>
                <c:pt idx="9">
                  <c:v>5.3994589513643634</c:v>
                </c:pt>
                <c:pt idx="10">
                  <c:v>10.502419835312022</c:v>
                </c:pt>
                <c:pt idx="11">
                  <c:v>14.466143023845722</c:v>
                </c:pt>
                <c:pt idx="12">
                  <c:v>3.2548821803652785</c:v>
                </c:pt>
                <c:pt idx="13">
                  <c:v>3.3596735090989909</c:v>
                </c:pt>
                <c:pt idx="14">
                  <c:v>13.249829718400761</c:v>
                </c:pt>
                <c:pt idx="15">
                  <c:v>6.6990805848193089</c:v>
                </c:pt>
                <c:pt idx="24">
                  <c:v>16.52959366476701</c:v>
                </c:pt>
                <c:pt idx="25">
                  <c:v>7.9474984565064375</c:v>
                </c:pt>
                <c:pt idx="26">
                  <c:v>18.982472875890245</c:v>
                </c:pt>
                <c:pt idx="27">
                  <c:v>15.052255141198946</c:v>
                </c:pt>
                <c:pt idx="28">
                  <c:v>24.947378130880097</c:v>
                </c:pt>
                <c:pt idx="29">
                  <c:v>14.417330884808194</c:v>
                </c:pt>
                <c:pt idx="30">
                  <c:v>17.602402831415429</c:v>
                </c:pt>
                <c:pt idx="31">
                  <c:v>7.6143092161613772</c:v>
                </c:pt>
                <c:pt idx="32">
                  <c:v>12.542146001674229</c:v>
                </c:pt>
                <c:pt idx="33">
                  <c:v>12.095562167034863</c:v>
                </c:pt>
                <c:pt idx="34">
                  <c:v>20.864629361315881</c:v>
                </c:pt>
                <c:pt idx="35">
                  <c:v>22.603348474758921</c:v>
                </c:pt>
                <c:pt idx="36">
                  <c:v>16.417273838607862</c:v>
                </c:pt>
                <c:pt idx="37">
                  <c:v>18.8132190025113</c:v>
                </c:pt>
                <c:pt idx="38">
                  <c:v>18.49364875207548</c:v>
                </c:pt>
                <c:pt idx="39">
                  <c:v>17.689577067202634</c:v>
                </c:pt>
                <c:pt idx="40">
                  <c:v>25.007910768182612</c:v>
                </c:pt>
                <c:pt idx="41">
                  <c:v>18.904355703561574</c:v>
                </c:pt>
                <c:pt idx="42">
                  <c:v>15.8714254890193</c:v>
                </c:pt>
                <c:pt idx="43">
                  <c:v>11.758261876569591</c:v>
                </c:pt>
                <c:pt idx="44">
                  <c:v>9.2996633724722404</c:v>
                </c:pt>
                <c:pt idx="45">
                  <c:v>11.737954242096441</c:v>
                </c:pt>
                <c:pt idx="46">
                  <c:v>22.64265864601937</c:v>
                </c:pt>
                <c:pt idx="47">
                  <c:v>14.403318631285009</c:v>
                </c:pt>
                <c:pt idx="48">
                  <c:v>5.5737658094039038</c:v>
                </c:pt>
                <c:pt idx="49">
                  <c:v>6.6462222060643734</c:v>
                </c:pt>
                <c:pt idx="50">
                  <c:v>18.159803749819051</c:v>
                </c:pt>
                <c:pt idx="51">
                  <c:v>6.88636229895467</c:v>
                </c:pt>
                <c:pt idx="52">
                  <c:v>8.8148927137244026</c:v>
                </c:pt>
                <c:pt idx="53">
                  <c:v>5.4265578762420326</c:v>
                </c:pt>
                <c:pt idx="54">
                  <c:v>5.9344828590846115</c:v>
                </c:pt>
                <c:pt idx="55">
                  <c:v>7.7523877349054686</c:v>
                </c:pt>
                <c:pt idx="56">
                  <c:v>6.4811580722721533</c:v>
                </c:pt>
                <c:pt idx="57">
                  <c:v>4.2802314800516958</c:v>
                </c:pt>
                <c:pt idx="58">
                  <c:v>10.207310517625533</c:v>
                </c:pt>
                <c:pt idx="59">
                  <c:v>5.3261708405977242</c:v>
                </c:pt>
                <c:pt idx="60">
                  <c:v>10.69424089180818</c:v>
                </c:pt>
                <c:pt idx="61">
                  <c:v>10.250460955673807</c:v>
                </c:pt>
                <c:pt idx="62">
                  <c:v>3.8567563938316782</c:v>
                </c:pt>
                <c:pt idx="63">
                  <c:v>3.1246868931506731</c:v>
                </c:pt>
                <c:pt idx="64">
                  <c:v>12.793811565559045</c:v>
                </c:pt>
                <c:pt idx="65">
                  <c:v>8.1458525063297227</c:v>
                </c:pt>
                <c:pt idx="66">
                  <c:v>6.9747475293541834</c:v>
                </c:pt>
                <c:pt idx="67">
                  <c:v>3.0101150404018155</c:v>
                </c:pt>
                <c:pt idx="68">
                  <c:v>0</c:v>
                </c:pt>
                <c:pt idx="69">
                  <c:v>8.9834748178082311</c:v>
                </c:pt>
                <c:pt idx="70">
                  <c:v>10.670867492814947</c:v>
                </c:pt>
                <c:pt idx="71">
                  <c:v>0</c:v>
                </c:pt>
                <c:pt idx="72">
                  <c:v>18.748121358904029</c:v>
                </c:pt>
                <c:pt idx="73">
                  <c:v>18.290850106247841</c:v>
                </c:pt>
                <c:pt idx="74">
                  <c:v>23.728091094862926</c:v>
                </c:pt>
                <c:pt idx="75">
                  <c:v>23.728091094862926</c:v>
                </c:pt>
                <c:pt idx="76">
                  <c:v>23.728091094862926</c:v>
                </c:pt>
                <c:pt idx="77">
                  <c:v>23.728091094862926</c:v>
                </c:pt>
                <c:pt idx="78">
                  <c:v>23.728091094862926</c:v>
                </c:pt>
                <c:pt idx="79">
                  <c:v>23.728091094862926</c:v>
                </c:pt>
                <c:pt idx="80">
                  <c:v>16.274410901826421</c:v>
                </c:pt>
                <c:pt idx="81">
                  <c:v>16.274410901826421</c:v>
                </c:pt>
                <c:pt idx="82">
                  <c:v>16.274410901826421</c:v>
                </c:pt>
                <c:pt idx="83">
                  <c:v>18.082678779807129</c:v>
                </c:pt>
                <c:pt idx="84">
                  <c:v>20.343013627283028</c:v>
                </c:pt>
                <c:pt idx="85">
                  <c:v>27.124018169710766</c:v>
                </c:pt>
                <c:pt idx="86">
                  <c:v>27.124018169710766</c:v>
                </c:pt>
                <c:pt idx="87">
                  <c:v>25.4287670341037</c:v>
                </c:pt>
                <c:pt idx="88">
                  <c:v>9.451213442245848</c:v>
                </c:pt>
                <c:pt idx="89">
                  <c:v>5.9307782599408894</c:v>
                </c:pt>
                <c:pt idx="90">
                  <c:v>6.3773623737326748</c:v>
                </c:pt>
                <c:pt idx="91">
                  <c:v>5.2078114885844551</c:v>
                </c:pt>
                <c:pt idx="92">
                  <c:v>15.998396892931449</c:v>
                </c:pt>
                <c:pt idx="93">
                  <c:v>19.174215026151895</c:v>
                </c:pt>
                <c:pt idx="94">
                  <c:v>14.0751661853634</c:v>
                </c:pt>
                <c:pt idx="95">
                  <c:v>4.9186308015033529</c:v>
                </c:pt>
                <c:pt idx="96">
                  <c:v>5.6947418627670867</c:v>
                </c:pt>
                <c:pt idx="97">
                  <c:v>10.207310517625533</c:v>
                </c:pt>
                <c:pt idx="98">
                  <c:v>17.507715349804833</c:v>
                </c:pt>
                <c:pt idx="99">
                  <c:v>6.318342100609641</c:v>
                </c:pt>
                <c:pt idx="100">
                  <c:v>18.637838292087007</c:v>
                </c:pt>
                <c:pt idx="101">
                  <c:v>2.1265230245053202</c:v>
                </c:pt>
                <c:pt idx="102">
                  <c:v>4.260936672478179</c:v>
                </c:pt>
                <c:pt idx="103">
                  <c:v>7.0914879844554282</c:v>
                </c:pt>
                <c:pt idx="104">
                  <c:v>5.3163075612632955</c:v>
                </c:pt>
                <c:pt idx="105">
                  <c:v>4.8688469162572758</c:v>
                </c:pt>
                <c:pt idx="106">
                  <c:v>6.8802629494898753</c:v>
                </c:pt>
                <c:pt idx="107">
                  <c:v>5.4322861217131093</c:v>
                </c:pt>
                <c:pt idx="108">
                  <c:v>12.702837482290461</c:v>
                </c:pt>
                <c:pt idx="109">
                  <c:v>8.9523959427956648</c:v>
                </c:pt>
                <c:pt idx="110">
                  <c:v>7.7075610031049937</c:v>
                </c:pt>
                <c:pt idx="111">
                  <c:v>5.6713067110684721</c:v>
                </c:pt>
                <c:pt idx="112">
                  <c:v>5.3131513118762745</c:v>
                </c:pt>
                <c:pt idx="113">
                  <c:v>5.8181189565338665</c:v>
                </c:pt>
                <c:pt idx="114">
                  <c:v>6.5695987905994118</c:v>
                </c:pt>
                <c:pt idx="115">
                  <c:v>4.7777630935844213</c:v>
                </c:pt>
                <c:pt idx="116">
                  <c:v>5.0821447330990477</c:v>
                </c:pt>
                <c:pt idx="117">
                  <c:v>7.0884100816843993</c:v>
                </c:pt>
                <c:pt idx="118">
                  <c:v>3.6008296578212575</c:v>
                </c:pt>
                <c:pt idx="119">
                  <c:v>3.8047214078194602</c:v>
                </c:pt>
                <c:pt idx="120">
                  <c:v>13.670505157534196</c:v>
                </c:pt>
                <c:pt idx="121">
                  <c:v>4.82094549228961</c:v>
                </c:pt>
                <c:pt idx="122">
                  <c:v>3.1246868931506731</c:v>
                </c:pt>
                <c:pt idx="123">
                  <c:v>2.6783030512720116</c:v>
                </c:pt>
                <c:pt idx="124">
                  <c:v>4.9311998619776833</c:v>
                </c:pt>
                <c:pt idx="125">
                  <c:v>5.7996082486508724</c:v>
                </c:pt>
                <c:pt idx="126">
                  <c:v>8.8220326616620728</c:v>
                </c:pt>
                <c:pt idx="127">
                  <c:v>5.8587879246575065</c:v>
                </c:pt>
                <c:pt idx="128">
                  <c:v>1.760240283141546</c:v>
                </c:pt>
                <c:pt idx="129">
                  <c:v>6.3795690735159578</c:v>
                </c:pt>
                <c:pt idx="130">
                  <c:v>8.7843112162852925</c:v>
                </c:pt>
                <c:pt idx="131">
                  <c:v>9.9480279881938394</c:v>
                </c:pt>
                <c:pt idx="132">
                  <c:v>5.0047068405296615</c:v>
                </c:pt>
                <c:pt idx="133">
                  <c:v>20.087272884539985</c:v>
                </c:pt>
                <c:pt idx="134">
                  <c:v>8.9625165520614853</c:v>
                </c:pt>
                <c:pt idx="135">
                  <c:v>6.1243863105752983</c:v>
                </c:pt>
                <c:pt idx="136">
                  <c:v>4.339842907153713</c:v>
                </c:pt>
                <c:pt idx="137">
                  <c:v>12.702837482290461</c:v>
                </c:pt>
                <c:pt idx="138">
                  <c:v>3.3396951103222219</c:v>
                </c:pt>
                <c:pt idx="139">
                  <c:v>3.068139728125769</c:v>
                </c:pt>
                <c:pt idx="140">
                  <c:v>4.8161840646428935</c:v>
                </c:pt>
                <c:pt idx="141">
                  <c:v>28.01892370711689</c:v>
                </c:pt>
                <c:pt idx="142">
                  <c:v>6.2141329566793342</c:v>
                </c:pt>
                <c:pt idx="143">
                  <c:v>7.3653333909980159</c:v>
                </c:pt>
                <c:pt idx="144">
                  <c:v>5.979207456518143</c:v>
                </c:pt>
                <c:pt idx="145">
                  <c:v>7.9042602244856814</c:v>
                </c:pt>
                <c:pt idx="146">
                  <c:v>7.4553932889209094</c:v>
                </c:pt>
                <c:pt idx="147">
                  <c:v>17.187496661994903</c:v>
                </c:pt>
                <c:pt idx="148">
                  <c:v>10.481130039918423</c:v>
                </c:pt>
                <c:pt idx="149">
                  <c:v>11.819146640759056</c:v>
                </c:pt>
                <c:pt idx="150">
                  <c:v>9.7330975124534049</c:v>
                </c:pt>
                <c:pt idx="151">
                  <c:v>19.28378196915844</c:v>
                </c:pt>
                <c:pt idx="152">
                  <c:v>13.607507437914222</c:v>
                </c:pt>
                <c:pt idx="153">
                  <c:v>11.190594924874953</c:v>
                </c:pt>
                <c:pt idx="154">
                  <c:v>7.9172809792668941</c:v>
                </c:pt>
                <c:pt idx="155">
                  <c:v>10.849607267884311</c:v>
                </c:pt>
                <c:pt idx="156">
                  <c:v>18.227340210045586</c:v>
                </c:pt>
                <c:pt idx="157">
                  <c:v>3.9116450736478701</c:v>
                </c:pt>
                <c:pt idx="158">
                  <c:v>6.0663113218541413</c:v>
                </c:pt>
                <c:pt idx="159">
                  <c:v>9.1472396215868432</c:v>
                </c:pt>
                <c:pt idx="160">
                  <c:v>7.3516938847184008</c:v>
                </c:pt>
                <c:pt idx="161">
                  <c:v>5.7607863811905125</c:v>
                </c:pt>
                <c:pt idx="162">
                  <c:v>7.0656416304903464</c:v>
                </c:pt>
                <c:pt idx="163">
                  <c:v>4.1148474151360785</c:v>
                </c:pt>
                <c:pt idx="164">
                  <c:v>6.1754228631634467</c:v>
                </c:pt>
                <c:pt idx="165">
                  <c:v>12.040460161607262</c:v>
                </c:pt>
                <c:pt idx="166">
                  <c:v>6.7712398958865947</c:v>
                </c:pt>
                <c:pt idx="167">
                  <c:v>4.5730214936245908</c:v>
                </c:pt>
                <c:pt idx="168">
                  <c:v>5.9724504769877287</c:v>
                </c:pt>
                <c:pt idx="169">
                  <c:v>12.421715361000713</c:v>
                </c:pt>
                <c:pt idx="170">
                  <c:v>11.673441853649084</c:v>
                </c:pt>
                <c:pt idx="171">
                  <c:v>11.252592680691412</c:v>
                </c:pt>
                <c:pt idx="172">
                  <c:v>5.2811066132386104</c:v>
                </c:pt>
                <c:pt idx="173">
                  <c:v>7.4066652282090031</c:v>
                </c:pt>
                <c:pt idx="174">
                  <c:v>9.6231299245582331</c:v>
                </c:pt>
                <c:pt idx="175">
                  <c:v>3.4087493379825542</c:v>
                </c:pt>
                <c:pt idx="176">
                  <c:v>28.598324803026589</c:v>
                </c:pt>
                <c:pt idx="177">
                  <c:v>15.109505700432518</c:v>
                </c:pt>
                <c:pt idx="178">
                  <c:v>11.750124671118677</c:v>
                </c:pt>
                <c:pt idx="179">
                  <c:v>22.567183117199306</c:v>
                </c:pt>
                <c:pt idx="180">
                  <c:v>21.426424410176029</c:v>
                </c:pt>
                <c:pt idx="181">
                  <c:v>10.833983833418529</c:v>
                </c:pt>
                <c:pt idx="182">
                  <c:v>15.440704238083768</c:v>
                </c:pt>
                <c:pt idx="183">
                  <c:v>19.692037191209973</c:v>
                </c:pt>
                <c:pt idx="184">
                  <c:v>2.2748667456953062</c:v>
                </c:pt>
                <c:pt idx="185">
                  <c:v>4.1518828143473305</c:v>
                </c:pt>
                <c:pt idx="186">
                  <c:v>1.9332027495502901</c:v>
                </c:pt>
                <c:pt idx="187">
                  <c:v>8.3411780675494125</c:v>
                </c:pt>
                <c:pt idx="188">
                  <c:v>4.8895563420598505</c:v>
                </c:pt>
                <c:pt idx="189">
                  <c:v>4.0318540556782878</c:v>
                </c:pt>
                <c:pt idx="190">
                  <c:v>6.2239698278204445</c:v>
                </c:pt>
                <c:pt idx="191">
                  <c:v>13.597419030246645</c:v>
                </c:pt>
                <c:pt idx="192">
                  <c:v>3.6454680420091186</c:v>
                </c:pt>
                <c:pt idx="193">
                  <c:v>5.8587879246575065</c:v>
                </c:pt>
                <c:pt idx="194">
                  <c:v>7.500736489701211</c:v>
                </c:pt>
                <c:pt idx="195">
                  <c:v>3.240746692039127</c:v>
                </c:pt>
                <c:pt idx="196">
                  <c:v>7.0034648898483738</c:v>
                </c:pt>
                <c:pt idx="197">
                  <c:v>7.9357127445096589</c:v>
                </c:pt>
                <c:pt idx="198">
                  <c:v>7.7292716684136114</c:v>
                </c:pt>
                <c:pt idx="199">
                  <c:v>8.0748372682538037</c:v>
                </c:pt>
                <c:pt idx="200">
                  <c:v>20.343013627283028</c:v>
                </c:pt>
                <c:pt idx="201">
                  <c:v>20.343013627283028</c:v>
                </c:pt>
                <c:pt idx="202">
                  <c:v>20.343013627283028</c:v>
                </c:pt>
                <c:pt idx="203">
                  <c:v>20.343013627283028</c:v>
                </c:pt>
                <c:pt idx="204">
                  <c:v>20.343013627283028</c:v>
                </c:pt>
                <c:pt idx="205">
                  <c:v>20.343013627283028</c:v>
                </c:pt>
                <c:pt idx="206">
                  <c:v>20.343013627283028</c:v>
                </c:pt>
                <c:pt idx="207">
                  <c:v>20.343013627283028</c:v>
                </c:pt>
                <c:pt idx="208">
                  <c:v>0</c:v>
                </c:pt>
                <c:pt idx="209">
                  <c:v>13.391515256360051</c:v>
                </c:pt>
                <c:pt idx="210">
                  <c:v>2.8598324803026571</c:v>
                </c:pt>
                <c:pt idx="211">
                  <c:v>35.152727547945076</c:v>
                </c:pt>
                <c:pt idx="212">
                  <c:v>5.2626305568853278</c:v>
                </c:pt>
                <c:pt idx="213">
                  <c:v>4.1662491908675792</c:v>
                </c:pt>
                <c:pt idx="214">
                  <c:v>5.7996082486508724</c:v>
                </c:pt>
                <c:pt idx="215">
                  <c:v>10.445240862412046</c:v>
                </c:pt>
                <c:pt idx="216">
                  <c:v>17.731809056283314</c:v>
                </c:pt>
                <c:pt idx="217">
                  <c:v>12.759138147031916</c:v>
                </c:pt>
                <c:pt idx="218">
                  <c:v>7.9744613418949504</c:v>
                </c:pt>
                <c:pt idx="219">
                  <c:v>6.3795690735159578</c:v>
                </c:pt>
                <c:pt idx="220">
                  <c:v>21.522908417665445</c:v>
                </c:pt>
                <c:pt idx="221">
                  <c:v>11.750124671118677</c:v>
                </c:pt>
                <c:pt idx="222">
                  <c:v>5.9344828590846115</c:v>
                </c:pt>
                <c:pt idx="223">
                  <c:v>7.5053753806070089</c:v>
                </c:pt>
                <c:pt idx="224">
                  <c:v>3.3393118514680942</c:v>
                </c:pt>
                <c:pt idx="225">
                  <c:v>12.759138147031916</c:v>
                </c:pt>
                <c:pt idx="226">
                  <c:v>33.571784774624774</c:v>
                </c:pt>
                <c:pt idx="227">
                  <c:v>6.2997719619973314</c:v>
                </c:pt>
                <c:pt idx="228">
                  <c:v>4.0134867205357407</c:v>
                </c:pt>
                <c:pt idx="229">
                  <c:v>4.8147691120875153</c:v>
                </c:pt>
                <c:pt idx="230">
                  <c:v>4.1833239826334294</c:v>
                </c:pt>
                <c:pt idx="231">
                  <c:v>0</c:v>
                </c:pt>
                <c:pt idx="232">
                  <c:v>11.019729109844707</c:v>
                </c:pt>
                <c:pt idx="233">
                  <c:v>4.8510375373515755</c:v>
                </c:pt>
                <c:pt idx="234">
                  <c:v>4.8085028657624695</c:v>
                </c:pt>
                <c:pt idx="235">
                  <c:v>7.3366632092838771</c:v>
                </c:pt>
                <c:pt idx="236">
                  <c:v>7.7556331091534734</c:v>
                </c:pt>
                <c:pt idx="237">
                  <c:v>6.3368650193095704</c:v>
                </c:pt>
                <c:pt idx="238">
                  <c:v>6.0202300808036426</c:v>
                </c:pt>
                <c:pt idx="239">
                  <c:v>3.5747906003783294</c:v>
                </c:pt>
                <c:pt idx="240">
                  <c:v>2.6039057442922346</c:v>
                </c:pt>
                <c:pt idx="241">
                  <c:v>4.9320391924589924</c:v>
                </c:pt>
                <c:pt idx="242">
                  <c:v>6.4279273230528116</c:v>
                </c:pt>
                <c:pt idx="243">
                  <c:v>26.364545660958804</c:v>
                </c:pt>
                <c:pt idx="244">
                  <c:v>11.86155651988182</c:v>
                </c:pt>
                <c:pt idx="245">
                  <c:v>11.202581157666122</c:v>
                </c:pt>
                <c:pt idx="246">
                  <c:v>4.7614276467057763</c:v>
                </c:pt>
                <c:pt idx="247">
                  <c:v>11.100861330930018</c:v>
                </c:pt>
                <c:pt idx="248">
                  <c:v>4.8688469162572758</c:v>
                </c:pt>
                <c:pt idx="249">
                  <c:v>6.5352928484197088</c:v>
                </c:pt>
                <c:pt idx="250">
                  <c:v>4.953316549802687</c:v>
                </c:pt>
                <c:pt idx="251">
                  <c:v>11.094902736549496</c:v>
                </c:pt>
                <c:pt idx="252">
                  <c:v>13.126288856977119</c:v>
                </c:pt>
                <c:pt idx="253">
                  <c:v>9.5228552934115687</c:v>
                </c:pt>
                <c:pt idx="254">
                  <c:v>5.9027649994500031</c:v>
                </c:pt>
                <c:pt idx="255">
                  <c:v>4.7957781434319502</c:v>
                </c:pt>
                <c:pt idx="256">
                  <c:v>13.162058299043473</c:v>
                </c:pt>
                <c:pt idx="257">
                  <c:v>7.0409611325661832</c:v>
                </c:pt>
                <c:pt idx="258">
                  <c:v>7.5749985288501165</c:v>
                </c:pt>
                <c:pt idx="259">
                  <c:v>9.3511463089022815</c:v>
                </c:pt>
                <c:pt idx="260">
                  <c:v>3.6761022272360857</c:v>
                </c:pt>
                <c:pt idx="261">
                  <c:v>13.71697993094498</c:v>
                </c:pt>
                <c:pt idx="262">
                  <c:v>10.252878868150647</c:v>
                </c:pt>
                <c:pt idx="263">
                  <c:v>3.3948665869193397</c:v>
                </c:pt>
                <c:pt idx="272">
                  <c:v>23.787030853264085</c:v>
                </c:pt>
                <c:pt idx="273">
                  <c:v>12.118176733052291</c:v>
                </c:pt>
                <c:pt idx="274">
                  <c:v>10.002304605059036</c:v>
                </c:pt>
                <c:pt idx="275">
                  <c:v>9.4912364379451706</c:v>
                </c:pt>
                <c:pt idx="276">
                  <c:v>12.889333434246527</c:v>
                </c:pt>
                <c:pt idx="277">
                  <c:v>16.224335791359266</c:v>
                </c:pt>
                <c:pt idx="278">
                  <c:v>9.2583315352612541</c:v>
                </c:pt>
                <c:pt idx="279">
                  <c:v>8.7538576749024166</c:v>
                </c:pt>
                <c:pt idx="280">
                  <c:v>31.507259505935902</c:v>
                </c:pt>
                <c:pt idx="281">
                  <c:v>21.122883397698608</c:v>
                </c:pt>
                <c:pt idx="282">
                  <c:v>17.508662224620885</c:v>
                </c:pt>
                <c:pt idx="283">
                  <c:v>10.949423654748816</c:v>
                </c:pt>
                <c:pt idx="284">
                  <c:v>12.151560140030393</c:v>
                </c:pt>
                <c:pt idx="285">
                  <c:v>5.0506792453944094</c:v>
                </c:pt>
                <c:pt idx="286">
                  <c:v>6.9954230600148506</c:v>
                </c:pt>
                <c:pt idx="287">
                  <c:v>9.9177561988602623</c:v>
                </c:pt>
                <c:pt idx="288">
                  <c:v>0</c:v>
                </c:pt>
                <c:pt idx="289">
                  <c:v>10.451788334728526</c:v>
                </c:pt>
                <c:pt idx="290">
                  <c:v>9.8100635017521132</c:v>
                </c:pt>
                <c:pt idx="291">
                  <c:v>9.6963819850968189</c:v>
                </c:pt>
                <c:pt idx="292">
                  <c:v>3.5017324449241869</c:v>
                </c:pt>
                <c:pt idx="293">
                  <c:v>3.9882606969539185</c:v>
                </c:pt>
                <c:pt idx="294">
                  <c:v>8.679685814307458</c:v>
                </c:pt>
                <c:pt idx="295">
                  <c:v>20.473800711257731</c:v>
                </c:pt>
                <c:pt idx="296">
                  <c:v>6.7153358668588838</c:v>
                </c:pt>
                <c:pt idx="297">
                  <c:v>8.1372054509131821</c:v>
                </c:pt>
                <c:pt idx="298">
                  <c:v>11.903569116764476</c:v>
                </c:pt>
                <c:pt idx="299">
                  <c:v>6.2710730008371343</c:v>
                </c:pt>
                <c:pt idx="300">
                  <c:v>7.2909360840182371</c:v>
                </c:pt>
                <c:pt idx="301">
                  <c:v>4.400600707853882</c:v>
                </c:pt>
                <c:pt idx="302">
                  <c:v>6.8125440984389645</c:v>
                </c:pt>
                <c:pt idx="303">
                  <c:v>8.5593275043490298</c:v>
                </c:pt>
                <c:pt idx="304">
                  <c:v>4.8266440094199758</c:v>
                </c:pt>
                <c:pt idx="305">
                  <c:v>13.281715092955391</c:v>
                </c:pt>
                <c:pt idx="306">
                  <c:v>5.7651880695248456</c:v>
                </c:pt>
                <c:pt idx="307">
                  <c:v>4.6870303397259887</c:v>
                </c:pt>
                <c:pt idx="308">
                  <c:v>3.5647469639360594</c:v>
                </c:pt>
                <c:pt idx="309">
                  <c:v>6.6070423489135601</c:v>
                </c:pt>
                <c:pt idx="310">
                  <c:v>6.0663113218541413</c:v>
                </c:pt>
                <c:pt idx="311">
                  <c:v>6.3795690735159578</c:v>
                </c:pt>
                <c:pt idx="312">
                  <c:v>10.126300116691995</c:v>
                </c:pt>
                <c:pt idx="313">
                  <c:v>8.7582369709269248</c:v>
                </c:pt>
                <c:pt idx="314">
                  <c:v>0</c:v>
                </c:pt>
                <c:pt idx="315">
                  <c:v>10.126300116691995</c:v>
                </c:pt>
                <c:pt idx="316">
                  <c:v>10.126300116691995</c:v>
                </c:pt>
                <c:pt idx="317">
                  <c:v>9.1389858553145089</c:v>
                </c:pt>
                <c:pt idx="318">
                  <c:v>9.1389858553145089</c:v>
                </c:pt>
                <c:pt idx="319">
                  <c:v>12.252823141197315</c:v>
                </c:pt>
              </c:numCache>
            </c:numRef>
          </c:yVal>
          <c:smooth val="0"/>
        </c:ser>
        <c:ser>
          <c:idx val="6"/>
          <c:order val="5"/>
          <c:tx>
            <c:v>C50</c:v>
          </c:tx>
          <c:spPr>
            <a:ln w="28575">
              <a:noFill/>
            </a:ln>
          </c:spPr>
          <c:marker>
            <c:symbol val="diamond"/>
            <c:size val="8"/>
            <c:spPr>
              <a:solidFill>
                <a:srgbClr val="0000FF"/>
              </a:solidFill>
              <a:ln>
                <a:solidFill>
                  <a:srgbClr val="008080"/>
                </a:solidFill>
                <a:prstDash val="solid"/>
              </a:ln>
            </c:spPr>
          </c:marker>
          <c:xVal>
            <c:numRef>
              <c:f>('raw data-cavityonly'!$AN$26:$AN$41,'raw data-cavityonly'!$AN$178:$AN$185,'raw data-cavityonly'!$AN$218:$AN$225,'raw data-cavityonly'!$AN$274:$AN$281)</c:f>
              <c:numCache>
                <c:formatCode>General</c:formatCode>
                <c:ptCount val="40"/>
                <c:pt idx="0">
                  <c:v>13.5</c:v>
                </c:pt>
                <c:pt idx="1">
                  <c:v>12.2</c:v>
                </c:pt>
                <c:pt idx="2">
                  <c:v>12.8</c:v>
                </c:pt>
                <c:pt idx="3">
                  <c:v>11.2</c:v>
                </c:pt>
                <c:pt idx="4">
                  <c:v>12</c:v>
                </c:pt>
                <c:pt idx="5">
                  <c:v>11.5</c:v>
                </c:pt>
                <c:pt idx="6">
                  <c:v>13.5</c:v>
                </c:pt>
                <c:pt idx="7">
                  <c:v>13.1</c:v>
                </c:pt>
                <c:pt idx="8">
                  <c:v>8.5</c:v>
                </c:pt>
                <c:pt idx="9">
                  <c:v>13.5</c:v>
                </c:pt>
                <c:pt idx="10">
                  <c:v>13.5</c:v>
                </c:pt>
                <c:pt idx="11">
                  <c:v>13</c:v>
                </c:pt>
                <c:pt idx="12">
                  <c:v>10.8</c:v>
                </c:pt>
                <c:pt idx="13">
                  <c:v>8.5</c:v>
                </c:pt>
                <c:pt idx="14">
                  <c:v>13.5</c:v>
                </c:pt>
                <c:pt idx="15">
                  <c:v>13.1</c:v>
                </c:pt>
                <c:pt idx="16">
                  <c:v>13.5</c:v>
                </c:pt>
                <c:pt idx="17">
                  <c:v>12.9</c:v>
                </c:pt>
                <c:pt idx="18">
                  <c:v>9.5</c:v>
                </c:pt>
                <c:pt idx="19">
                  <c:v>13</c:v>
                </c:pt>
                <c:pt idx="20">
                  <c:v>12.1</c:v>
                </c:pt>
                <c:pt idx="21">
                  <c:v>12.5</c:v>
                </c:pt>
                <c:pt idx="22">
                  <c:v>13.5</c:v>
                </c:pt>
                <c:pt idx="23">
                  <c:v>13.5</c:v>
                </c:pt>
                <c:pt idx="24">
                  <c:v>10.1</c:v>
                </c:pt>
                <c:pt idx="25">
                  <c:v>8.7000000000000011</c:v>
                </c:pt>
                <c:pt idx="26">
                  <c:v>13.5</c:v>
                </c:pt>
                <c:pt idx="27">
                  <c:v>12.8</c:v>
                </c:pt>
                <c:pt idx="28">
                  <c:v>10.5</c:v>
                </c:pt>
                <c:pt idx="29">
                  <c:v>9.7000000000000011</c:v>
                </c:pt>
                <c:pt idx="30">
                  <c:v>10.8</c:v>
                </c:pt>
                <c:pt idx="31">
                  <c:v>9</c:v>
                </c:pt>
                <c:pt idx="32">
                  <c:v>13.5</c:v>
                </c:pt>
                <c:pt idx="33">
                  <c:v>13.5</c:v>
                </c:pt>
                <c:pt idx="34">
                  <c:v>11</c:v>
                </c:pt>
                <c:pt idx="35">
                  <c:v>13.5</c:v>
                </c:pt>
                <c:pt idx="36">
                  <c:v>9.6</c:v>
                </c:pt>
                <c:pt idx="37">
                  <c:v>13.5</c:v>
                </c:pt>
                <c:pt idx="38">
                  <c:v>11</c:v>
                </c:pt>
                <c:pt idx="39">
                  <c:v>13.5</c:v>
                </c:pt>
              </c:numCache>
            </c:numRef>
          </c:xVal>
          <c:yVal>
            <c:numRef>
              <c:f>('raw data-cavityonly'!$AO$26:$AO$41,'raw data-cavityonly'!$AO$178:$AO$185,'raw data-cavityonly'!$AO$218:$AO$225,'raw data-cavityonly'!$AO$274:$AO$281)</c:f>
              <c:numCache>
                <c:formatCode>0.0</c:formatCode>
                <c:ptCount val="40"/>
                <c:pt idx="0">
                  <c:v>18.982472875890245</c:v>
                </c:pt>
                <c:pt idx="1">
                  <c:v>18.455491951450242</c:v>
                </c:pt>
                <c:pt idx="2">
                  <c:v>16.408612197878355</c:v>
                </c:pt>
                <c:pt idx="3">
                  <c:v>13.899316449532639</c:v>
                </c:pt>
                <c:pt idx="4">
                  <c:v>21.426424410176029</c:v>
                </c:pt>
                <c:pt idx="5">
                  <c:v>20.870699071675539</c:v>
                </c:pt>
                <c:pt idx="6">
                  <c:v>18.982472875890245</c:v>
                </c:pt>
                <c:pt idx="7">
                  <c:v>18.239031215428128</c:v>
                </c:pt>
                <c:pt idx="8">
                  <c:v>8.0056251074516354</c:v>
                </c:pt>
                <c:pt idx="9">
                  <c:v>18.610267525382731</c:v>
                </c:pt>
                <c:pt idx="10">
                  <c:v>22.598181995107549</c:v>
                </c:pt>
                <c:pt idx="11">
                  <c:v>20.467910269087746</c:v>
                </c:pt>
                <c:pt idx="12">
                  <c:v>19.594810710596541</c:v>
                </c:pt>
                <c:pt idx="13">
                  <c:v>9.1771800012250466</c:v>
                </c:pt>
                <c:pt idx="14">
                  <c:v>22.072642878942155</c:v>
                </c:pt>
                <c:pt idx="15">
                  <c:v>17.523775089332887</c:v>
                </c:pt>
                <c:pt idx="16">
                  <c:v>27.915401288074026</c:v>
                </c:pt>
                <c:pt idx="17">
                  <c:v>24.073108605981627</c:v>
                </c:pt>
                <c:pt idx="18">
                  <c:v>10.6819315191988</c:v>
                </c:pt>
                <c:pt idx="19">
                  <c:v>25.146289759164929</c:v>
                </c:pt>
                <c:pt idx="20">
                  <c:v>18.59696780594269</c:v>
                </c:pt>
                <c:pt idx="21">
                  <c:v>16.606541736557574</c:v>
                </c:pt>
                <c:pt idx="22">
                  <c:v>19.773409245719044</c:v>
                </c:pt>
                <c:pt idx="23">
                  <c:v>20.633122691185129</c:v>
                </c:pt>
                <c:pt idx="24">
                  <c:v>10.841813264295919</c:v>
                </c:pt>
                <c:pt idx="25">
                  <c:v>23.187014798291631</c:v>
                </c:pt>
                <c:pt idx="26">
                  <c:v>22.072642878942155</c:v>
                </c:pt>
                <c:pt idx="27">
                  <c:v>19.842972890457606</c:v>
                </c:pt>
                <c:pt idx="28">
                  <c:v>16.887094606365729</c:v>
                </c:pt>
                <c:pt idx="29">
                  <c:v>12.250074574022786</c:v>
                </c:pt>
                <c:pt idx="30">
                  <c:v>13.49864737841092</c:v>
                </c:pt>
                <c:pt idx="31">
                  <c:v>8.1121678956796348</c:v>
                </c:pt>
                <c:pt idx="32">
                  <c:v>24.336503687038899</c:v>
                </c:pt>
                <c:pt idx="33">
                  <c:v>18.982472875890245</c:v>
                </c:pt>
                <c:pt idx="34">
                  <c:v>11.457185274885829</c:v>
                </c:pt>
                <c:pt idx="35">
                  <c:v>13.95770064403702</c:v>
                </c:pt>
                <c:pt idx="36">
                  <c:v>10.907997881544169</c:v>
                </c:pt>
                <c:pt idx="37">
                  <c:v>27.915401288074026</c:v>
                </c:pt>
                <c:pt idx="38">
                  <c:v>17.030951084289754</c:v>
                </c:pt>
                <c:pt idx="39">
                  <c:v>23.14935716571993</c:v>
                </c:pt>
              </c:numCache>
            </c:numRef>
          </c:yVal>
          <c:smooth val="0"/>
        </c:ser>
        <c:ser>
          <c:idx val="5"/>
          <c:order val="6"/>
          <c:tx>
            <c:v>C100 in Testlab HTB</c:v>
          </c:tx>
          <c:xVal>
            <c:numRef>
              <c:f>'raw data-cavityonly'!$N$14:$N$15</c:f>
            </c:numRef>
          </c:xVal>
          <c:yVal>
            <c:numRef>
              <c:f>'raw data-cavityonly'!$P$14:$P$15</c:f>
            </c:numRef>
          </c:yVal>
          <c:smooth val="0"/>
        </c:ser>
        <c:ser>
          <c:idx val="3"/>
          <c:order val="7"/>
          <c:tx>
            <c:v>C100-1, 2, 4, 5</c:v>
          </c:tx>
          <c:spPr>
            <a:ln w="28575">
              <a:noFill/>
            </a:ln>
          </c:spPr>
          <c:xVal>
            <c:numRef>
              <c:f>'raw data-cavityonly'!$BL$2:$BL$33</c:f>
              <c:numCache>
                <c:formatCode>0.0</c:formatCode>
                <c:ptCount val="32"/>
                <c:pt idx="0">
                  <c:v>18</c:v>
                </c:pt>
                <c:pt idx="1">
                  <c:v>18</c:v>
                </c:pt>
                <c:pt idx="2">
                  <c:v>19</c:v>
                </c:pt>
                <c:pt idx="3">
                  <c:v>17</c:v>
                </c:pt>
                <c:pt idx="4">
                  <c:v>19</c:v>
                </c:pt>
                <c:pt idx="5">
                  <c:v>20</c:v>
                </c:pt>
                <c:pt idx="6">
                  <c:v>19</c:v>
                </c:pt>
                <c:pt idx="7">
                  <c:v>19</c:v>
                </c:pt>
                <c:pt idx="8">
                  <c:v>20.8</c:v>
                </c:pt>
                <c:pt idx="9">
                  <c:v>23</c:v>
                </c:pt>
                <c:pt idx="10">
                  <c:v>20.8</c:v>
                </c:pt>
                <c:pt idx="11">
                  <c:v>21</c:v>
                </c:pt>
                <c:pt idx="12">
                  <c:v>19.399999999999999</c:v>
                </c:pt>
                <c:pt idx="13">
                  <c:v>20.2</c:v>
                </c:pt>
                <c:pt idx="14">
                  <c:v>12.8</c:v>
                </c:pt>
                <c:pt idx="15">
                  <c:v>18.5</c:v>
                </c:pt>
                <c:pt idx="16">
                  <c:v>12</c:v>
                </c:pt>
                <c:pt idx="17">
                  <c:v>21.2</c:v>
                </c:pt>
                <c:pt idx="18">
                  <c:v>18.399999999999999</c:v>
                </c:pt>
                <c:pt idx="19">
                  <c:v>20.2</c:v>
                </c:pt>
                <c:pt idx="20">
                  <c:v>18.600000000000001</c:v>
                </c:pt>
                <c:pt idx="21">
                  <c:v>21</c:v>
                </c:pt>
                <c:pt idx="22">
                  <c:v>20</c:v>
                </c:pt>
                <c:pt idx="23">
                  <c:v>19.8</c:v>
                </c:pt>
                <c:pt idx="24">
                  <c:v>20.6</c:v>
                </c:pt>
                <c:pt idx="25">
                  <c:v>18.399999999999999</c:v>
                </c:pt>
                <c:pt idx="26">
                  <c:v>19.600000000000001</c:v>
                </c:pt>
                <c:pt idx="27">
                  <c:v>18</c:v>
                </c:pt>
                <c:pt idx="28">
                  <c:v>21.4</c:v>
                </c:pt>
                <c:pt idx="29">
                  <c:v>21</c:v>
                </c:pt>
                <c:pt idx="30">
                  <c:v>22.2</c:v>
                </c:pt>
                <c:pt idx="31">
                  <c:v>15.8</c:v>
                </c:pt>
              </c:numCache>
            </c:numRef>
          </c:xVal>
          <c:yVal>
            <c:numRef>
              <c:f>'raw data-cavityonly'!$BN$2:$BN$33</c:f>
              <c:numCache>
                <c:formatCode>0.0</c:formatCode>
                <c:ptCount val="32"/>
                <c:pt idx="0">
                  <c:v>21.169948152115492</c:v>
                </c:pt>
                <c:pt idx="1">
                  <c:v>22.776140777807729</c:v>
                </c:pt>
                <c:pt idx="2">
                  <c:v>35.795968977856909</c:v>
                </c:pt>
                <c:pt idx="3">
                  <c:v>20.802521761903652</c:v>
                </c:pt>
                <c:pt idx="4">
                  <c:v>23.543965856402508</c:v>
                </c:pt>
                <c:pt idx="5">
                  <c:v>27.521736185608987</c:v>
                </c:pt>
                <c:pt idx="6">
                  <c:v>25.423707763412068</c:v>
                </c:pt>
                <c:pt idx="7">
                  <c:v>21.788600819202088</c:v>
                </c:pt>
                <c:pt idx="8">
                  <c:v>30.241526975765666</c:v>
                </c:pt>
                <c:pt idx="9">
                  <c:v>31.326606748129684</c:v>
                </c:pt>
                <c:pt idx="10">
                  <c:v>31.594586722302843</c:v>
                </c:pt>
                <c:pt idx="11">
                  <c:v>22.966355613887533</c:v>
                </c:pt>
                <c:pt idx="12">
                  <c:v>21.128771416811595</c:v>
                </c:pt>
                <c:pt idx="13">
                  <c:v>23.006728341452199</c:v>
                </c:pt>
                <c:pt idx="14">
                  <c:v>11.552416364508304</c:v>
                </c:pt>
                <c:pt idx="15">
                  <c:v>21.15035499433283</c:v>
                </c:pt>
                <c:pt idx="16">
                  <c:v>12.6250830099208</c:v>
                </c:pt>
                <c:pt idx="17">
                  <c:v>27.613308125588148</c:v>
                </c:pt>
                <c:pt idx="18">
                  <c:v>28.632405814556936</c:v>
                </c:pt>
                <c:pt idx="19">
                  <c:v>27.048051910532156</c:v>
                </c:pt>
                <c:pt idx="20">
                  <c:v>27.777620125571989</c:v>
                </c:pt>
                <c:pt idx="21">
                  <c:v>29.498291362843979</c:v>
                </c:pt>
                <c:pt idx="22">
                  <c:v>28.027851612481616</c:v>
                </c:pt>
                <c:pt idx="23">
                  <c:v>28.141851185923148</c:v>
                </c:pt>
                <c:pt idx="24">
                  <c:v>28.968600287636917</c:v>
                </c:pt>
                <c:pt idx="25">
                  <c:v>28.503141417964329</c:v>
                </c:pt>
                <c:pt idx="26">
                  <c:v>29.342579083261086</c:v>
                </c:pt>
                <c:pt idx="27">
                  <c:v>27.816546087262289</c:v>
                </c:pt>
                <c:pt idx="28">
                  <c:v>29.367739989380521</c:v>
                </c:pt>
                <c:pt idx="29">
                  <c:v>28.812114503952976</c:v>
                </c:pt>
                <c:pt idx="30">
                  <c:v>29.140574457996891</c:v>
                </c:pt>
                <c:pt idx="31">
                  <c:v>30.251377064859934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70272"/>
        <c:axId val="37272192"/>
      </c:scatterChart>
      <c:valAx>
        <c:axId val="37270272"/>
        <c:scaling>
          <c:orientation val="minMax"/>
          <c:max val="25"/>
          <c:min val="0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800" i="1"/>
                  <a:t>E</a:t>
                </a:r>
                <a:r>
                  <a:rPr lang="en-US" sz="1800" baseline="-25000"/>
                  <a:t>acc</a:t>
                </a:r>
                <a:r>
                  <a:rPr lang="en-US" sz="1800"/>
                  <a:t> (MV/m)</a:t>
                </a:r>
              </a:p>
            </c:rich>
          </c:tx>
          <c:layout>
            <c:manualLayout>
              <c:xMode val="edge"/>
              <c:yMode val="edge"/>
              <c:x val="0.45726970033296338"/>
              <c:y val="0.93800970957061769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7272192"/>
        <c:crosses val="autoZero"/>
        <c:crossBetween val="midCat"/>
      </c:valAx>
      <c:valAx>
        <c:axId val="37272192"/>
        <c:scaling>
          <c:orientation val="minMax"/>
          <c:max val="35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/>
                  <a:t>P dissipated per cavity -- 2 K load - (Watts)</a:t>
                </a:r>
              </a:p>
            </c:rich>
          </c:tx>
          <c:layout>
            <c:manualLayout>
              <c:xMode val="edge"/>
              <c:yMode val="edge"/>
              <c:x val="1.5909944590259552E-2"/>
              <c:y val="0.14555648650287747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7270272"/>
        <c:crosses val="autoZero"/>
        <c:crossBetween val="midCat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2502490522018067"/>
          <c:y val="6.1323009954073728E-2"/>
          <c:w val="0.24287570720326618"/>
          <c:h val="0.19622071273991187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dirty="0"/>
              <a:t>
2 K Heat Load vs. Cavity Gradients in CEBAF
</a:t>
            </a:r>
          </a:p>
        </c:rich>
      </c:tx>
      <c:layout>
        <c:manualLayout>
          <c:xMode val="edge"/>
          <c:yMode val="edge"/>
          <c:x val="0.25262140565762631"/>
          <c:y val="2.828141612210889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0640029596744526E-2"/>
          <c:y val="0.13594344752583004"/>
          <c:w val="0.8028116907140217"/>
          <c:h val="0.7368134855899946"/>
        </c:manualLayout>
      </c:layout>
      <c:scatterChart>
        <c:scatterStyle val="lineMarker"/>
        <c:varyColors val="0"/>
        <c:ser>
          <c:idx val="4"/>
          <c:order val="0"/>
          <c:tx>
            <c:v>C20 2009</c:v>
          </c:tx>
          <c:spPr>
            <a:ln w="28575">
              <a:noFill/>
            </a:ln>
          </c:spPr>
          <c:marker>
            <c:symbol val="triangle"/>
            <c:size val="7"/>
            <c:spPr>
              <a:solidFill>
                <a:srgbClr val="800080"/>
              </a:solidFill>
              <a:ln>
                <a:solidFill>
                  <a:srgbClr val="800080"/>
                </a:solidFill>
                <a:prstDash val="solid"/>
              </a:ln>
            </c:spPr>
          </c:marker>
          <c:xVal>
            <c:numRef>
              <c:f>'raw data-cavityonly'!$Z$2:$Z$321</c:f>
              <c:numCache>
                <c:formatCode>0.0</c:formatCode>
                <c:ptCount val="320"/>
                <c:pt idx="0">
                  <c:v>8.9</c:v>
                </c:pt>
                <c:pt idx="1">
                  <c:v>7</c:v>
                </c:pt>
                <c:pt idx="2">
                  <c:v>7.6</c:v>
                </c:pt>
                <c:pt idx="3">
                  <c:v>7.5</c:v>
                </c:pt>
                <c:pt idx="4">
                  <c:v>7</c:v>
                </c:pt>
                <c:pt idx="5">
                  <c:v>10.8</c:v>
                </c:pt>
                <c:pt idx="6">
                  <c:v>7.2</c:v>
                </c:pt>
                <c:pt idx="7">
                  <c:v>7.8</c:v>
                </c:pt>
                <c:pt idx="8">
                  <c:v>9.6</c:v>
                </c:pt>
                <c:pt idx="9">
                  <c:v>7.2</c:v>
                </c:pt>
                <c:pt idx="10">
                  <c:v>11</c:v>
                </c:pt>
                <c:pt idx="11">
                  <c:v>10</c:v>
                </c:pt>
                <c:pt idx="12">
                  <c:v>5</c:v>
                </c:pt>
                <c:pt idx="13">
                  <c:v>4.5999999999999996</c:v>
                </c:pt>
                <c:pt idx="14">
                  <c:v>10.7</c:v>
                </c:pt>
                <c:pt idx="15">
                  <c:v>7.2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6.9</c:v>
                </c:pt>
                <c:pt idx="25">
                  <c:v>6.8</c:v>
                </c:pt>
                <c:pt idx="26">
                  <c:v>10.8</c:v>
                </c:pt>
                <c:pt idx="27">
                  <c:v>11.2</c:v>
                </c:pt>
                <c:pt idx="28">
                  <c:v>10.7</c:v>
                </c:pt>
                <c:pt idx="29">
                  <c:v>9.5</c:v>
                </c:pt>
                <c:pt idx="30">
                  <c:v>13</c:v>
                </c:pt>
                <c:pt idx="31">
                  <c:v>9</c:v>
                </c:pt>
                <c:pt idx="32">
                  <c:v>8.5</c:v>
                </c:pt>
                <c:pt idx="33">
                  <c:v>12</c:v>
                </c:pt>
                <c:pt idx="34">
                  <c:v>12.5</c:v>
                </c:pt>
                <c:pt idx="35">
                  <c:v>12.5</c:v>
                </c:pt>
                <c:pt idx="36">
                  <c:v>10.8</c:v>
                </c:pt>
                <c:pt idx="37">
                  <c:v>8.5</c:v>
                </c:pt>
                <c:pt idx="38">
                  <c:v>12.5</c:v>
                </c:pt>
                <c:pt idx="39">
                  <c:v>12.5</c:v>
                </c:pt>
                <c:pt idx="40">
                  <c:v>9.8000000000000007</c:v>
                </c:pt>
                <c:pt idx="41">
                  <c:v>6.6</c:v>
                </c:pt>
                <c:pt idx="42">
                  <c:v>8</c:v>
                </c:pt>
                <c:pt idx="43">
                  <c:v>8.5</c:v>
                </c:pt>
                <c:pt idx="44">
                  <c:v>5</c:v>
                </c:pt>
                <c:pt idx="45">
                  <c:v>7.2</c:v>
                </c:pt>
                <c:pt idx="46">
                  <c:v>10</c:v>
                </c:pt>
                <c:pt idx="47">
                  <c:v>8.8000000000000007</c:v>
                </c:pt>
                <c:pt idx="48">
                  <c:v>6.6</c:v>
                </c:pt>
                <c:pt idx="49">
                  <c:v>7.1</c:v>
                </c:pt>
                <c:pt idx="50">
                  <c:v>11</c:v>
                </c:pt>
                <c:pt idx="51">
                  <c:v>8</c:v>
                </c:pt>
                <c:pt idx="52">
                  <c:v>8.3000000000000007</c:v>
                </c:pt>
                <c:pt idx="53">
                  <c:v>7.7</c:v>
                </c:pt>
                <c:pt idx="54">
                  <c:v>7</c:v>
                </c:pt>
                <c:pt idx="55">
                  <c:v>8.4</c:v>
                </c:pt>
                <c:pt idx="56">
                  <c:v>9.4</c:v>
                </c:pt>
                <c:pt idx="57">
                  <c:v>6.6</c:v>
                </c:pt>
                <c:pt idx="58">
                  <c:v>7</c:v>
                </c:pt>
                <c:pt idx="59">
                  <c:v>6</c:v>
                </c:pt>
                <c:pt idx="60">
                  <c:v>11.1</c:v>
                </c:pt>
                <c:pt idx="61">
                  <c:v>8.3000000000000007</c:v>
                </c:pt>
                <c:pt idx="62">
                  <c:v>7.2</c:v>
                </c:pt>
                <c:pt idx="63">
                  <c:v>6</c:v>
                </c:pt>
                <c:pt idx="64">
                  <c:v>9.7000000000000011</c:v>
                </c:pt>
                <c:pt idx="65">
                  <c:v>7.9</c:v>
                </c:pt>
                <c:pt idx="66">
                  <c:v>7.5</c:v>
                </c:pt>
                <c:pt idx="67">
                  <c:v>6.8</c:v>
                </c:pt>
                <c:pt idx="68">
                  <c:v>0</c:v>
                </c:pt>
                <c:pt idx="69">
                  <c:v>6.9</c:v>
                </c:pt>
                <c:pt idx="70">
                  <c:v>7.2</c:v>
                </c:pt>
                <c:pt idx="71">
                  <c:v>0</c:v>
                </c:pt>
                <c:pt idx="72">
                  <c:v>12</c:v>
                </c:pt>
                <c:pt idx="73">
                  <c:v>12</c:v>
                </c:pt>
                <c:pt idx="74">
                  <c:v>13.5</c:v>
                </c:pt>
                <c:pt idx="75">
                  <c:v>13.5</c:v>
                </c:pt>
                <c:pt idx="76">
                  <c:v>13.5</c:v>
                </c:pt>
                <c:pt idx="77">
                  <c:v>13.5</c:v>
                </c:pt>
                <c:pt idx="78">
                  <c:v>13.5</c:v>
                </c:pt>
                <c:pt idx="79">
                  <c:v>13.5</c:v>
                </c:pt>
                <c:pt idx="80">
                  <c:v>12.5</c:v>
                </c:pt>
                <c:pt idx="81">
                  <c:v>12.5</c:v>
                </c:pt>
                <c:pt idx="82">
                  <c:v>12.5</c:v>
                </c:pt>
                <c:pt idx="83">
                  <c:v>12.5</c:v>
                </c:pt>
                <c:pt idx="84">
                  <c:v>12.5</c:v>
                </c:pt>
                <c:pt idx="85">
                  <c:v>12.5</c:v>
                </c:pt>
                <c:pt idx="86">
                  <c:v>12.5</c:v>
                </c:pt>
                <c:pt idx="87">
                  <c:v>12.5</c:v>
                </c:pt>
                <c:pt idx="88">
                  <c:v>7</c:v>
                </c:pt>
                <c:pt idx="89">
                  <c:v>8.8000000000000007</c:v>
                </c:pt>
                <c:pt idx="90">
                  <c:v>8.5</c:v>
                </c:pt>
                <c:pt idx="91">
                  <c:v>5</c:v>
                </c:pt>
                <c:pt idx="92">
                  <c:v>9.6</c:v>
                </c:pt>
                <c:pt idx="93">
                  <c:v>9</c:v>
                </c:pt>
                <c:pt idx="94">
                  <c:v>10</c:v>
                </c:pt>
                <c:pt idx="95">
                  <c:v>6.2</c:v>
                </c:pt>
                <c:pt idx="96">
                  <c:v>8.1</c:v>
                </c:pt>
                <c:pt idx="97">
                  <c:v>7</c:v>
                </c:pt>
                <c:pt idx="98">
                  <c:v>8.6</c:v>
                </c:pt>
                <c:pt idx="99">
                  <c:v>6.7</c:v>
                </c:pt>
                <c:pt idx="100">
                  <c:v>7.8</c:v>
                </c:pt>
                <c:pt idx="101">
                  <c:v>3.5</c:v>
                </c:pt>
                <c:pt idx="102">
                  <c:v>6</c:v>
                </c:pt>
                <c:pt idx="103">
                  <c:v>8</c:v>
                </c:pt>
                <c:pt idx="104">
                  <c:v>7</c:v>
                </c:pt>
                <c:pt idx="105">
                  <c:v>7.3</c:v>
                </c:pt>
                <c:pt idx="106">
                  <c:v>6.8</c:v>
                </c:pt>
                <c:pt idx="107">
                  <c:v>5.5</c:v>
                </c:pt>
                <c:pt idx="108">
                  <c:v>9.5</c:v>
                </c:pt>
                <c:pt idx="109">
                  <c:v>7.3</c:v>
                </c:pt>
                <c:pt idx="110">
                  <c:v>7.4</c:v>
                </c:pt>
                <c:pt idx="111">
                  <c:v>6.6</c:v>
                </c:pt>
                <c:pt idx="112">
                  <c:v>6.7</c:v>
                </c:pt>
                <c:pt idx="113">
                  <c:v>7.3</c:v>
                </c:pt>
                <c:pt idx="114">
                  <c:v>7.7</c:v>
                </c:pt>
                <c:pt idx="115">
                  <c:v>6.2</c:v>
                </c:pt>
                <c:pt idx="116">
                  <c:v>6.7</c:v>
                </c:pt>
                <c:pt idx="117">
                  <c:v>7</c:v>
                </c:pt>
                <c:pt idx="118">
                  <c:v>6.6</c:v>
                </c:pt>
                <c:pt idx="119">
                  <c:v>7.1</c:v>
                </c:pt>
                <c:pt idx="120">
                  <c:v>10.5</c:v>
                </c:pt>
                <c:pt idx="121">
                  <c:v>7.2</c:v>
                </c:pt>
                <c:pt idx="122">
                  <c:v>6</c:v>
                </c:pt>
                <c:pt idx="123">
                  <c:v>6</c:v>
                </c:pt>
                <c:pt idx="124">
                  <c:v>7.6</c:v>
                </c:pt>
                <c:pt idx="125">
                  <c:v>7</c:v>
                </c:pt>
                <c:pt idx="126">
                  <c:v>7.7</c:v>
                </c:pt>
                <c:pt idx="127">
                  <c:v>9</c:v>
                </c:pt>
                <c:pt idx="128">
                  <c:v>5.2</c:v>
                </c:pt>
                <c:pt idx="129">
                  <c:v>7</c:v>
                </c:pt>
                <c:pt idx="130">
                  <c:v>7.9</c:v>
                </c:pt>
                <c:pt idx="131">
                  <c:v>6.7</c:v>
                </c:pt>
                <c:pt idx="132">
                  <c:v>6.2</c:v>
                </c:pt>
                <c:pt idx="133">
                  <c:v>9</c:v>
                </c:pt>
                <c:pt idx="134">
                  <c:v>8.4</c:v>
                </c:pt>
                <c:pt idx="135">
                  <c:v>8.4</c:v>
                </c:pt>
                <c:pt idx="136">
                  <c:v>5</c:v>
                </c:pt>
                <c:pt idx="137">
                  <c:v>9.5</c:v>
                </c:pt>
                <c:pt idx="138">
                  <c:v>6.7</c:v>
                </c:pt>
                <c:pt idx="139">
                  <c:v>5.8</c:v>
                </c:pt>
                <c:pt idx="140">
                  <c:v>6.8</c:v>
                </c:pt>
                <c:pt idx="141">
                  <c:v>7.9</c:v>
                </c:pt>
                <c:pt idx="142">
                  <c:v>6.9</c:v>
                </c:pt>
                <c:pt idx="143">
                  <c:v>6.6</c:v>
                </c:pt>
                <c:pt idx="144">
                  <c:v>5.8</c:v>
                </c:pt>
                <c:pt idx="145">
                  <c:v>6.6</c:v>
                </c:pt>
                <c:pt idx="146">
                  <c:v>6.8</c:v>
                </c:pt>
                <c:pt idx="147">
                  <c:v>10</c:v>
                </c:pt>
                <c:pt idx="148">
                  <c:v>8</c:v>
                </c:pt>
                <c:pt idx="149">
                  <c:v>8</c:v>
                </c:pt>
                <c:pt idx="150">
                  <c:v>7.4</c:v>
                </c:pt>
                <c:pt idx="151">
                  <c:v>7.2</c:v>
                </c:pt>
                <c:pt idx="152">
                  <c:v>9</c:v>
                </c:pt>
                <c:pt idx="153">
                  <c:v>9.5</c:v>
                </c:pt>
                <c:pt idx="154">
                  <c:v>7.5</c:v>
                </c:pt>
                <c:pt idx="155">
                  <c:v>7.5</c:v>
                </c:pt>
                <c:pt idx="156">
                  <c:v>7</c:v>
                </c:pt>
                <c:pt idx="157">
                  <c:v>5.2</c:v>
                </c:pt>
                <c:pt idx="158">
                  <c:v>6.2</c:v>
                </c:pt>
                <c:pt idx="159">
                  <c:v>7.1</c:v>
                </c:pt>
                <c:pt idx="160">
                  <c:v>7.7</c:v>
                </c:pt>
                <c:pt idx="161">
                  <c:v>7.8</c:v>
                </c:pt>
                <c:pt idx="162">
                  <c:v>7.9</c:v>
                </c:pt>
                <c:pt idx="163">
                  <c:v>7.8</c:v>
                </c:pt>
                <c:pt idx="164">
                  <c:v>7.7</c:v>
                </c:pt>
                <c:pt idx="165">
                  <c:v>6.8</c:v>
                </c:pt>
                <c:pt idx="166">
                  <c:v>7.9</c:v>
                </c:pt>
                <c:pt idx="167">
                  <c:v>5.7</c:v>
                </c:pt>
                <c:pt idx="168">
                  <c:v>8.5</c:v>
                </c:pt>
                <c:pt idx="169">
                  <c:v>10.7</c:v>
                </c:pt>
                <c:pt idx="170">
                  <c:v>11.5</c:v>
                </c:pt>
                <c:pt idx="171">
                  <c:v>11</c:v>
                </c:pt>
                <c:pt idx="172">
                  <c:v>7.4</c:v>
                </c:pt>
                <c:pt idx="173">
                  <c:v>8</c:v>
                </c:pt>
                <c:pt idx="174">
                  <c:v>8.5</c:v>
                </c:pt>
                <c:pt idx="175">
                  <c:v>6</c:v>
                </c:pt>
                <c:pt idx="176">
                  <c:v>12.4</c:v>
                </c:pt>
                <c:pt idx="177">
                  <c:v>10.5</c:v>
                </c:pt>
                <c:pt idx="178">
                  <c:v>9.5</c:v>
                </c:pt>
                <c:pt idx="179">
                  <c:v>13</c:v>
                </c:pt>
                <c:pt idx="180">
                  <c:v>12</c:v>
                </c:pt>
                <c:pt idx="181">
                  <c:v>7.9</c:v>
                </c:pt>
                <c:pt idx="182">
                  <c:v>13</c:v>
                </c:pt>
                <c:pt idx="183">
                  <c:v>11</c:v>
                </c:pt>
                <c:pt idx="184">
                  <c:v>6.2</c:v>
                </c:pt>
                <c:pt idx="185">
                  <c:v>6.8</c:v>
                </c:pt>
                <c:pt idx="186">
                  <c:v>3.5</c:v>
                </c:pt>
                <c:pt idx="187">
                  <c:v>9.3000000000000007</c:v>
                </c:pt>
                <c:pt idx="188">
                  <c:v>6.5</c:v>
                </c:pt>
                <c:pt idx="189">
                  <c:v>6</c:v>
                </c:pt>
                <c:pt idx="190">
                  <c:v>7</c:v>
                </c:pt>
                <c:pt idx="191">
                  <c:v>10</c:v>
                </c:pt>
                <c:pt idx="192">
                  <c:v>7</c:v>
                </c:pt>
                <c:pt idx="193">
                  <c:v>7.5</c:v>
                </c:pt>
                <c:pt idx="194">
                  <c:v>7.1</c:v>
                </c:pt>
                <c:pt idx="195">
                  <c:v>6.6</c:v>
                </c:pt>
                <c:pt idx="196">
                  <c:v>8.2000000000000011</c:v>
                </c:pt>
                <c:pt idx="197">
                  <c:v>8</c:v>
                </c:pt>
                <c:pt idx="198">
                  <c:v>7.5</c:v>
                </c:pt>
                <c:pt idx="199">
                  <c:v>8.6</c:v>
                </c:pt>
                <c:pt idx="200">
                  <c:v>12.5</c:v>
                </c:pt>
                <c:pt idx="201">
                  <c:v>12.5</c:v>
                </c:pt>
                <c:pt idx="202">
                  <c:v>12.5</c:v>
                </c:pt>
                <c:pt idx="203">
                  <c:v>12.5</c:v>
                </c:pt>
                <c:pt idx="204">
                  <c:v>12.5</c:v>
                </c:pt>
                <c:pt idx="205">
                  <c:v>12.5</c:v>
                </c:pt>
                <c:pt idx="206">
                  <c:v>12.5</c:v>
                </c:pt>
                <c:pt idx="207">
                  <c:v>12.5</c:v>
                </c:pt>
                <c:pt idx="208">
                  <c:v>0</c:v>
                </c:pt>
                <c:pt idx="209">
                  <c:v>6</c:v>
                </c:pt>
                <c:pt idx="210">
                  <c:v>6.2</c:v>
                </c:pt>
                <c:pt idx="211">
                  <c:v>9</c:v>
                </c:pt>
                <c:pt idx="212">
                  <c:v>7.2</c:v>
                </c:pt>
                <c:pt idx="213">
                  <c:v>6</c:v>
                </c:pt>
                <c:pt idx="214">
                  <c:v>7</c:v>
                </c:pt>
                <c:pt idx="215">
                  <c:v>9.2000000000000011</c:v>
                </c:pt>
                <c:pt idx="216">
                  <c:v>10.6</c:v>
                </c:pt>
                <c:pt idx="217">
                  <c:v>7</c:v>
                </c:pt>
                <c:pt idx="218">
                  <c:v>7</c:v>
                </c:pt>
                <c:pt idx="219">
                  <c:v>7</c:v>
                </c:pt>
                <c:pt idx="220">
                  <c:v>11.5</c:v>
                </c:pt>
                <c:pt idx="221">
                  <c:v>9.5</c:v>
                </c:pt>
                <c:pt idx="222">
                  <c:v>7</c:v>
                </c:pt>
                <c:pt idx="223">
                  <c:v>7</c:v>
                </c:pt>
                <c:pt idx="224">
                  <c:v>4.5999999999999996</c:v>
                </c:pt>
                <c:pt idx="225">
                  <c:v>7</c:v>
                </c:pt>
                <c:pt idx="226">
                  <c:v>9.5</c:v>
                </c:pt>
                <c:pt idx="227">
                  <c:v>7.5</c:v>
                </c:pt>
                <c:pt idx="228">
                  <c:v>6.8</c:v>
                </c:pt>
                <c:pt idx="229">
                  <c:v>7</c:v>
                </c:pt>
                <c:pt idx="230">
                  <c:v>7</c:v>
                </c:pt>
                <c:pt idx="231">
                  <c:v>0</c:v>
                </c:pt>
                <c:pt idx="232">
                  <c:v>9.2000000000000011</c:v>
                </c:pt>
                <c:pt idx="233">
                  <c:v>7.9</c:v>
                </c:pt>
                <c:pt idx="234">
                  <c:v>6.1</c:v>
                </c:pt>
                <c:pt idx="235">
                  <c:v>7.6</c:v>
                </c:pt>
                <c:pt idx="236">
                  <c:v>8.8000000000000007</c:v>
                </c:pt>
                <c:pt idx="237">
                  <c:v>7.8</c:v>
                </c:pt>
                <c:pt idx="238">
                  <c:v>6.8</c:v>
                </c:pt>
                <c:pt idx="239">
                  <c:v>6.2</c:v>
                </c:pt>
                <c:pt idx="240">
                  <c:v>5</c:v>
                </c:pt>
                <c:pt idx="241">
                  <c:v>6.7</c:v>
                </c:pt>
                <c:pt idx="242">
                  <c:v>7.2</c:v>
                </c:pt>
                <c:pt idx="243">
                  <c:v>9</c:v>
                </c:pt>
                <c:pt idx="244">
                  <c:v>8.8000000000000007</c:v>
                </c:pt>
                <c:pt idx="245">
                  <c:v>8.8000000000000007</c:v>
                </c:pt>
                <c:pt idx="246">
                  <c:v>8</c:v>
                </c:pt>
                <c:pt idx="247">
                  <c:v>9</c:v>
                </c:pt>
                <c:pt idx="248">
                  <c:v>7.3</c:v>
                </c:pt>
                <c:pt idx="249">
                  <c:v>8</c:v>
                </c:pt>
                <c:pt idx="250">
                  <c:v>7.1</c:v>
                </c:pt>
                <c:pt idx="251">
                  <c:v>7</c:v>
                </c:pt>
                <c:pt idx="252">
                  <c:v>7.1</c:v>
                </c:pt>
                <c:pt idx="253">
                  <c:v>8</c:v>
                </c:pt>
                <c:pt idx="254">
                  <c:v>10.1</c:v>
                </c:pt>
                <c:pt idx="255">
                  <c:v>6.3</c:v>
                </c:pt>
                <c:pt idx="256">
                  <c:v>9.8000000000000007</c:v>
                </c:pt>
                <c:pt idx="257">
                  <c:v>7.8</c:v>
                </c:pt>
                <c:pt idx="258">
                  <c:v>8</c:v>
                </c:pt>
                <c:pt idx="259">
                  <c:v>6.7</c:v>
                </c:pt>
                <c:pt idx="260">
                  <c:v>6</c:v>
                </c:pt>
                <c:pt idx="261">
                  <c:v>10.200000000000001</c:v>
                </c:pt>
                <c:pt idx="262">
                  <c:v>10.5</c:v>
                </c:pt>
                <c:pt idx="263">
                  <c:v>5.0999999999999996</c:v>
                </c:pt>
                <c:pt idx="272">
                  <c:v>13</c:v>
                </c:pt>
                <c:pt idx="273">
                  <c:v>11</c:v>
                </c:pt>
                <c:pt idx="274">
                  <c:v>11</c:v>
                </c:pt>
                <c:pt idx="275">
                  <c:v>13.5</c:v>
                </c:pt>
                <c:pt idx="276">
                  <c:v>6.6</c:v>
                </c:pt>
                <c:pt idx="277">
                  <c:v>9</c:v>
                </c:pt>
                <c:pt idx="278">
                  <c:v>8</c:v>
                </c:pt>
                <c:pt idx="279">
                  <c:v>8.6</c:v>
                </c:pt>
                <c:pt idx="280">
                  <c:v>5.5</c:v>
                </c:pt>
                <c:pt idx="281">
                  <c:v>7.8</c:v>
                </c:pt>
                <c:pt idx="282">
                  <c:v>8.2000000000000011</c:v>
                </c:pt>
                <c:pt idx="283">
                  <c:v>8.7000000000000011</c:v>
                </c:pt>
                <c:pt idx="284">
                  <c:v>7</c:v>
                </c:pt>
                <c:pt idx="285">
                  <c:v>7.5</c:v>
                </c:pt>
                <c:pt idx="286">
                  <c:v>7.6</c:v>
                </c:pt>
                <c:pt idx="287">
                  <c:v>6.9</c:v>
                </c:pt>
                <c:pt idx="288">
                  <c:v>0</c:v>
                </c:pt>
                <c:pt idx="289">
                  <c:v>8.5</c:v>
                </c:pt>
                <c:pt idx="290">
                  <c:v>9</c:v>
                </c:pt>
                <c:pt idx="291">
                  <c:v>8.3000000000000007</c:v>
                </c:pt>
                <c:pt idx="292">
                  <c:v>8.2000000000000011</c:v>
                </c:pt>
                <c:pt idx="293">
                  <c:v>5.5</c:v>
                </c:pt>
                <c:pt idx="294">
                  <c:v>5</c:v>
                </c:pt>
                <c:pt idx="295">
                  <c:v>9.3000000000000007</c:v>
                </c:pt>
                <c:pt idx="296">
                  <c:v>7</c:v>
                </c:pt>
                <c:pt idx="297">
                  <c:v>7.5</c:v>
                </c:pt>
                <c:pt idx="298">
                  <c:v>8</c:v>
                </c:pt>
                <c:pt idx="299">
                  <c:v>8.5</c:v>
                </c:pt>
                <c:pt idx="300">
                  <c:v>7</c:v>
                </c:pt>
                <c:pt idx="301">
                  <c:v>5.2</c:v>
                </c:pt>
                <c:pt idx="302">
                  <c:v>7.5</c:v>
                </c:pt>
                <c:pt idx="303">
                  <c:v>8.6</c:v>
                </c:pt>
                <c:pt idx="304">
                  <c:v>6.6</c:v>
                </c:pt>
                <c:pt idx="305">
                  <c:v>8.6</c:v>
                </c:pt>
                <c:pt idx="306">
                  <c:v>6.4</c:v>
                </c:pt>
                <c:pt idx="307">
                  <c:v>6</c:v>
                </c:pt>
                <c:pt idx="308">
                  <c:v>7.4</c:v>
                </c:pt>
                <c:pt idx="309">
                  <c:v>8.2000000000000011</c:v>
                </c:pt>
                <c:pt idx="310">
                  <c:v>6.2</c:v>
                </c:pt>
                <c:pt idx="311">
                  <c:v>7</c:v>
                </c:pt>
                <c:pt idx="312">
                  <c:v>10</c:v>
                </c:pt>
                <c:pt idx="313">
                  <c:v>9.3000000000000007</c:v>
                </c:pt>
                <c:pt idx="314">
                  <c:v>0</c:v>
                </c:pt>
                <c:pt idx="315">
                  <c:v>10</c:v>
                </c:pt>
                <c:pt idx="316">
                  <c:v>10</c:v>
                </c:pt>
                <c:pt idx="317">
                  <c:v>9.5</c:v>
                </c:pt>
                <c:pt idx="318">
                  <c:v>9.5</c:v>
                </c:pt>
                <c:pt idx="319">
                  <c:v>11</c:v>
                </c:pt>
              </c:numCache>
            </c:numRef>
          </c:xVal>
          <c:yVal>
            <c:numRef>
              <c:f>'raw data-cavityonly'!$AB$2:$AB$321</c:f>
              <c:numCache>
                <c:formatCode>0.00</c:formatCode>
                <c:ptCount val="320"/>
                <c:pt idx="0">
                  <c:v>0.71198144876537561</c:v>
                </c:pt>
                <c:pt idx="1">
                  <c:v>0.87780223639991029</c:v>
                </c:pt>
                <c:pt idx="2">
                  <c:v>0.65690792362164263</c:v>
                </c:pt>
                <c:pt idx="3">
                  <c:v>0.37123719581079467</c:v>
                </c:pt>
                <c:pt idx="4">
                  <c:v>0.63092035741243579</c:v>
                </c:pt>
                <c:pt idx="5">
                  <c:v>0.32003206535413425</c:v>
                </c:pt>
                <c:pt idx="6">
                  <c:v>0.66673346948777912</c:v>
                </c:pt>
                <c:pt idx="7">
                  <c:v>0.64006413070826651</c:v>
                </c:pt>
                <c:pt idx="8">
                  <c:v>0.25002505105791661</c:v>
                </c:pt>
                <c:pt idx="9">
                  <c:v>0.66673346948777912</c:v>
                </c:pt>
                <c:pt idx="10">
                  <c:v>0.52368883421585588</c:v>
                </c:pt>
                <c:pt idx="11">
                  <c:v>0.34563463058246402</c:v>
                </c:pt>
                <c:pt idx="12">
                  <c:v>0.76807695684991995</c:v>
                </c:pt>
                <c:pt idx="13">
                  <c:v>0.68459033110536338</c:v>
                </c:pt>
                <c:pt idx="14">
                  <c:v>0.40377877404493534</c:v>
                </c:pt>
                <c:pt idx="15">
                  <c:v>0.5373871764071485</c:v>
                </c:pt>
                <c:pt idx="24">
                  <c:v>0.20871656436139188</c:v>
                </c:pt>
                <c:pt idx="25">
                  <c:v>0.42780756971604122</c:v>
                </c:pt>
                <c:pt idx="26">
                  <c:v>0.28447294698145276</c:v>
                </c:pt>
                <c:pt idx="27">
                  <c:v>0.37203727597418085</c:v>
                </c:pt>
                <c:pt idx="28">
                  <c:v>0.21445139332608781</c:v>
                </c:pt>
                <c:pt idx="29">
                  <c:v>0.32946458938562562</c:v>
                </c:pt>
                <c:pt idx="30">
                  <c:v>0.36926776771630782</c:v>
                </c:pt>
                <c:pt idx="31">
                  <c:v>0.59099254735396556</c:v>
                </c:pt>
                <c:pt idx="32">
                  <c:v>0.33885748096320151</c:v>
                </c:pt>
                <c:pt idx="33">
                  <c:v>0.49604970129890752</c:v>
                </c:pt>
                <c:pt idx="34">
                  <c:v>0.29955001317146956</c:v>
                </c:pt>
                <c:pt idx="35">
                  <c:v>0.27650770446597117</c:v>
                </c:pt>
                <c:pt idx="36">
                  <c:v>0.32892184494730464</c:v>
                </c:pt>
                <c:pt idx="37">
                  <c:v>0.22590498730879996</c:v>
                </c:pt>
                <c:pt idx="38">
                  <c:v>0.33795386101396629</c:v>
                </c:pt>
                <c:pt idx="39">
                  <c:v>0.35331540015096402</c:v>
                </c:pt>
                <c:pt idx="40">
                  <c:v>0.19593799919640886</c:v>
                </c:pt>
                <c:pt idx="41">
                  <c:v>0.17456294473861814</c:v>
                </c:pt>
                <c:pt idx="42">
                  <c:v>0.25202525146637927</c:v>
                </c:pt>
                <c:pt idx="43">
                  <c:v>0.36144797969408116</c:v>
                </c:pt>
                <c:pt idx="44">
                  <c:v>0.26882693489747339</c:v>
                </c:pt>
                <c:pt idx="45">
                  <c:v>0.30669739596437851</c:v>
                </c:pt>
                <c:pt idx="46">
                  <c:v>0.22082212509435187</c:v>
                </c:pt>
                <c:pt idx="47">
                  <c:v>0.30548515329258258</c:v>
                </c:pt>
                <c:pt idx="48">
                  <c:v>0.59205932090514657</c:v>
                </c:pt>
                <c:pt idx="49">
                  <c:v>0.53413802456992654</c:v>
                </c:pt>
                <c:pt idx="50">
                  <c:v>0.30286670912150365</c:v>
                </c:pt>
                <c:pt idx="51">
                  <c:v>0.58085819861775156</c:v>
                </c:pt>
                <c:pt idx="52">
                  <c:v>0.47079415879204428</c:v>
                </c:pt>
                <c:pt idx="53">
                  <c:v>0.70947368254481413</c:v>
                </c:pt>
                <c:pt idx="54">
                  <c:v>0.58977337758118864</c:v>
                </c:pt>
                <c:pt idx="55">
                  <c:v>0.54176856777806848</c:v>
                </c:pt>
                <c:pt idx="56">
                  <c:v>0.72517904170670633</c:v>
                </c:pt>
                <c:pt idx="57">
                  <c:v>0.77098633926222959</c:v>
                </c:pt>
                <c:pt idx="58">
                  <c:v>0.34289149859371421</c:v>
                </c:pt>
                <c:pt idx="59">
                  <c:v>0.56325643502327472</c:v>
                </c:pt>
                <c:pt idx="60">
                  <c:v>0.5189709167904879</c:v>
                </c:pt>
                <c:pt idx="61">
                  <c:v>0.40485984171306078</c:v>
                </c:pt>
                <c:pt idx="62">
                  <c:v>0.93342685728288965</c:v>
                </c:pt>
                <c:pt idx="63">
                  <c:v>0.96009619606239993</c:v>
                </c:pt>
                <c:pt idx="64">
                  <c:v>0.37908952896072151</c:v>
                </c:pt>
                <c:pt idx="65">
                  <c:v>0.48490934459354135</c:v>
                </c:pt>
                <c:pt idx="66">
                  <c:v>0.53765386979494356</c:v>
                </c:pt>
                <c:pt idx="67">
                  <c:v>1.1295249365439997</c:v>
                </c:pt>
                <c:pt idx="68">
                  <c:v>0</c:v>
                </c:pt>
                <c:pt idx="69">
                  <c:v>0.38403847842496092</c:v>
                </c:pt>
                <c:pt idx="70">
                  <c:v>0.33736713556081677</c:v>
                </c:pt>
                <c:pt idx="71">
                  <c:v>0</c:v>
                </c:pt>
                <c:pt idx="72">
                  <c:v>0.32003206535413437</c:v>
                </c:pt>
                <c:pt idx="73">
                  <c:v>0.32803286698798811</c:v>
                </c:pt>
                <c:pt idx="74">
                  <c:v>0.28447294698145276</c:v>
                </c:pt>
                <c:pt idx="75">
                  <c:v>0.28447294698145276</c:v>
                </c:pt>
                <c:pt idx="76">
                  <c:v>0.28447294698145276</c:v>
                </c:pt>
                <c:pt idx="77">
                  <c:v>0.28447294698145276</c:v>
                </c:pt>
                <c:pt idx="78">
                  <c:v>0.28447294698145276</c:v>
                </c:pt>
                <c:pt idx="79">
                  <c:v>0.28447294698145276</c:v>
                </c:pt>
                <c:pt idx="80">
                  <c:v>0.38403847842496103</c:v>
                </c:pt>
                <c:pt idx="81">
                  <c:v>0.38403847842496103</c:v>
                </c:pt>
                <c:pt idx="82">
                  <c:v>0.38403847842496103</c:v>
                </c:pt>
                <c:pt idx="83">
                  <c:v>0.34563463058246396</c:v>
                </c:pt>
                <c:pt idx="84">
                  <c:v>0.30723078273996868</c:v>
                </c:pt>
                <c:pt idx="85">
                  <c:v>0.23042308705497599</c:v>
                </c:pt>
                <c:pt idx="86">
                  <c:v>0.23042308705497599</c:v>
                </c:pt>
                <c:pt idx="87">
                  <c:v>0.24578462619197441</c:v>
                </c:pt>
                <c:pt idx="88">
                  <c:v>0.37032281848121207</c:v>
                </c:pt>
                <c:pt idx="89">
                  <c:v>0.74189251513912879</c:v>
                </c:pt>
                <c:pt idx="90">
                  <c:v>0.66641971256096122</c:v>
                </c:pt>
                <c:pt idx="91">
                  <c:v>0.48004809803119974</c:v>
                </c:pt>
                <c:pt idx="92">
                  <c:v>0.30003006126950116</c:v>
                </c:pt>
                <c:pt idx="93">
                  <c:v>0.23469018125969773</c:v>
                </c:pt>
                <c:pt idx="94">
                  <c:v>0.35523559254308779</c:v>
                </c:pt>
                <c:pt idx="95">
                  <c:v>0.63025669644741544</c:v>
                </c:pt>
                <c:pt idx="96">
                  <c:v>0.7111823674536295</c:v>
                </c:pt>
                <c:pt idx="97">
                  <c:v>0.34289149859371421</c:v>
                </c:pt>
                <c:pt idx="98">
                  <c:v>0.24560600364386972</c:v>
                </c:pt>
                <c:pt idx="99">
                  <c:v>0.53020237692998207</c:v>
                </c:pt>
                <c:pt idx="100">
                  <c:v>0.20925173503924124</c:v>
                </c:pt>
                <c:pt idx="101">
                  <c:v>0.82293959662491578</c:v>
                </c:pt>
                <c:pt idx="102">
                  <c:v>0.70407054377909362</c:v>
                </c:pt>
                <c:pt idx="103">
                  <c:v>0.56405651518665956</c:v>
                </c:pt>
                <c:pt idx="104">
                  <c:v>0.65835167729993305</c:v>
                </c:pt>
                <c:pt idx="105">
                  <c:v>0.74966415308982082</c:v>
                </c:pt>
                <c:pt idx="106">
                  <c:v>0.49416715973799991</c:v>
                </c:pt>
                <c:pt idx="107">
                  <c:v>0.50623253974199023</c:v>
                </c:pt>
                <c:pt idx="108">
                  <c:v>0.37393220267693467</c:v>
                </c:pt>
                <c:pt idx="109">
                  <c:v>0.40771208325937608</c:v>
                </c:pt>
                <c:pt idx="110">
                  <c:v>0.48004809803120002</c:v>
                </c:pt>
                <c:pt idx="111">
                  <c:v>0.58187648246206047</c:v>
                </c:pt>
                <c:pt idx="112">
                  <c:v>0.63051093472754627</c:v>
                </c:pt>
                <c:pt idx="113">
                  <c:v>0.62735052811200653</c:v>
                </c:pt>
                <c:pt idx="114">
                  <c:v>0.58603274305107456</c:v>
                </c:pt>
                <c:pt idx="115">
                  <c:v>0.64883920346797885</c:v>
                </c:pt>
                <c:pt idx="116">
                  <c:v>0.6591705226697101</c:v>
                </c:pt>
                <c:pt idx="117">
                  <c:v>0.49376375797494954</c:v>
                </c:pt>
                <c:pt idx="118">
                  <c:v>0.91645545987774457</c:v>
                </c:pt>
                <c:pt idx="119">
                  <c:v>0.93305123279303814</c:v>
                </c:pt>
                <c:pt idx="120">
                  <c:v>0.38403847842496097</c:v>
                </c:pt>
                <c:pt idx="121">
                  <c:v>0.74674148582631161</c:v>
                </c:pt>
                <c:pt idx="122">
                  <c:v>0.96009619606239993</c:v>
                </c:pt>
                <c:pt idx="123">
                  <c:v>1.1201122287394667</c:v>
                </c:pt>
                <c:pt idx="124">
                  <c:v>0.77060352578692626</c:v>
                </c:pt>
                <c:pt idx="125">
                  <c:v>0.60348903752493765</c:v>
                </c:pt>
                <c:pt idx="126">
                  <c:v>0.43640736184654666</c:v>
                </c:pt>
                <c:pt idx="127">
                  <c:v>0.76807695684991995</c:v>
                </c:pt>
                <c:pt idx="128">
                  <c:v>1.4770710708652306</c:v>
                </c:pt>
                <c:pt idx="129">
                  <c:v>0.54862639774994248</c:v>
                </c:pt>
                <c:pt idx="130">
                  <c:v>0.4496653070165671</c:v>
                </c:pt>
                <c:pt idx="131">
                  <c:v>0.33675015832039401</c:v>
                </c:pt>
                <c:pt idx="132">
                  <c:v>0.61941690068541932</c:v>
                </c:pt>
                <c:pt idx="133">
                  <c:v>0.22402244574789379</c:v>
                </c:pt>
                <c:pt idx="134">
                  <c:v>0.46861838141140982</c:v>
                </c:pt>
                <c:pt idx="135">
                  <c:v>0.68578299718742852</c:v>
                </c:pt>
                <c:pt idx="136">
                  <c:v>0.57605771763744062</c:v>
                </c:pt>
                <c:pt idx="137">
                  <c:v>0.37393220267693467</c:v>
                </c:pt>
                <c:pt idx="138">
                  <c:v>1.003085577975642</c:v>
                </c:pt>
                <c:pt idx="139">
                  <c:v>0.94519815164074261</c:v>
                </c:pt>
                <c:pt idx="140">
                  <c:v>0.70595308533999979</c:v>
                </c:pt>
                <c:pt idx="141">
                  <c:v>0.14097615030789706</c:v>
                </c:pt>
                <c:pt idx="142">
                  <c:v>0.55518606120129932</c:v>
                </c:pt>
                <c:pt idx="143">
                  <c:v>0.44804489149578658</c:v>
                </c:pt>
                <c:pt idx="144">
                  <c:v>0.48501411283841994</c:v>
                </c:pt>
                <c:pt idx="145">
                  <c:v>0.4174963761665284</c:v>
                </c:pt>
                <c:pt idx="146">
                  <c:v>0.45604569312964116</c:v>
                </c:pt>
                <c:pt idx="147">
                  <c:v>0.29090914740690715</c:v>
                </c:pt>
                <c:pt idx="148">
                  <c:v>0.38163823793480528</c:v>
                </c:pt>
                <c:pt idx="149">
                  <c:v>0.33843390911199661</c:v>
                </c:pt>
                <c:pt idx="150">
                  <c:v>0.38014619654903137</c:v>
                </c:pt>
                <c:pt idx="151">
                  <c:v>0.18668537145657776</c:v>
                </c:pt>
                <c:pt idx="152">
                  <c:v>0.33069980086593781</c:v>
                </c:pt>
                <c:pt idx="153">
                  <c:v>0.42446358141706197</c:v>
                </c:pt>
                <c:pt idx="154">
                  <c:v>0.47364745672411729</c:v>
                </c:pt>
                <c:pt idx="155">
                  <c:v>0.34563463058246402</c:v>
                </c:pt>
                <c:pt idx="156">
                  <c:v>0.19201923921248046</c:v>
                </c:pt>
                <c:pt idx="157">
                  <c:v>0.66468198188935379</c:v>
                </c:pt>
                <c:pt idx="158">
                  <c:v>0.51101894306547091</c:v>
                </c:pt>
                <c:pt idx="159">
                  <c:v>0.38809522291536447</c:v>
                </c:pt>
                <c:pt idx="160">
                  <c:v>0.52368883421585588</c:v>
                </c:pt>
                <c:pt idx="161">
                  <c:v>0.67699090747990098</c:v>
                </c:pt>
                <c:pt idx="162">
                  <c:v>0.5590433546692456</c:v>
                </c:pt>
                <c:pt idx="163">
                  <c:v>0.94778727047185662</c:v>
                </c:pt>
                <c:pt idx="164">
                  <c:v>0.62343908835220752</c:v>
                </c:pt>
                <c:pt idx="165">
                  <c:v>0.28238123413599991</c:v>
                </c:pt>
                <c:pt idx="166">
                  <c:v>0.58334958748095156</c:v>
                </c:pt>
                <c:pt idx="167">
                  <c:v>0.62322033779489294</c:v>
                </c:pt>
                <c:pt idx="168">
                  <c:v>0.71160071002272063</c:v>
                </c:pt>
                <c:pt idx="169">
                  <c:v>0.43069735898126349</c:v>
                </c:pt>
                <c:pt idx="170">
                  <c:v>0.49257109189288489</c:v>
                </c:pt>
                <c:pt idx="171">
                  <c:v>0.48877624526813085</c:v>
                </c:pt>
                <c:pt idx="172">
                  <c:v>0.70061073766715765</c:v>
                </c:pt>
                <c:pt idx="173">
                  <c:v>0.54005411028510064</c:v>
                </c:pt>
                <c:pt idx="174">
                  <c:v>0.44164425018870379</c:v>
                </c:pt>
                <c:pt idx="175">
                  <c:v>0.88008817972386533</c:v>
                </c:pt>
                <c:pt idx="176">
                  <c:v>0.21679591523989691</c:v>
                </c:pt>
                <c:pt idx="177">
                  <c:v>0.34746338524163117</c:v>
                </c:pt>
                <c:pt idx="178">
                  <c:v>0.40425102992101053</c:v>
                </c:pt>
                <c:pt idx="179">
                  <c:v>0.28802885881871998</c:v>
                </c:pt>
                <c:pt idx="180">
                  <c:v>0.28002805718486812</c:v>
                </c:pt>
                <c:pt idx="181">
                  <c:v>0.36459349217559489</c:v>
                </c:pt>
                <c:pt idx="182">
                  <c:v>0.42096525519659067</c:v>
                </c:pt>
                <c:pt idx="183">
                  <c:v>0.27930071158178932</c:v>
                </c:pt>
                <c:pt idx="184">
                  <c:v>1.3627171815079255</c:v>
                </c:pt>
                <c:pt idx="185">
                  <c:v>0.81890557899440064</c:v>
                </c:pt>
                <c:pt idx="186">
                  <c:v>0.90523355628740554</c:v>
                </c:pt>
                <c:pt idx="187">
                  <c:v>0.5574752106168801</c:v>
                </c:pt>
                <c:pt idx="188">
                  <c:v>0.66468198188935368</c:v>
                </c:pt>
                <c:pt idx="189">
                  <c:v>0.74407455194835992</c:v>
                </c:pt>
                <c:pt idx="190">
                  <c:v>0.56234205769369305</c:v>
                </c:pt>
                <c:pt idx="191">
                  <c:v>0.36771684309189995</c:v>
                </c:pt>
                <c:pt idx="192">
                  <c:v>0.96009619606239993</c:v>
                </c:pt>
                <c:pt idx="193">
                  <c:v>0.64006413070826651</c:v>
                </c:pt>
                <c:pt idx="194">
                  <c:v>0.47328685721386027</c:v>
                </c:pt>
                <c:pt idx="195">
                  <c:v>1.0182838443086084</c:v>
                </c:pt>
                <c:pt idx="196">
                  <c:v>0.58542450979414473</c:v>
                </c:pt>
                <c:pt idx="197">
                  <c:v>0.50405050293275866</c:v>
                </c:pt>
                <c:pt idx="198">
                  <c:v>0.48516861107686726</c:v>
                </c:pt>
                <c:pt idx="199">
                  <c:v>0.53251847153693432</c:v>
                </c:pt>
                <c:pt idx="200">
                  <c:v>0.30723078273996868</c:v>
                </c:pt>
                <c:pt idx="201">
                  <c:v>0.30723078273996868</c:v>
                </c:pt>
                <c:pt idx="202">
                  <c:v>0.30723078273996868</c:v>
                </c:pt>
                <c:pt idx="203">
                  <c:v>0.30723078273996868</c:v>
                </c:pt>
                <c:pt idx="204">
                  <c:v>0.30723078273996868</c:v>
                </c:pt>
                <c:pt idx="205">
                  <c:v>0.30723078273996868</c:v>
                </c:pt>
                <c:pt idx="206">
                  <c:v>0.30723078273996868</c:v>
                </c:pt>
                <c:pt idx="207">
                  <c:v>0.30723078273996868</c:v>
                </c:pt>
                <c:pt idx="208">
                  <c:v>0</c:v>
                </c:pt>
                <c:pt idx="209">
                  <c:v>0.22402244574789379</c:v>
                </c:pt>
                <c:pt idx="210">
                  <c:v>1.0839795761994813</c:v>
                </c:pt>
                <c:pt idx="211">
                  <c:v>0.12801282614165332</c:v>
                </c:pt>
                <c:pt idx="212">
                  <c:v>0.68406853969446002</c:v>
                </c:pt>
                <c:pt idx="213">
                  <c:v>0.7200721470468</c:v>
                </c:pt>
                <c:pt idx="214">
                  <c:v>0.60348903752493765</c:v>
                </c:pt>
                <c:pt idx="215">
                  <c:v>0.44039195080253529</c:v>
                </c:pt>
                <c:pt idx="216">
                  <c:v>0.29889787235905052</c:v>
                </c:pt>
                <c:pt idx="217">
                  <c:v>0.27431319887497224</c:v>
                </c:pt>
                <c:pt idx="218">
                  <c:v>0.43890111819995514</c:v>
                </c:pt>
                <c:pt idx="219">
                  <c:v>0.54862639774994248</c:v>
                </c:pt>
                <c:pt idx="220">
                  <c:v>0.26715720238258084</c:v>
                </c:pt>
                <c:pt idx="221">
                  <c:v>0.40425102992101053</c:v>
                </c:pt>
                <c:pt idx="222">
                  <c:v>0.58977337758118864</c:v>
                </c:pt>
                <c:pt idx="223">
                  <c:v>0.46633243808745212</c:v>
                </c:pt>
                <c:pt idx="224">
                  <c:v>0.68876466239259293</c:v>
                </c:pt>
                <c:pt idx="225">
                  <c:v>0.27431319887497224</c:v>
                </c:pt>
                <c:pt idx="226">
                  <c:v>0.14148786047235412</c:v>
                </c:pt>
                <c:pt idx="227">
                  <c:v>0.59525964155868805</c:v>
                </c:pt>
                <c:pt idx="228">
                  <c:v>0.84714370240799985</c:v>
                </c:pt>
                <c:pt idx="229">
                  <c:v>0.72692997701867712</c:v>
                </c:pt>
                <c:pt idx="230">
                  <c:v>0.83665525656866557</c:v>
                </c:pt>
                <c:pt idx="231">
                  <c:v>0</c:v>
                </c:pt>
                <c:pt idx="232">
                  <c:v>0.41743312872278254</c:v>
                </c:pt>
                <c:pt idx="233">
                  <c:v>0.81425879919216149</c:v>
                </c:pt>
                <c:pt idx="234">
                  <c:v>0.63429306067729063</c:v>
                </c:pt>
                <c:pt idx="235">
                  <c:v>0.51794663208629599</c:v>
                </c:pt>
                <c:pt idx="236">
                  <c:v>0.56732957040051046</c:v>
                </c:pt>
                <c:pt idx="237">
                  <c:v>0.61544627952718101</c:v>
                </c:pt>
                <c:pt idx="238">
                  <c:v>0.5647624682719995</c:v>
                </c:pt>
                <c:pt idx="239">
                  <c:v>0.86718366095958765</c:v>
                </c:pt>
                <c:pt idx="240">
                  <c:v>0.96009619606239993</c:v>
                </c:pt>
                <c:pt idx="241">
                  <c:v>0.67923223422922063</c:v>
                </c:pt>
                <c:pt idx="242">
                  <c:v>0.56005611436973335</c:v>
                </c:pt>
                <c:pt idx="243">
                  <c:v>0.1706837681888711</c:v>
                </c:pt>
                <c:pt idx="244">
                  <c:v>0.3709462575695644</c:v>
                </c:pt>
                <c:pt idx="245">
                  <c:v>0.39276662566189174</c:v>
                </c:pt>
                <c:pt idx="246">
                  <c:v>0.84008417155460002</c:v>
                </c:pt>
                <c:pt idx="247">
                  <c:v>0.40537394944856886</c:v>
                </c:pt>
                <c:pt idx="248">
                  <c:v>0.74966415308982082</c:v>
                </c:pt>
                <c:pt idx="249">
                  <c:v>0.61206132498977994</c:v>
                </c:pt>
                <c:pt idx="250">
                  <c:v>0.71669152663813285</c:v>
                </c:pt>
                <c:pt idx="251">
                  <c:v>0.3154601787062179</c:v>
                </c:pt>
                <c:pt idx="252">
                  <c:v>0.27044963269363376</c:v>
                </c:pt>
                <c:pt idx="253">
                  <c:v>0.42004208577730068</c:v>
                </c:pt>
                <c:pt idx="254">
                  <c:v>0.85553126381798006</c:v>
                </c:pt>
                <c:pt idx="255">
                  <c:v>0.65682771508395965</c:v>
                </c:pt>
                <c:pt idx="256">
                  <c:v>0.37228219847317545</c:v>
                </c:pt>
                <c:pt idx="257">
                  <c:v>0.55390165157446314</c:v>
                </c:pt>
                <c:pt idx="258">
                  <c:v>0.52805290783431957</c:v>
                </c:pt>
                <c:pt idx="259">
                  <c:v>0.35824484927701555</c:v>
                </c:pt>
                <c:pt idx="260">
                  <c:v>0.81608176665304133</c:v>
                </c:pt>
                <c:pt idx="261">
                  <c:v>0.37180195827906765</c:v>
                </c:pt>
                <c:pt idx="262">
                  <c:v>0.5120513045666133</c:v>
                </c:pt>
                <c:pt idx="263">
                  <c:v>0.75113408280175986</c:v>
                </c:pt>
                <c:pt idx="272">
                  <c:v>0.27325814811006766</c:v>
                </c:pt>
                <c:pt idx="273">
                  <c:v>0.45386365632040732</c:v>
                </c:pt>
                <c:pt idx="274">
                  <c:v>0.54987327592664659</c:v>
                </c:pt>
                <c:pt idx="275">
                  <c:v>0.7111823674536295</c:v>
                </c:pt>
                <c:pt idx="276">
                  <c:v>0.25602565228330665</c:v>
                </c:pt>
                <c:pt idx="277">
                  <c:v>0.27736112330691581</c:v>
                </c:pt>
                <c:pt idx="278">
                  <c:v>0.43204328822807997</c:v>
                </c:pt>
                <c:pt idx="279">
                  <c:v>0.49121200728774039</c:v>
                </c:pt>
                <c:pt idx="280">
                  <c:v>8.7281472369309096E-2</c:v>
                </c:pt>
                <c:pt idx="281">
                  <c:v>0.18463388385815391</c:v>
                </c:pt>
                <c:pt idx="282">
                  <c:v>0.23416980391765838</c:v>
                </c:pt>
                <c:pt idx="283">
                  <c:v>0.39728118457754558</c:v>
                </c:pt>
                <c:pt idx="284">
                  <c:v>0.28802885881871998</c:v>
                </c:pt>
                <c:pt idx="285">
                  <c:v>0.7424743916215909</c:v>
                </c:pt>
                <c:pt idx="286">
                  <c:v>0.54321232145635545</c:v>
                </c:pt>
                <c:pt idx="287">
                  <c:v>0.34786094060231881</c:v>
                </c:pt>
                <c:pt idx="288">
                  <c:v>0</c:v>
                </c:pt>
                <c:pt idx="289">
                  <c:v>0.40662897715584201</c:v>
                </c:pt>
                <c:pt idx="290">
                  <c:v>0.45871262700759108</c:v>
                </c:pt>
                <c:pt idx="291">
                  <c:v>0.42799468981095079</c:v>
                </c:pt>
                <c:pt idx="292">
                  <c:v>1.1708490195882941</c:v>
                </c:pt>
                <c:pt idx="293">
                  <c:v>0.6895236317175415</c:v>
                </c:pt>
                <c:pt idx="294">
                  <c:v>0.28802885881871998</c:v>
                </c:pt>
                <c:pt idx="295">
                  <c:v>0.22711953025132081</c:v>
                </c:pt>
                <c:pt idx="296">
                  <c:v>0.52119507786244568</c:v>
                </c:pt>
                <c:pt idx="297">
                  <c:v>0.46084617410995316</c:v>
                </c:pt>
                <c:pt idx="298">
                  <c:v>0.33603366862183998</c:v>
                </c:pt>
                <c:pt idx="299">
                  <c:v>0.67771496192640002</c:v>
                </c:pt>
                <c:pt idx="300">
                  <c:v>0.48004809803119974</c:v>
                </c:pt>
                <c:pt idx="301">
                  <c:v>0.59082842834609262</c:v>
                </c:pt>
                <c:pt idx="302">
                  <c:v>0.55045515240911114</c:v>
                </c:pt>
                <c:pt idx="303">
                  <c:v>0.50237591654428071</c:v>
                </c:pt>
                <c:pt idx="304">
                  <c:v>0.68370486689292109</c:v>
                </c:pt>
                <c:pt idx="305">
                  <c:v>0.32375336843964747</c:v>
                </c:pt>
                <c:pt idx="306">
                  <c:v>0.555055613348579</c:v>
                </c:pt>
                <c:pt idx="307">
                  <c:v>0.64006413070826651</c:v>
                </c:pt>
                <c:pt idx="308">
                  <c:v>1.0379418335809718</c:v>
                </c:pt>
                <c:pt idx="309">
                  <c:v>0.62054998038179565</c:v>
                </c:pt>
                <c:pt idx="310">
                  <c:v>0.51101894306547091</c:v>
                </c:pt>
                <c:pt idx="311">
                  <c:v>0.54862639774994248</c:v>
                </c:pt>
                <c:pt idx="312">
                  <c:v>0.69126926116492748</c:v>
                </c:pt>
                <c:pt idx="313">
                  <c:v>0.74330028082250332</c:v>
                </c:pt>
                <c:pt idx="314">
                  <c:v>0</c:v>
                </c:pt>
                <c:pt idx="315">
                  <c:v>0.69126926116492748</c:v>
                </c:pt>
                <c:pt idx="316">
                  <c:v>0.69126926116492748</c:v>
                </c:pt>
                <c:pt idx="317">
                  <c:v>0.72765185385782083</c:v>
                </c:pt>
                <c:pt idx="318">
                  <c:v>0.72765185385782083</c:v>
                </c:pt>
                <c:pt idx="319">
                  <c:v>0.6284266010590257</c:v>
                </c:pt>
              </c:numCache>
            </c:numRef>
          </c:yVal>
          <c:smooth val="0"/>
        </c:ser>
        <c:ser>
          <c:idx val="6"/>
          <c:order val="1"/>
          <c:tx>
            <c:v>C50</c:v>
          </c:tx>
          <c:spPr>
            <a:ln w="28575">
              <a:noFill/>
            </a:ln>
          </c:spPr>
          <c:marker>
            <c:symbol val="x"/>
            <c:size val="8"/>
            <c:spPr>
              <a:solidFill>
                <a:srgbClr val="0000FF"/>
              </a:solidFill>
              <a:ln>
                <a:solidFill>
                  <a:srgbClr val="008080"/>
                </a:solidFill>
                <a:prstDash val="solid"/>
              </a:ln>
            </c:spPr>
          </c:marker>
          <c:xVal>
            <c:numRef>
              <c:f>('raw data-cavityonly'!$Z$26:$Z$41,'raw data-cavityonly'!$Z$74:$Z$89,'raw data-cavityonly'!$Z$178:$Z$185,'raw data-cavityonly'!$Z$202:$Z$209,'raw data-cavityonly'!$Z$218:$Z$225,'raw data-cavityonly'!$Z$274:$Z$281)</c:f>
              <c:numCache>
                <c:formatCode>0.0</c:formatCode>
                <c:ptCount val="64"/>
                <c:pt idx="0">
                  <c:v>6.9</c:v>
                </c:pt>
                <c:pt idx="1">
                  <c:v>6.8</c:v>
                </c:pt>
                <c:pt idx="2">
                  <c:v>10.8</c:v>
                </c:pt>
                <c:pt idx="3">
                  <c:v>11.2</c:v>
                </c:pt>
                <c:pt idx="4">
                  <c:v>10.7</c:v>
                </c:pt>
                <c:pt idx="5">
                  <c:v>9.5</c:v>
                </c:pt>
                <c:pt idx="6">
                  <c:v>13</c:v>
                </c:pt>
                <c:pt idx="7">
                  <c:v>9</c:v>
                </c:pt>
                <c:pt idx="8">
                  <c:v>8.5</c:v>
                </c:pt>
                <c:pt idx="9">
                  <c:v>12</c:v>
                </c:pt>
                <c:pt idx="10">
                  <c:v>12.5</c:v>
                </c:pt>
                <c:pt idx="11">
                  <c:v>12.5</c:v>
                </c:pt>
                <c:pt idx="12">
                  <c:v>10.8</c:v>
                </c:pt>
                <c:pt idx="13">
                  <c:v>8.5</c:v>
                </c:pt>
                <c:pt idx="14">
                  <c:v>12.5</c:v>
                </c:pt>
                <c:pt idx="15">
                  <c:v>12.5</c:v>
                </c:pt>
                <c:pt idx="16">
                  <c:v>12</c:v>
                </c:pt>
                <c:pt idx="17">
                  <c:v>12</c:v>
                </c:pt>
                <c:pt idx="18">
                  <c:v>13.5</c:v>
                </c:pt>
                <c:pt idx="19">
                  <c:v>13.5</c:v>
                </c:pt>
                <c:pt idx="20">
                  <c:v>13.5</c:v>
                </c:pt>
                <c:pt idx="21">
                  <c:v>13.5</c:v>
                </c:pt>
                <c:pt idx="22">
                  <c:v>13.5</c:v>
                </c:pt>
                <c:pt idx="23">
                  <c:v>13.5</c:v>
                </c:pt>
                <c:pt idx="24">
                  <c:v>12.5</c:v>
                </c:pt>
                <c:pt idx="25">
                  <c:v>12.5</c:v>
                </c:pt>
                <c:pt idx="26">
                  <c:v>12.5</c:v>
                </c:pt>
                <c:pt idx="27">
                  <c:v>12.5</c:v>
                </c:pt>
                <c:pt idx="28">
                  <c:v>12.5</c:v>
                </c:pt>
                <c:pt idx="29">
                  <c:v>12.5</c:v>
                </c:pt>
                <c:pt idx="30">
                  <c:v>12.5</c:v>
                </c:pt>
                <c:pt idx="31">
                  <c:v>12.5</c:v>
                </c:pt>
                <c:pt idx="32">
                  <c:v>12.4</c:v>
                </c:pt>
                <c:pt idx="33">
                  <c:v>10.5</c:v>
                </c:pt>
                <c:pt idx="34">
                  <c:v>9.5</c:v>
                </c:pt>
                <c:pt idx="35">
                  <c:v>13</c:v>
                </c:pt>
                <c:pt idx="36">
                  <c:v>12</c:v>
                </c:pt>
                <c:pt idx="37">
                  <c:v>7.9</c:v>
                </c:pt>
                <c:pt idx="38">
                  <c:v>13</c:v>
                </c:pt>
                <c:pt idx="39">
                  <c:v>11</c:v>
                </c:pt>
                <c:pt idx="40">
                  <c:v>12.5</c:v>
                </c:pt>
                <c:pt idx="41">
                  <c:v>12.5</c:v>
                </c:pt>
                <c:pt idx="42">
                  <c:v>12.5</c:v>
                </c:pt>
                <c:pt idx="43">
                  <c:v>12.5</c:v>
                </c:pt>
                <c:pt idx="44">
                  <c:v>12.5</c:v>
                </c:pt>
                <c:pt idx="45">
                  <c:v>12.5</c:v>
                </c:pt>
                <c:pt idx="46">
                  <c:v>12.5</c:v>
                </c:pt>
                <c:pt idx="47">
                  <c:v>12.5</c:v>
                </c:pt>
                <c:pt idx="48">
                  <c:v>10.6</c:v>
                </c:pt>
                <c:pt idx="49">
                  <c:v>7</c:v>
                </c:pt>
                <c:pt idx="50">
                  <c:v>7</c:v>
                </c:pt>
                <c:pt idx="51">
                  <c:v>7</c:v>
                </c:pt>
                <c:pt idx="52">
                  <c:v>11.5</c:v>
                </c:pt>
                <c:pt idx="53">
                  <c:v>9.5</c:v>
                </c:pt>
                <c:pt idx="54">
                  <c:v>7</c:v>
                </c:pt>
                <c:pt idx="55">
                  <c:v>7</c:v>
                </c:pt>
                <c:pt idx="56">
                  <c:v>13</c:v>
                </c:pt>
                <c:pt idx="57">
                  <c:v>11</c:v>
                </c:pt>
                <c:pt idx="58">
                  <c:v>11</c:v>
                </c:pt>
                <c:pt idx="59">
                  <c:v>13.5</c:v>
                </c:pt>
                <c:pt idx="60">
                  <c:v>6.6</c:v>
                </c:pt>
                <c:pt idx="61">
                  <c:v>9</c:v>
                </c:pt>
                <c:pt idx="62">
                  <c:v>8</c:v>
                </c:pt>
                <c:pt idx="63">
                  <c:v>8.6</c:v>
                </c:pt>
              </c:numCache>
            </c:numRef>
          </c:xVal>
          <c:yVal>
            <c:numRef>
              <c:f>('raw data-cavityonly'!$AB$26:$AB$41,'raw data-cavityonly'!$AB$74:$AB$89,'raw data-cavityonly'!$AB$178:$AB$185,'raw data-cavityonly'!$AB$202:$AB$209,'raw data-cavityonly'!$AB$218:$AB$225,'raw data-cavityonly'!$AB$274:$AB$281)</c:f>
              <c:numCache>
                <c:formatCode>0.00</c:formatCode>
                <c:ptCount val="64"/>
                <c:pt idx="0">
                  <c:v>0.20871656436139188</c:v>
                </c:pt>
                <c:pt idx="1">
                  <c:v>0.42780756971604122</c:v>
                </c:pt>
                <c:pt idx="2">
                  <c:v>0.28447294698145276</c:v>
                </c:pt>
                <c:pt idx="3">
                  <c:v>0.37203727597418085</c:v>
                </c:pt>
                <c:pt idx="4">
                  <c:v>0.21445139332608781</c:v>
                </c:pt>
                <c:pt idx="5">
                  <c:v>0.32946458938562562</c:v>
                </c:pt>
                <c:pt idx="6">
                  <c:v>0.36926776771630782</c:v>
                </c:pt>
                <c:pt idx="7">
                  <c:v>0.59099254735396556</c:v>
                </c:pt>
                <c:pt idx="8">
                  <c:v>0.33885748096320151</c:v>
                </c:pt>
                <c:pt idx="9">
                  <c:v>0.49604970129890752</c:v>
                </c:pt>
                <c:pt idx="10">
                  <c:v>0.29955001317146956</c:v>
                </c:pt>
                <c:pt idx="11">
                  <c:v>0.27650770446597117</c:v>
                </c:pt>
                <c:pt idx="12">
                  <c:v>0.32892184494730464</c:v>
                </c:pt>
                <c:pt idx="13">
                  <c:v>0.22590498730879996</c:v>
                </c:pt>
                <c:pt idx="14">
                  <c:v>0.33795386101396629</c:v>
                </c:pt>
                <c:pt idx="15">
                  <c:v>0.35331540015096402</c:v>
                </c:pt>
                <c:pt idx="16">
                  <c:v>0.32003206535413437</c:v>
                </c:pt>
                <c:pt idx="17">
                  <c:v>0.32803286698798811</c:v>
                </c:pt>
                <c:pt idx="18">
                  <c:v>0.28447294698145276</c:v>
                </c:pt>
                <c:pt idx="19">
                  <c:v>0.28447294698145276</c:v>
                </c:pt>
                <c:pt idx="20">
                  <c:v>0.28447294698145276</c:v>
                </c:pt>
                <c:pt idx="21">
                  <c:v>0.28447294698145276</c:v>
                </c:pt>
                <c:pt idx="22">
                  <c:v>0.28447294698145276</c:v>
                </c:pt>
                <c:pt idx="23">
                  <c:v>0.28447294698145276</c:v>
                </c:pt>
                <c:pt idx="24">
                  <c:v>0.38403847842496103</c:v>
                </c:pt>
                <c:pt idx="25">
                  <c:v>0.38403847842496103</c:v>
                </c:pt>
                <c:pt idx="26">
                  <c:v>0.38403847842496103</c:v>
                </c:pt>
                <c:pt idx="27">
                  <c:v>0.34563463058246396</c:v>
                </c:pt>
                <c:pt idx="28">
                  <c:v>0.30723078273996868</c:v>
                </c:pt>
                <c:pt idx="29">
                  <c:v>0.23042308705497599</c:v>
                </c:pt>
                <c:pt idx="30">
                  <c:v>0.23042308705497599</c:v>
                </c:pt>
                <c:pt idx="31">
                  <c:v>0.24578462619197441</c:v>
                </c:pt>
                <c:pt idx="32">
                  <c:v>0.21679591523989691</c:v>
                </c:pt>
                <c:pt idx="33">
                  <c:v>0.34746338524163117</c:v>
                </c:pt>
                <c:pt idx="34">
                  <c:v>0.40425102992101053</c:v>
                </c:pt>
                <c:pt idx="35">
                  <c:v>0.28802885881871998</c:v>
                </c:pt>
                <c:pt idx="36">
                  <c:v>0.28002805718486812</c:v>
                </c:pt>
                <c:pt idx="37">
                  <c:v>0.36459349217559489</c:v>
                </c:pt>
                <c:pt idx="38">
                  <c:v>0.42096525519659067</c:v>
                </c:pt>
                <c:pt idx="39">
                  <c:v>0.27930071158178932</c:v>
                </c:pt>
                <c:pt idx="40">
                  <c:v>0.30723078273996868</c:v>
                </c:pt>
                <c:pt idx="41">
                  <c:v>0.30723078273996868</c:v>
                </c:pt>
                <c:pt idx="42">
                  <c:v>0.30723078273996868</c:v>
                </c:pt>
                <c:pt idx="43">
                  <c:v>0.30723078273996868</c:v>
                </c:pt>
                <c:pt idx="44">
                  <c:v>0.30723078273996868</c:v>
                </c:pt>
                <c:pt idx="45">
                  <c:v>0.30723078273996868</c:v>
                </c:pt>
                <c:pt idx="46">
                  <c:v>0.30723078273996868</c:v>
                </c:pt>
                <c:pt idx="47">
                  <c:v>0.30723078273996868</c:v>
                </c:pt>
                <c:pt idx="48">
                  <c:v>0.29889787235905052</c:v>
                </c:pt>
                <c:pt idx="49">
                  <c:v>0.27431319887497224</c:v>
                </c:pt>
                <c:pt idx="50">
                  <c:v>0.43890111819995514</c:v>
                </c:pt>
                <c:pt idx="51">
                  <c:v>0.54862639774994248</c:v>
                </c:pt>
                <c:pt idx="52">
                  <c:v>0.26715720238258084</c:v>
                </c:pt>
                <c:pt idx="53">
                  <c:v>0.40425102992101053</c:v>
                </c:pt>
                <c:pt idx="54">
                  <c:v>0.58977337758118864</c:v>
                </c:pt>
                <c:pt idx="55">
                  <c:v>0.46633243808745212</c:v>
                </c:pt>
                <c:pt idx="56">
                  <c:v>0.27325814811006766</c:v>
                </c:pt>
                <c:pt idx="57">
                  <c:v>0.45386365632040732</c:v>
                </c:pt>
                <c:pt idx="58">
                  <c:v>0.54987327592664659</c:v>
                </c:pt>
                <c:pt idx="59">
                  <c:v>0.7111823674536295</c:v>
                </c:pt>
                <c:pt idx="60">
                  <c:v>0.25602565228330665</c:v>
                </c:pt>
                <c:pt idx="61">
                  <c:v>0.27736112330691581</c:v>
                </c:pt>
                <c:pt idx="62">
                  <c:v>0.43204328822807997</c:v>
                </c:pt>
                <c:pt idx="63">
                  <c:v>0.49121200728774039</c:v>
                </c:pt>
              </c:numCache>
            </c:numRef>
          </c:yVal>
          <c:smooth val="0"/>
        </c:ser>
        <c:ser>
          <c:idx val="5"/>
          <c:order val="2"/>
          <c:tx>
            <c:v>C100 in Testlab HTB</c:v>
          </c:tx>
          <c:xVal>
            <c:numRef>
              <c:f>'raw data-cavityonly'!$N$14:$N$15</c:f>
            </c:numRef>
          </c:xVal>
          <c:yVal>
            <c:numRef>
              <c:f>'raw data-cavityonly'!$P$16:$P$17</c:f>
            </c:numRef>
          </c:yVal>
          <c:smooth val="0"/>
        </c:ser>
        <c:ser>
          <c:idx val="0"/>
          <c:order val="3"/>
          <c:tx>
            <c:v>Qo = 5e9</c:v>
          </c:tx>
          <c:trendline>
            <c:spPr>
              <a:ln w="3175">
                <a:solidFill>
                  <a:srgbClr val="000000"/>
                </a:solidFill>
                <a:prstDash val="solid"/>
              </a:ln>
            </c:spPr>
            <c:trendlineType val="power"/>
            <c:dispRSqr val="0"/>
            <c:dispEq val="0"/>
          </c:trendline>
          <c:xVal>
            <c:numRef>
              <c:f>'raw data-cavityonly'!$B$10:$B$14</c:f>
            </c:numRef>
          </c:xVal>
          <c:yVal>
            <c:numRef>
              <c:f>'raw data-cavityonly'!$F$23:$F$27</c:f>
            </c:numRef>
          </c:yVal>
          <c:smooth val="0"/>
        </c:ser>
        <c:ser>
          <c:idx val="1"/>
          <c:order val="4"/>
          <c:tx>
            <c:v>Qo = 3e9</c:v>
          </c:tx>
          <c:trendline>
            <c:spPr>
              <a:ln w="25400">
                <a:solidFill>
                  <a:srgbClr val="FF0000"/>
                </a:solidFill>
                <a:prstDash val="solid"/>
              </a:ln>
            </c:spPr>
            <c:trendlineType val="power"/>
            <c:dispRSqr val="0"/>
            <c:dispEq val="0"/>
          </c:trendline>
          <c:xVal>
            <c:numRef>
              <c:f>'raw data-cavityonly'!$B$10:$B$14</c:f>
            </c:numRef>
          </c:xVal>
          <c:yVal>
            <c:numRef>
              <c:f>'raw data-cavityonly'!$F$30:$F$34</c:f>
            </c:numRef>
          </c:yVal>
          <c:smooth val="0"/>
        </c:ser>
        <c:ser>
          <c:idx val="2"/>
          <c:order val="5"/>
          <c:tx>
            <c:v>Qo = 0.8e9</c:v>
          </c:tx>
          <c:trendline>
            <c:spPr>
              <a:ln w="25400">
                <a:solidFill>
                  <a:srgbClr val="FF6600"/>
                </a:solidFill>
                <a:prstDash val="solid"/>
              </a:ln>
            </c:spPr>
            <c:trendlineType val="power"/>
            <c:dispRSqr val="0"/>
            <c:dispEq val="0"/>
          </c:trendline>
          <c:xVal>
            <c:numRef>
              <c:f>'raw data-cavityonly'!$B$37:$B$41</c:f>
            </c:numRef>
          </c:xVal>
          <c:yVal>
            <c:numRef>
              <c:f>'raw data-cavityonly'!$F$37:$F$41</c:f>
            </c:numRef>
          </c:yVal>
          <c:smooth val="0"/>
        </c:ser>
        <c:ser>
          <c:idx val="3"/>
          <c:order val="6"/>
          <c:tx>
            <c:v>C100-1, 2, 4, 5</c:v>
          </c:tx>
          <c:spPr>
            <a:ln w="28575">
              <a:noFill/>
            </a:ln>
          </c:spPr>
          <c:marker>
            <c:symbol val="diamond"/>
            <c:size val="7"/>
          </c:marker>
          <c:xVal>
            <c:numRef>
              <c:f>'raw data-cavityonly'!$BL$2:$BL$32</c:f>
              <c:numCache>
                <c:formatCode>0.0</c:formatCode>
                <c:ptCount val="31"/>
                <c:pt idx="0">
                  <c:v>18</c:v>
                </c:pt>
                <c:pt idx="1">
                  <c:v>18</c:v>
                </c:pt>
                <c:pt idx="2">
                  <c:v>19</c:v>
                </c:pt>
                <c:pt idx="3">
                  <c:v>17</c:v>
                </c:pt>
                <c:pt idx="4">
                  <c:v>19</c:v>
                </c:pt>
                <c:pt idx="5">
                  <c:v>20</c:v>
                </c:pt>
                <c:pt idx="6">
                  <c:v>19</c:v>
                </c:pt>
                <c:pt idx="7">
                  <c:v>19</c:v>
                </c:pt>
                <c:pt idx="8">
                  <c:v>20.8</c:v>
                </c:pt>
                <c:pt idx="9">
                  <c:v>23</c:v>
                </c:pt>
                <c:pt idx="10">
                  <c:v>20.8</c:v>
                </c:pt>
                <c:pt idx="11">
                  <c:v>21</c:v>
                </c:pt>
                <c:pt idx="12">
                  <c:v>19.399999999999999</c:v>
                </c:pt>
                <c:pt idx="13">
                  <c:v>20.2</c:v>
                </c:pt>
                <c:pt idx="14">
                  <c:v>12.8</c:v>
                </c:pt>
                <c:pt idx="15">
                  <c:v>18.5</c:v>
                </c:pt>
                <c:pt idx="16">
                  <c:v>12</c:v>
                </c:pt>
                <c:pt idx="17">
                  <c:v>21.2</c:v>
                </c:pt>
                <c:pt idx="18">
                  <c:v>18.399999999999999</c:v>
                </c:pt>
                <c:pt idx="19">
                  <c:v>20.2</c:v>
                </c:pt>
                <c:pt idx="20">
                  <c:v>18.600000000000001</c:v>
                </c:pt>
                <c:pt idx="21">
                  <c:v>21</c:v>
                </c:pt>
                <c:pt idx="22">
                  <c:v>20</c:v>
                </c:pt>
                <c:pt idx="23">
                  <c:v>19.8</c:v>
                </c:pt>
                <c:pt idx="24">
                  <c:v>20.6</c:v>
                </c:pt>
                <c:pt idx="25">
                  <c:v>18.399999999999999</c:v>
                </c:pt>
                <c:pt idx="26">
                  <c:v>19.600000000000001</c:v>
                </c:pt>
                <c:pt idx="27">
                  <c:v>18</c:v>
                </c:pt>
                <c:pt idx="28">
                  <c:v>21.4</c:v>
                </c:pt>
                <c:pt idx="29">
                  <c:v>21</c:v>
                </c:pt>
                <c:pt idx="30">
                  <c:v>22.2</c:v>
                </c:pt>
              </c:numCache>
            </c:numRef>
          </c:xVal>
          <c:yVal>
            <c:numRef>
              <c:f>'raw data-cavityonly'!$BO$2:$BO$33</c:f>
              <c:numCache>
                <c:formatCode>0.000</c:formatCode>
                <c:ptCount val="32"/>
                <c:pt idx="0">
                  <c:v>0.59518331879999842</c:v>
                </c:pt>
                <c:pt idx="1">
                  <c:v>0.55321049</c:v>
                </c:pt>
                <c:pt idx="2">
                  <c:v>0.37155021584210596</c:v>
                </c:pt>
                <c:pt idx="3">
                  <c:v>0.57204603058235293</c:v>
                </c:pt>
                <c:pt idx="4">
                  <c:v>0.56490058136842103</c:v>
                </c:pt>
                <c:pt idx="5">
                  <c:v>0.50868883800000064</c:v>
                </c:pt>
                <c:pt idx="6">
                  <c:v>0.52313376647368415</c:v>
                </c:pt>
                <c:pt idx="7">
                  <c:v>0.61041092589473656</c:v>
                </c:pt>
                <c:pt idx="8">
                  <c:v>0.48145717019076983</c:v>
                </c:pt>
                <c:pt idx="9">
                  <c:v>0.51394011899999992</c:v>
                </c:pt>
                <c:pt idx="10">
                  <c:v>0.46083843817846148</c:v>
                </c:pt>
                <c:pt idx="11">
                  <c:v>0.64006672399999986</c:v>
                </c:pt>
                <c:pt idx="12">
                  <c:v>0.64272549180000171</c:v>
                </c:pt>
                <c:pt idx="13">
                  <c:v>0.61460281488712865</c:v>
                </c:pt>
                <c:pt idx="14">
                  <c:v>0.77559531420000172</c:v>
                </c:pt>
                <c:pt idx="15">
                  <c:v>0.61228286728378523</c:v>
                </c:pt>
                <c:pt idx="16">
                  <c:v>0.6653421599999999</c:v>
                </c:pt>
                <c:pt idx="17">
                  <c:v>0.53742202609358636</c:v>
                </c:pt>
                <c:pt idx="18">
                  <c:v>0.44983995000000004</c:v>
                </c:pt>
                <c:pt idx="19">
                  <c:v>0.5227733238153861</c:v>
                </c:pt>
                <c:pt idx="20">
                  <c:v>0.46872266022580766</c:v>
                </c:pt>
                <c:pt idx="21">
                  <c:v>0.49833394820000032</c:v>
                </c:pt>
                <c:pt idx="22">
                  <c:v>0.49950314400000001</c:v>
                </c:pt>
                <c:pt idx="23">
                  <c:v>0.49250491406666747</c:v>
                </c:pt>
                <c:pt idx="24">
                  <c:v>0.49778035033864193</c:v>
                </c:pt>
                <c:pt idx="25">
                  <c:v>0.45188001600000038</c:v>
                </c:pt>
                <c:pt idx="26">
                  <c:v>0.46757989340571432</c:v>
                </c:pt>
                <c:pt idx="27">
                  <c:v>0.4529678113333333</c:v>
                </c:pt>
                <c:pt idx="28">
                  <c:v>0.51008351359065407</c:v>
                </c:pt>
                <c:pt idx="29">
                  <c:v>0.51020205399999996</c:v>
                </c:pt>
                <c:pt idx="30">
                  <c:v>0.53327706433513511</c:v>
                </c:pt>
                <c:pt idx="31">
                  <c:v>0.36560319142784914</c:v>
                </c:pt>
              </c:numCache>
            </c:numRef>
          </c:yVal>
          <c:smooth val="0"/>
        </c:ser>
        <c:ser>
          <c:idx val="8"/>
          <c:order val="7"/>
          <c:tx>
            <c:v>Golden Opportunities</c:v>
          </c:tx>
          <c:spPr>
            <a:ln w="28575">
              <a:noFill/>
            </a:ln>
          </c:spPr>
          <c:marker>
            <c:symbol val="diamond"/>
            <c:size val="16"/>
            <c:spPr>
              <a:solidFill>
                <a:srgbClr val="FF0000"/>
              </a:solidFill>
              <a:ln>
                <a:solidFill>
                  <a:srgbClr val="000000"/>
                </a:solidFill>
              </a:ln>
            </c:spPr>
          </c:marker>
          <c:xVal>
            <c:numRef>
              <c:f>'raw data-cavityonly'!$Z$332:$Z$337</c:f>
              <c:numCache>
                <c:formatCode>General</c:formatCode>
                <c:ptCount val="6"/>
                <c:pt idx="0">
                  <c:v>12.5</c:v>
                </c:pt>
                <c:pt idx="1">
                  <c:v>12.5</c:v>
                </c:pt>
                <c:pt idx="4" formatCode="0.000">
                  <c:v>19.64</c:v>
                </c:pt>
                <c:pt idx="5" formatCode="0.000">
                  <c:v>23.1</c:v>
                </c:pt>
              </c:numCache>
            </c:numRef>
          </c:xVal>
          <c:yVal>
            <c:numRef>
              <c:f>'raw data-cavityonly'!$AB$332:$AB$337</c:f>
              <c:numCache>
                <c:formatCode>0.00</c:formatCode>
                <c:ptCount val="6"/>
                <c:pt idx="0">
                  <c:v>0.92169234821990398</c:v>
                </c:pt>
                <c:pt idx="1">
                  <c:v>2.3042308705497598</c:v>
                </c:pt>
                <c:pt idx="4">
                  <c:v>1.8957739307535661</c:v>
                </c:pt>
                <c:pt idx="5">
                  <c:v>1.611818181818182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973184"/>
        <c:axId val="36983936"/>
      </c:scatterChart>
      <c:valAx>
        <c:axId val="36973184"/>
        <c:scaling>
          <c:orientation val="minMax"/>
          <c:max val="25"/>
          <c:min val="0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800" i="1"/>
                  <a:t>E</a:t>
                </a:r>
                <a:r>
                  <a:rPr lang="en-US" sz="1800" baseline="-25000"/>
                  <a:t>acc</a:t>
                </a:r>
                <a:r>
                  <a:rPr lang="en-US" sz="1800"/>
                  <a:t> (MV/m)</a:t>
                </a:r>
              </a:p>
            </c:rich>
          </c:tx>
          <c:layout>
            <c:manualLayout>
              <c:xMode val="edge"/>
              <c:yMode val="edge"/>
              <c:x val="0.45726970033296338"/>
              <c:y val="0.93800978792822187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6983936"/>
        <c:crosses val="autoZero"/>
        <c:crossBetween val="midCat"/>
      </c:valAx>
      <c:valAx>
        <c:axId val="36983936"/>
        <c:scaling>
          <c:orientation val="minMax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800"/>
                  <a:t>MV/ Watt@ 2K</a:t>
                </a:r>
              </a:p>
            </c:rich>
          </c:tx>
          <c:layout>
            <c:manualLayout>
              <c:xMode val="edge"/>
              <c:yMode val="edge"/>
              <c:x val="4.0695523492415816E-3"/>
              <c:y val="0.35508428493746752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6973184"/>
        <c:crosses val="autoZero"/>
        <c:crossBetween val="midCat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0.22105808361080281"/>
          <c:y val="0.11490942098795562"/>
          <c:w val="0.2254769707615627"/>
          <c:h val="0.18691568937243463"/>
        </c:manualLayout>
      </c:layout>
      <c:overlay val="1"/>
      <c:spPr>
        <a:solidFill>
          <a:schemeClr val="bg1"/>
        </a:solidFill>
        <a:ln>
          <a:solidFill>
            <a:schemeClr val="bg2">
              <a:lumMod val="50000"/>
            </a:schemeClr>
          </a:solidFill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0.08813</cdr:x>
      <cdr:y>0.26866</cdr:y>
    </cdr:from>
    <cdr:to>
      <cdr:x>0.89209</cdr:x>
      <cdr:y>0.2765</cdr:y>
    </cdr:to>
    <cdr:sp macro="" textlink="">
      <cdr:nvSpPr>
        <cdr:cNvPr id="4547" name="Line 45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747713" y="1566074"/>
          <a:ext cx="6910388" cy="4571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31750">
          <a:solidFill>
            <a:srgbClr val="800000"/>
          </a:solidFill>
          <a:prstDash val="sysDot"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0.40945</cdr:x>
      <cdr:y>0.36636</cdr:y>
    </cdr:from>
    <cdr:to>
      <cdr:x>0.5182</cdr:x>
      <cdr:y>0.65461</cdr:y>
    </cdr:to>
    <cdr:sp macro="" textlink="">
      <cdr:nvSpPr>
        <cdr:cNvPr id="4544" name="Rectangle 44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-25113047">
          <a:off x="3140394" y="2509141"/>
          <a:ext cx="1680296" cy="933295"/>
        </a:xfrm>
        <a:prstGeom xmlns:a="http://schemas.openxmlformats.org/drawingml/2006/main" prst="rect">
          <a:avLst/>
        </a:prstGeom>
        <a:solidFill xmlns:a="http://schemas.openxmlformats.org/drawingml/2006/main">
          <a:srgbClr val="FFFFCC">
            <a:alpha val="0"/>
          </a:srgbClr>
        </a:solidFill>
        <a:ln xmlns:a="http://schemas.openxmlformats.org/drawingml/2006/main" w="19050">
          <a:solidFill>
            <a:srgbClr val="FF6600"/>
          </a:solidFill>
          <a:prstDash val="dashDot"/>
          <a:miter lim="800000"/>
          <a:headEnd/>
          <a:tailEnd/>
        </a:ln>
      </cdr:spPr>
    </cdr:sp>
  </cdr:relSizeAnchor>
  <cdr:relSizeAnchor xmlns:cdr="http://schemas.openxmlformats.org/drawingml/2006/chartDrawing">
    <cdr:from>
      <cdr:x>0.253</cdr:x>
      <cdr:y>0.669</cdr:y>
    </cdr:from>
    <cdr:to>
      <cdr:x>0.425</cdr:x>
      <cdr:y>0.76075</cdr:y>
    </cdr:to>
    <cdr:sp macro="" textlink="">
      <cdr:nvSpPr>
        <cdr:cNvPr id="4545" name="Rectangle 44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-2319269">
          <a:off x="2162670" y="3906174"/>
          <a:ext cx="1480400" cy="535712"/>
        </a:xfrm>
        <a:prstGeom xmlns:a="http://schemas.openxmlformats.org/drawingml/2006/main" prst="rect">
          <a:avLst/>
        </a:prstGeom>
        <a:solidFill xmlns:a="http://schemas.openxmlformats.org/drawingml/2006/main">
          <a:srgbClr val="FFFFCC">
            <a:alpha val="5000"/>
          </a:srgbClr>
        </a:solidFill>
        <a:ln xmlns:a="http://schemas.openxmlformats.org/drawingml/2006/main" w="19050">
          <a:solidFill>
            <a:srgbClr val="FF6600"/>
          </a:solidFill>
          <a:prstDash val="dashDot"/>
          <a:miter lim="800000"/>
          <a:headEnd/>
          <a:tailEnd/>
        </a:ln>
      </cdr:spPr>
    </cdr:sp>
  </cdr:relSizeAnchor>
  <cdr:relSizeAnchor xmlns:cdr="http://schemas.openxmlformats.org/drawingml/2006/chartDrawing">
    <cdr:from>
      <cdr:x>0.70825</cdr:x>
      <cdr:y>0.215</cdr:y>
    </cdr:from>
    <cdr:to>
      <cdr:x>0.92475</cdr:x>
      <cdr:y>0.245</cdr:y>
    </cdr:to>
    <cdr:sp macro="" textlink="">
      <cdr:nvSpPr>
        <cdr:cNvPr id="4548" name="Text Box 45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078219" y="1255347"/>
          <a:ext cx="1858009" cy="175165"/>
        </a:xfrm>
        <a:prstGeom xmlns:a="http://schemas.openxmlformats.org/drawingml/2006/main" prst="rect">
          <a:avLst/>
        </a:prstGeom>
        <a:solidFill xmlns:a="http://schemas.openxmlformats.org/drawingml/2006/main">
          <a:srgbClr val="FFCC99"/>
        </a:solidFill>
        <a:ln xmlns:a="http://schemas.openxmlformats.org/drawingml/2006/main" w="9525">
          <a:solidFill>
            <a:srgbClr val="0000FF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00" b="1" i="0" strike="noStrike">
              <a:solidFill>
                <a:srgbClr val="000000"/>
              </a:solidFill>
              <a:latin typeface="Arial"/>
              <a:cs typeface="Arial"/>
            </a:rPr>
            <a:t>Spec for 12 GeV cryomodules</a:t>
          </a:r>
        </a:p>
      </cdr:txBody>
    </cdr:sp>
  </cdr:relSizeAnchor>
  <cdr:relSizeAnchor xmlns:cdr="http://schemas.openxmlformats.org/drawingml/2006/chartDrawing">
    <cdr:from>
      <cdr:x>0.1658</cdr:x>
      <cdr:y>0.58879</cdr:y>
    </cdr:from>
    <cdr:to>
      <cdr:x>0.28005</cdr:x>
      <cdr:y>0.67504</cdr:y>
    </cdr:to>
    <cdr:sp macro="" textlink="">
      <cdr:nvSpPr>
        <cdr:cNvPr id="4550" name="Text Box 45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14286" y="3432257"/>
          <a:ext cx="982642" cy="502777"/>
        </a:xfrm>
        <a:prstGeom xmlns:a="http://schemas.openxmlformats.org/drawingml/2006/main" prst="rect">
          <a:avLst/>
        </a:prstGeom>
        <a:solidFill xmlns:a="http://schemas.openxmlformats.org/drawingml/2006/main">
          <a:srgbClr val="FFFF99">
            <a:alpha val="97647"/>
          </a:srgbClr>
        </a:solidFill>
        <a:ln xmlns:a="http://schemas.openxmlformats.org/drawingml/2006/main" w="9525">
          <a:solidFill>
            <a:srgbClr val="FF66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000" b="0" i="0" strike="noStrike">
              <a:solidFill>
                <a:srgbClr val="000000"/>
              </a:solidFill>
              <a:latin typeface="Arial"/>
              <a:cs typeface="Arial"/>
            </a:rPr>
            <a:t>Bulk of CEBAF experience is here</a:t>
          </a:r>
        </a:p>
      </cdr:txBody>
    </cdr:sp>
  </cdr:relSizeAnchor>
  <cdr:relSizeAnchor xmlns:cdr="http://schemas.openxmlformats.org/drawingml/2006/chartDrawing">
    <cdr:from>
      <cdr:x>0.67425</cdr:x>
      <cdr:y>0.28575</cdr:y>
    </cdr:from>
    <cdr:to>
      <cdr:x>0.79275</cdr:x>
      <cdr:y>0.44175</cdr:y>
    </cdr:to>
    <cdr:sp macro="" textlink="">
      <cdr:nvSpPr>
        <cdr:cNvPr id="4551" name="Rectangle 45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-67969856">
          <a:off x="5839486" y="1615388"/>
          <a:ext cx="910857" cy="1016970"/>
        </a:xfrm>
        <a:prstGeom xmlns:a="http://schemas.openxmlformats.org/drawingml/2006/main" prst="rect">
          <a:avLst/>
        </a:prstGeom>
        <a:solidFill xmlns:a="http://schemas.openxmlformats.org/drawingml/2006/main">
          <a:srgbClr val="FFFFCC">
            <a:alpha val="10001"/>
          </a:srgbClr>
        </a:solidFill>
        <a:ln xmlns:a="http://schemas.openxmlformats.org/drawingml/2006/main" w="19050">
          <a:solidFill>
            <a:srgbClr val="FF6600"/>
          </a:solidFill>
          <a:prstDash val="dashDot"/>
          <a:miter lim="800000"/>
          <a:headEnd/>
          <a:tailEnd/>
        </a:ln>
      </cdr:spPr>
    </cdr:sp>
  </cdr:relSizeAnchor>
  <cdr:relSizeAnchor xmlns:cdr="http://schemas.openxmlformats.org/drawingml/2006/chartDrawing">
    <cdr:from>
      <cdr:x>0.4048</cdr:x>
      <cdr:y>0.28127</cdr:y>
    </cdr:from>
    <cdr:to>
      <cdr:x>0.49905</cdr:x>
      <cdr:y>0.36527</cdr:y>
    </cdr:to>
    <cdr:sp macro="" textlink="">
      <cdr:nvSpPr>
        <cdr:cNvPr id="4552" name="Text Box 45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70116" y="1637242"/>
          <a:ext cx="807958" cy="488950"/>
        </a:xfrm>
        <a:prstGeom xmlns:a="http://schemas.openxmlformats.org/drawingml/2006/main" prst="rect">
          <a:avLst/>
        </a:prstGeom>
        <a:solidFill xmlns:a="http://schemas.openxmlformats.org/drawingml/2006/main">
          <a:srgbClr val="FFFF99">
            <a:alpha val="98000"/>
          </a:srgbClr>
        </a:solidFill>
        <a:ln xmlns:a="http://schemas.openxmlformats.org/drawingml/2006/main" w="9525">
          <a:solidFill>
            <a:schemeClr val="bg2">
              <a:lumMod val="50000"/>
            </a:schemeClr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000" b="0" i="0" strike="noStrike">
              <a:solidFill>
                <a:srgbClr val="000000"/>
              </a:solidFill>
              <a:latin typeface="Arial"/>
              <a:cs typeface="Arial"/>
            </a:rPr>
            <a:t>C50 cryomodules run here</a:t>
          </a:r>
        </a:p>
      </cdr:txBody>
    </cdr:sp>
  </cdr:relSizeAnchor>
  <cdr:relSizeAnchor xmlns:cdr="http://schemas.openxmlformats.org/drawingml/2006/chartDrawing">
    <cdr:from>
      <cdr:x>0.7365</cdr:x>
      <cdr:y>0.4675</cdr:y>
    </cdr:from>
    <cdr:to>
      <cdr:x>0.85075</cdr:x>
      <cdr:y>0.55225</cdr:y>
    </cdr:to>
    <cdr:sp macro="" textlink="">
      <cdr:nvSpPr>
        <cdr:cNvPr id="4553" name="Text Box 45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320661" y="2729651"/>
          <a:ext cx="980497" cy="494840"/>
        </a:xfrm>
        <a:prstGeom xmlns:a="http://schemas.openxmlformats.org/drawingml/2006/main" prst="rect">
          <a:avLst/>
        </a:prstGeom>
        <a:solidFill xmlns:a="http://schemas.openxmlformats.org/drawingml/2006/main">
          <a:srgbClr val="FFFF99"/>
        </a:solidFill>
        <a:ln xmlns:a="http://schemas.openxmlformats.org/drawingml/2006/main" w="9525">
          <a:solidFill>
            <a:srgbClr val="FF66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000" b="0" i="0" strike="noStrike" dirty="0">
              <a:solidFill>
                <a:srgbClr val="000000"/>
              </a:solidFill>
              <a:latin typeface="Arial"/>
              <a:cs typeface="Arial"/>
            </a:rPr>
            <a:t>C100 cryomodules will run here</a:t>
          </a:r>
        </a:p>
      </cdr:txBody>
    </cdr:sp>
  </cdr:relSizeAnchor>
  <cdr:relSizeAnchor xmlns:cdr="http://schemas.openxmlformats.org/drawingml/2006/chartDrawing">
    <cdr:from>
      <cdr:x>0.50577</cdr:x>
      <cdr:y>0.60404</cdr:y>
    </cdr:from>
    <cdr:to>
      <cdr:x>0.58077</cdr:x>
      <cdr:y>0.63754</cdr:y>
    </cdr:to>
    <cdr:sp macro="" textlink="">
      <cdr:nvSpPr>
        <cdr:cNvPr id="4555" name="Text Box 45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35720" y="3516037"/>
          <a:ext cx="642938" cy="194998"/>
        </a:xfrm>
        <a:prstGeom xmlns:a="http://schemas.openxmlformats.org/drawingml/2006/main" prst="rect">
          <a:avLst/>
        </a:prstGeom>
        <a:solidFill xmlns:a="http://schemas.openxmlformats.org/drawingml/2006/main">
          <a:srgbClr val="FFCC99"/>
        </a:solidFill>
        <a:ln xmlns:a="http://schemas.openxmlformats.org/drawingml/2006/main" w="9525">
          <a:solidFill>
            <a:srgbClr val="0000FF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00" b="1" i="0" strike="noStrike">
              <a:solidFill>
                <a:srgbClr val="000000"/>
              </a:solidFill>
              <a:latin typeface="Arial"/>
              <a:cs typeface="Arial"/>
            </a:rPr>
            <a:t>C50 Spec</a:t>
          </a:r>
        </a:p>
      </cdr:txBody>
    </cdr:sp>
  </cdr:relSizeAnchor>
  <cdr:relSizeAnchor xmlns:cdr="http://schemas.openxmlformats.org/drawingml/2006/chartDrawing">
    <cdr:from>
      <cdr:x>0.6985</cdr:x>
      <cdr:y>0.2555</cdr:y>
    </cdr:from>
    <cdr:to>
      <cdr:x>0.7445</cdr:x>
      <cdr:y>0.32075</cdr:y>
    </cdr:to>
    <cdr:sp macro="" textlink="">
      <cdr:nvSpPr>
        <cdr:cNvPr id="4556" name="Text Box 46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94544" y="1491820"/>
          <a:ext cx="394774" cy="3809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73152" tIns="59436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3600" b="1" i="0" strike="noStrike">
              <a:solidFill>
                <a:srgbClr val="FF0000"/>
              </a:solidFill>
              <a:latin typeface="Arial"/>
              <a:cs typeface="Arial"/>
            </a:rPr>
            <a:t>*</a:t>
          </a:r>
        </a:p>
      </cdr:txBody>
    </cdr:sp>
  </cdr:relSizeAnchor>
  <cdr:relSizeAnchor xmlns:cdr="http://schemas.openxmlformats.org/drawingml/2006/chartDrawing">
    <cdr:from>
      <cdr:x>0.7155</cdr:x>
      <cdr:y>0.245</cdr:y>
    </cdr:from>
    <cdr:to>
      <cdr:x>0.7525</cdr:x>
      <cdr:y>0.28975</cdr:y>
    </cdr:to>
    <cdr:sp macro="" textlink="">
      <cdr:nvSpPr>
        <cdr:cNvPr id="4557" name="Line 46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6140439" y="1430512"/>
          <a:ext cx="317535" cy="261288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0.858</cdr:x>
      <cdr:y>0.95875</cdr:y>
    </cdr:from>
    <cdr:to>
      <cdr:x>0.90879</cdr:x>
      <cdr:y>0.98551</cdr:y>
    </cdr:to>
    <cdr:sp macro="" textlink="">
      <cdr:nvSpPr>
        <cdr:cNvPr id="4558" name="Text Box 46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355205" y="5580724"/>
          <a:ext cx="435440" cy="1557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strike="noStrike">
              <a:solidFill>
                <a:srgbClr val="000000"/>
              </a:solidFill>
              <a:latin typeface="Arial"/>
              <a:cs typeface="Arial"/>
            </a:rPr>
            <a:t>cer 9/12</a:t>
          </a:r>
        </a:p>
      </cdr:txBody>
    </cdr:sp>
  </cdr:relSizeAnchor>
  <cdr:relSizeAnchor xmlns:cdr="http://schemas.openxmlformats.org/drawingml/2006/chartDrawing">
    <cdr:from>
      <cdr:x>0.2345</cdr:x>
      <cdr:y>0.723</cdr:y>
    </cdr:from>
    <cdr:to>
      <cdr:x>0.2795</cdr:x>
      <cdr:y>0.7875</cdr:y>
    </cdr:to>
    <cdr:sp macro="" textlink="">
      <cdr:nvSpPr>
        <cdr:cNvPr id="4559" name="Text Box 46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03903" y="4221470"/>
          <a:ext cx="388336" cy="3766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73152" tIns="59436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3600" b="1" i="0" strike="noStrike">
              <a:solidFill>
                <a:srgbClr val="FF0000"/>
              </a:solidFill>
              <a:latin typeface="Arial"/>
              <a:cs typeface="Arial"/>
            </a:rPr>
            <a:t>*</a:t>
          </a:r>
        </a:p>
      </cdr:txBody>
    </cdr:sp>
  </cdr:relSizeAnchor>
  <cdr:relSizeAnchor xmlns:cdr="http://schemas.openxmlformats.org/drawingml/2006/chartDrawing">
    <cdr:from>
      <cdr:x>0.476</cdr:x>
      <cdr:y>0.58175</cdr:y>
    </cdr:from>
    <cdr:to>
      <cdr:x>0.522</cdr:x>
      <cdr:y>0.646</cdr:y>
    </cdr:to>
    <cdr:sp macro="" textlink="">
      <cdr:nvSpPr>
        <cdr:cNvPr id="4560" name="Text Box 46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085044" y="3396736"/>
          <a:ext cx="394773" cy="3751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73152" tIns="59436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3600" b="1" i="0" strike="noStrike">
              <a:solidFill>
                <a:srgbClr val="FF0000"/>
              </a:solidFill>
              <a:latin typeface="Arial"/>
              <a:cs typeface="Arial"/>
            </a:rPr>
            <a:t>*</a:t>
          </a:r>
        </a:p>
      </cdr:txBody>
    </cdr:sp>
  </cdr:relSizeAnchor>
  <cdr:relSizeAnchor xmlns:cdr="http://schemas.openxmlformats.org/drawingml/2006/chartDrawing">
    <cdr:from>
      <cdr:x>0.13333</cdr:x>
      <cdr:y>0.73975</cdr:y>
    </cdr:from>
    <cdr:to>
      <cdr:x>0.23925</cdr:x>
      <cdr:y>0.77273</cdr:y>
    </cdr:to>
    <cdr:sp macro="" textlink="">
      <cdr:nvSpPr>
        <cdr:cNvPr id="4562" name="Text Box 46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42999" y="4305961"/>
          <a:ext cx="907971" cy="191956"/>
        </a:xfrm>
        <a:prstGeom xmlns:a="http://schemas.openxmlformats.org/drawingml/2006/main" prst="rect">
          <a:avLst/>
        </a:prstGeom>
        <a:solidFill xmlns:a="http://schemas.openxmlformats.org/drawingml/2006/main">
          <a:srgbClr val="FFCC99"/>
        </a:solidFill>
        <a:ln xmlns:a="http://schemas.openxmlformats.org/drawingml/2006/main" w="9525">
          <a:solidFill>
            <a:srgbClr val="0000FF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00" b="1" i="0" strike="noStrike">
              <a:solidFill>
                <a:srgbClr val="000000"/>
              </a:solidFill>
              <a:latin typeface="Arial"/>
              <a:cs typeface="Arial"/>
            </a:rPr>
            <a:t>CEBAF 1991 Spec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0.85725</cdr:x>
      <cdr:y>0.9555</cdr:y>
    </cdr:from>
    <cdr:to>
      <cdr:x>0.90805</cdr:x>
      <cdr:y>0.98219</cdr:y>
    </cdr:to>
    <cdr:sp macro="" textlink="">
      <cdr:nvSpPr>
        <cdr:cNvPr id="191557" name="Text Box 6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348776" y="5575644"/>
          <a:ext cx="435440" cy="1557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strike="noStrike">
              <a:solidFill>
                <a:srgbClr val="000000"/>
              </a:solidFill>
              <a:latin typeface="Arial"/>
              <a:cs typeface="Arial"/>
            </a:rPr>
            <a:t>cer 9/12</a:t>
          </a:r>
        </a:p>
      </cdr:txBody>
    </cdr:sp>
  </cdr:relSizeAnchor>
  <cdr:relSizeAnchor xmlns:cdr="http://schemas.openxmlformats.org/drawingml/2006/chartDrawing">
    <cdr:from>
      <cdr:x>0.65258</cdr:x>
      <cdr:y>0.75239</cdr:y>
    </cdr:from>
    <cdr:to>
      <cdr:x>0.87033</cdr:x>
      <cdr:y>0.78051</cdr:y>
    </cdr:to>
    <cdr:sp macro="" textlink="">
      <cdr:nvSpPr>
        <cdr:cNvPr id="191552" name="Text Box 6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00472" y="4393055"/>
          <a:ext cx="1868736" cy="164181"/>
        </a:xfrm>
        <a:prstGeom xmlns:a="http://schemas.openxmlformats.org/drawingml/2006/main" prst="rect">
          <a:avLst/>
        </a:prstGeom>
        <a:solidFill xmlns:a="http://schemas.openxmlformats.org/drawingml/2006/main">
          <a:srgbClr val="FFCC99"/>
        </a:solidFill>
        <a:ln xmlns:a="http://schemas.openxmlformats.org/drawingml/2006/main" w="9525">
          <a:solidFill>
            <a:srgbClr val="0000FF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00" b="1" i="0" strike="noStrike">
              <a:solidFill>
                <a:srgbClr val="000000"/>
              </a:solidFill>
              <a:latin typeface="Arial"/>
              <a:cs typeface="Arial"/>
            </a:rPr>
            <a:t>Spec for 12 GeV cryomodules</a:t>
          </a:r>
        </a:p>
      </cdr:txBody>
    </cdr:sp>
  </cdr:relSizeAnchor>
  <cdr:relSizeAnchor xmlns:cdr="http://schemas.openxmlformats.org/drawingml/2006/chartDrawing">
    <cdr:from>
      <cdr:x>0.53165</cdr:x>
      <cdr:y>0.59056</cdr:y>
    </cdr:from>
    <cdr:to>
      <cdr:x>0.6069</cdr:x>
      <cdr:y>0.62259</cdr:y>
    </cdr:to>
    <cdr:sp macro="" textlink="">
      <cdr:nvSpPr>
        <cdr:cNvPr id="191554" name="Text Box 6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62641" y="3448179"/>
          <a:ext cx="645797" cy="187024"/>
        </a:xfrm>
        <a:prstGeom xmlns:a="http://schemas.openxmlformats.org/drawingml/2006/main" prst="rect">
          <a:avLst/>
        </a:prstGeom>
        <a:solidFill xmlns:a="http://schemas.openxmlformats.org/drawingml/2006/main">
          <a:srgbClr val="FFCC99"/>
        </a:solidFill>
        <a:ln xmlns:a="http://schemas.openxmlformats.org/drawingml/2006/main" w="9525">
          <a:solidFill>
            <a:srgbClr val="0000FF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00" b="1" i="0" strike="noStrike">
              <a:solidFill>
                <a:srgbClr val="000000"/>
              </a:solidFill>
              <a:latin typeface="Arial"/>
              <a:cs typeface="Arial"/>
            </a:rPr>
            <a:t>C50 Spec</a:t>
          </a:r>
        </a:p>
      </cdr:txBody>
    </cdr:sp>
  </cdr:relSizeAnchor>
  <cdr:relSizeAnchor xmlns:cdr="http://schemas.openxmlformats.org/drawingml/2006/chartDrawing">
    <cdr:from>
      <cdr:x>0.69733</cdr:x>
      <cdr:y>0.67145</cdr:y>
    </cdr:from>
    <cdr:to>
      <cdr:x>0.74383</cdr:x>
      <cdr:y>0.73136</cdr:y>
    </cdr:to>
    <cdr:sp macro="" textlink="">
      <cdr:nvSpPr>
        <cdr:cNvPr id="191555" name="Text Box 6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84517" y="3920498"/>
          <a:ext cx="399065" cy="349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73152" tIns="59436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3600" b="1" i="0" strike="noStrike">
              <a:solidFill>
                <a:srgbClr val="FF0000"/>
              </a:solidFill>
              <a:latin typeface="Arial"/>
              <a:cs typeface="Arial"/>
            </a:rPr>
            <a:t>*</a:t>
          </a:r>
        </a:p>
      </cdr:txBody>
    </cdr:sp>
  </cdr:relSizeAnchor>
  <cdr:relSizeAnchor xmlns:cdr="http://schemas.openxmlformats.org/drawingml/2006/chartDrawing">
    <cdr:from>
      <cdr:x>0.72058</cdr:x>
      <cdr:y>0.71449</cdr:y>
    </cdr:from>
    <cdr:to>
      <cdr:x>0.75908</cdr:x>
      <cdr:y>0.75361</cdr:y>
    </cdr:to>
    <cdr:sp macro="" textlink="">
      <cdr:nvSpPr>
        <cdr:cNvPr id="191556" name="Line 68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6184050" y="4171768"/>
          <a:ext cx="330408" cy="22842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0.23583</cdr:x>
      <cdr:y>0.69297</cdr:y>
    </cdr:from>
    <cdr:to>
      <cdr:x>0.28158</cdr:x>
      <cdr:y>0.75288</cdr:y>
    </cdr:to>
    <cdr:sp macro="" textlink="">
      <cdr:nvSpPr>
        <cdr:cNvPr id="191558" name="Text Box 7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23913" y="4046133"/>
          <a:ext cx="392628" cy="349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73152" tIns="59436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3600" b="1" i="0" strike="noStrike">
              <a:solidFill>
                <a:srgbClr val="FF0000"/>
              </a:solidFill>
              <a:latin typeface="Arial"/>
              <a:cs typeface="Arial"/>
            </a:rPr>
            <a:t>*</a:t>
          </a:r>
        </a:p>
      </cdr:txBody>
    </cdr:sp>
  </cdr:relSizeAnchor>
  <cdr:relSizeAnchor xmlns:cdr="http://schemas.openxmlformats.org/drawingml/2006/chartDrawing">
    <cdr:from>
      <cdr:x>0.47933</cdr:x>
      <cdr:y>0.68246</cdr:y>
    </cdr:from>
    <cdr:to>
      <cdr:x>0.52583</cdr:x>
      <cdr:y>0.7431</cdr:y>
    </cdr:to>
    <cdr:sp macro="" textlink="">
      <cdr:nvSpPr>
        <cdr:cNvPr id="191559" name="Text Box 7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13636" y="3984743"/>
          <a:ext cx="399064" cy="3540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73152" tIns="59436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3600" b="1" i="0" strike="noStrike">
              <a:solidFill>
                <a:srgbClr val="FF0000"/>
              </a:solidFill>
              <a:latin typeface="Arial"/>
              <a:cs typeface="Arial"/>
            </a:rPr>
            <a:t>*</a:t>
          </a:r>
        </a:p>
      </cdr:txBody>
    </cdr:sp>
  </cdr:relSizeAnchor>
  <cdr:relSizeAnchor xmlns:cdr="http://schemas.openxmlformats.org/drawingml/2006/chartDrawing">
    <cdr:from>
      <cdr:x>0.09883</cdr:x>
      <cdr:y>0.6629</cdr:y>
    </cdr:from>
    <cdr:to>
      <cdr:x>0.23583</cdr:x>
      <cdr:y>0.69493</cdr:y>
    </cdr:to>
    <cdr:sp macro="" textlink="">
      <cdr:nvSpPr>
        <cdr:cNvPr id="191561" name="Text Box 7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48176" y="3870531"/>
          <a:ext cx="1175737" cy="187023"/>
        </a:xfrm>
        <a:prstGeom xmlns:a="http://schemas.openxmlformats.org/drawingml/2006/main" prst="rect">
          <a:avLst/>
        </a:prstGeom>
        <a:solidFill xmlns:a="http://schemas.openxmlformats.org/drawingml/2006/main">
          <a:srgbClr val="FFCC99"/>
        </a:solidFill>
        <a:ln xmlns:a="http://schemas.openxmlformats.org/drawingml/2006/main" w="9525">
          <a:solidFill>
            <a:srgbClr val="0000FF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00" b="1" i="0" strike="noStrike">
              <a:solidFill>
                <a:srgbClr val="000000"/>
              </a:solidFill>
              <a:latin typeface="Arial"/>
              <a:cs typeface="Arial"/>
            </a:rPr>
            <a:t>CEBAF 1991 Spec</a:t>
          </a:r>
        </a:p>
      </cdr:txBody>
    </cdr:sp>
  </cdr:relSizeAnchor>
  <cdr:relSizeAnchor xmlns:cdr="http://schemas.openxmlformats.org/drawingml/2006/chartDrawing">
    <cdr:from>
      <cdr:x>0.17733</cdr:x>
      <cdr:y>0.69566</cdr:y>
    </cdr:from>
    <cdr:to>
      <cdr:x>0.24383</cdr:x>
      <cdr:y>0.72696</cdr:y>
    </cdr:to>
    <cdr:sp macro="" textlink="">
      <cdr:nvSpPr>
        <cdr:cNvPr id="191563" name="Line 7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1521864" y="4061837"/>
          <a:ext cx="570705" cy="18274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0.49558</cdr:x>
      <cdr:y>0.63021</cdr:y>
    </cdr:from>
    <cdr:to>
      <cdr:x>0.56195</cdr:x>
      <cdr:y>0.70862</cdr:y>
    </cdr:to>
    <cdr:sp macro="" textlink="">
      <cdr:nvSpPr>
        <cdr:cNvPr id="191564" name="Line 76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4253094" y="3679658"/>
          <a:ext cx="569564" cy="45784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0.10962</cdr:x>
      <cdr:y>0.05452</cdr:y>
    </cdr:from>
    <cdr:to>
      <cdr:x>0.19937</cdr:x>
      <cdr:y>0.28627</cdr:y>
    </cdr:to>
    <cdr:grpSp>
      <cdr:nvGrpSpPr>
        <cdr:cNvPr id="25" name="Group 24"/>
        <cdr:cNvGrpSpPr/>
      </cdr:nvGrpSpPr>
      <cdr:grpSpPr>
        <a:xfrm xmlns:a="http://schemas.openxmlformats.org/drawingml/2006/main">
          <a:off x="939717" y="318141"/>
          <a:ext cx="769382" cy="1352335"/>
          <a:chOff x="1201484" y="248150"/>
          <a:chExt cx="770236" cy="1353148"/>
        </a:xfrm>
      </cdr:grpSpPr>
      <cdr:sp macro="" textlink="">
        <cdr:nvSpPr>
          <cdr:cNvPr id="191565" name="Line 77"/>
          <cdr:cNvSpPr>
            <a:spLocks xmlns:a="http://schemas.openxmlformats.org/drawingml/2006/main" noChangeShapeType="1"/>
          </cdr:cNvSpPr>
        </cdr:nvSpPr>
        <cdr:spPr bwMode="auto">
          <a:xfrm xmlns:a="http://schemas.openxmlformats.org/drawingml/2006/main" flipV="1">
            <a:off x="1201484" y="248150"/>
            <a:ext cx="0" cy="1353148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38100">
            <a:solidFill>
              <a:srgbClr val="000000"/>
            </a:solidFill>
            <a:round/>
            <a:headEnd/>
            <a:tailEnd type="triangle" w="med" len="med"/>
          </a:ln>
        </cdr:spPr>
        <cdr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en-US"/>
          </a:p>
        </cdr:txBody>
      </cdr:sp>
      <cdr:sp macro="" textlink="">
        <cdr:nvSpPr>
          <cdr:cNvPr id="191566" name="Text Box 78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1257267" y="582423"/>
            <a:ext cx="714453" cy="640811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CFFFF"/>
          </a:solidFill>
          <a:ln xmlns:a="http://schemas.openxmlformats.org/drawingml/2006/main" w="9525">
            <a:solidFill>
              <a:srgbClr val="800000"/>
            </a:solidFill>
            <a:miter lim="800000"/>
            <a:headEnd/>
            <a:tailEnd/>
          </a:ln>
        </cdr:spPr>
        <cdr:txBody>
          <a:bodyPr xmlns:a="http://schemas.openxmlformats.org/drawingml/2006/main" vertOverflow="clip" wrap="square" lIns="27432" tIns="22860" rIns="0" bIns="0" anchor="t" upright="1"/>
          <a:lstStyle xmlns:a="http://schemas.openxmlformats.org/drawingml/2006/main"/>
          <a:p xmlns:a="http://schemas.openxmlformats.org/drawingml/2006/main">
            <a:pPr algn="l" rtl="0">
              <a:defRPr sz="1000"/>
            </a:pPr>
            <a:r>
              <a:rPr lang="en-US" sz="1000" b="1" i="0" strike="noStrike">
                <a:solidFill>
                  <a:srgbClr val="000000"/>
                </a:solidFill>
                <a:latin typeface="Arial"/>
                <a:cs typeface="Arial"/>
              </a:rPr>
              <a:t>Increasing "bang" for cryo buck</a:t>
            </a:r>
          </a:p>
        </cdr:txBody>
      </cdr:sp>
    </cdr:grpSp>
  </cdr:relSizeAnchor>
  <cdr:relSizeAnchor xmlns:cdr="http://schemas.openxmlformats.org/drawingml/2006/chartDrawing">
    <cdr:from>
      <cdr:x>0.79104</cdr:x>
      <cdr:y>0.11084</cdr:y>
    </cdr:from>
    <cdr:to>
      <cdr:x>0.94154</cdr:x>
      <cdr:y>0.21959</cdr:y>
    </cdr:to>
    <cdr:grpSp>
      <cdr:nvGrpSpPr>
        <cdr:cNvPr id="24" name="Group 23"/>
        <cdr:cNvGrpSpPr/>
      </cdr:nvGrpSpPr>
      <cdr:grpSpPr>
        <a:xfrm xmlns:a="http://schemas.openxmlformats.org/drawingml/2006/main">
          <a:off x="6781190" y="646786"/>
          <a:ext cx="1290162" cy="634591"/>
          <a:chOff x="6518048" y="4036088"/>
          <a:chExt cx="1291595" cy="634972"/>
        </a:xfrm>
      </cdr:grpSpPr>
      <cdr:sp macro="" textlink="">
        <cdr:nvSpPr>
          <cdr:cNvPr id="191567" name="Text Box 79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6711144" y="4036088"/>
            <a:ext cx="720890" cy="634972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CFFFF"/>
          </a:solidFill>
          <a:ln xmlns:a="http://schemas.openxmlformats.org/drawingml/2006/main" w="9525">
            <a:solidFill>
              <a:srgbClr val="800000"/>
            </a:solidFill>
            <a:miter lim="800000"/>
            <a:headEnd/>
            <a:tailEnd/>
          </a:ln>
        </cdr:spPr>
        <cdr:txBody>
          <a:bodyPr xmlns:a="http://schemas.openxmlformats.org/drawingml/2006/main" vertOverflow="clip" wrap="square" lIns="27432" tIns="22860" rIns="0" bIns="0" anchor="t" upright="1"/>
          <a:lstStyle xmlns:a="http://schemas.openxmlformats.org/drawingml/2006/main"/>
          <a:p xmlns:a="http://schemas.openxmlformats.org/drawingml/2006/main">
            <a:pPr algn="l" rtl="0">
              <a:defRPr sz="1000"/>
            </a:pPr>
            <a:r>
              <a:rPr lang="en-US" sz="1000" b="1" i="0" strike="noStrike">
                <a:solidFill>
                  <a:srgbClr val="000000"/>
                </a:solidFill>
                <a:latin typeface="Arial"/>
                <a:cs typeface="Arial"/>
              </a:rPr>
              <a:t>Increasing "bang" for real estate buck</a:t>
            </a:r>
          </a:p>
        </cdr:txBody>
      </cdr:sp>
      <cdr:sp macro="" textlink="">
        <cdr:nvSpPr>
          <cdr:cNvPr id="191568" name="Line 80"/>
          <cdr:cNvSpPr>
            <a:spLocks xmlns:a="http://schemas.openxmlformats.org/drawingml/2006/main" noChangeShapeType="1"/>
          </cdr:cNvSpPr>
        </cdr:nvSpPr>
        <cdr:spPr bwMode="auto">
          <a:xfrm xmlns:a="http://schemas.openxmlformats.org/drawingml/2006/main">
            <a:off x="6518048" y="4671060"/>
            <a:ext cx="1291595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38100">
            <a:solidFill>
              <a:srgbClr val="000000"/>
            </a:solidFill>
            <a:round/>
            <a:headEnd/>
            <a:tailEnd type="triangle" w="med" len="med"/>
          </a:ln>
        </cdr:spPr>
        <cdr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en-US"/>
          </a:p>
        </cdr:txBody>
      </cdr:sp>
    </cdr:grpSp>
  </cdr:relSizeAnchor>
  <cdr:relSizeAnchor xmlns:cdr="http://schemas.openxmlformats.org/drawingml/2006/chartDrawing">
    <cdr:from>
      <cdr:x>0.44161</cdr:x>
      <cdr:y>0.48596</cdr:y>
    </cdr:from>
    <cdr:to>
      <cdr:x>0.55961</cdr:x>
      <cdr:y>0.57764</cdr:y>
    </cdr:to>
    <cdr:sp macro="" textlink="">
      <cdr:nvSpPr>
        <cdr:cNvPr id="29" name="TextBox 1"/>
        <cdr:cNvSpPr txBox="1"/>
      </cdr:nvSpPr>
      <cdr:spPr>
        <a:xfrm xmlns:a="http://schemas.openxmlformats.org/drawingml/2006/main">
          <a:off x="3789947" y="2837448"/>
          <a:ext cx="1012658" cy="535294"/>
        </a:xfrm>
        <a:prstGeom xmlns:a="http://schemas.openxmlformats.org/drawingml/2006/main" prst="rect">
          <a:avLst/>
        </a:prstGeom>
        <a:solidFill xmlns:a="http://schemas.openxmlformats.org/drawingml/2006/main">
          <a:srgbClr val="C0504D">
            <a:lumMod val="40000"/>
            <a:lumOff val="60000"/>
          </a:srgbClr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 b="1"/>
            <a:t>C50FixMag</a:t>
          </a:r>
          <a:r>
            <a:rPr lang="en-US" sz="1400" b="1" baseline="0"/>
            <a:t> </a:t>
          </a:r>
        </a:p>
        <a:p xmlns:a="http://schemas.openxmlformats.org/drawingml/2006/main">
          <a:r>
            <a:rPr lang="en-US" sz="1400" b="1" baseline="0"/>
            <a:t>Q</a:t>
          </a:r>
          <a:r>
            <a:rPr lang="en-US" sz="1400" b="1" baseline="-25000"/>
            <a:t>0</a:t>
          </a:r>
          <a:r>
            <a:rPr lang="en-US" sz="1400" b="1" baseline="0"/>
            <a:t> = 1.2e10</a:t>
          </a:r>
          <a:endParaRPr lang="en-US" sz="1400" b="1"/>
        </a:p>
      </cdr:txBody>
    </cdr:sp>
  </cdr:relSizeAnchor>
  <cdr:relSizeAnchor xmlns:cdr="http://schemas.openxmlformats.org/drawingml/2006/chartDrawing">
    <cdr:from>
      <cdr:x>0.58525</cdr:x>
      <cdr:y>0.17849</cdr:y>
    </cdr:from>
    <cdr:to>
      <cdr:x>0.7614</cdr:x>
      <cdr:y>0.22852</cdr:y>
    </cdr:to>
    <cdr:sp macro="" textlink="">
      <cdr:nvSpPr>
        <cdr:cNvPr id="30" name="TextBox 1"/>
        <cdr:cNvSpPr txBox="1"/>
      </cdr:nvSpPr>
      <cdr:spPr>
        <a:xfrm xmlns:a="http://schemas.openxmlformats.org/drawingml/2006/main">
          <a:off x="5017056" y="1041546"/>
          <a:ext cx="1510076" cy="291954"/>
        </a:xfrm>
        <a:prstGeom xmlns:a="http://schemas.openxmlformats.org/drawingml/2006/main" prst="rect">
          <a:avLst/>
        </a:prstGeom>
        <a:solidFill xmlns:a="http://schemas.openxmlformats.org/drawingml/2006/main">
          <a:srgbClr val="C0504D">
            <a:lumMod val="40000"/>
            <a:lumOff val="60000"/>
          </a:srgbClr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 b="1" baseline="0"/>
            <a:t>Q</a:t>
          </a:r>
          <a:r>
            <a:rPr lang="en-US" sz="1400" b="1" baseline="-25000"/>
            <a:t>0</a:t>
          </a:r>
          <a:r>
            <a:rPr lang="en-US" sz="1400" b="1" baseline="0"/>
            <a:t> = 3e10, LL CMs</a:t>
          </a:r>
          <a:endParaRPr lang="en-US" sz="1400" b="1"/>
        </a:p>
      </cdr:txBody>
    </cdr:sp>
  </cdr:relSizeAnchor>
  <cdr:relSizeAnchor xmlns:cdr="http://schemas.openxmlformats.org/drawingml/2006/chartDrawing">
    <cdr:from>
      <cdr:x>0.50003</cdr:x>
      <cdr:y>0.20282</cdr:y>
    </cdr:from>
    <cdr:to>
      <cdr:x>0.58298</cdr:x>
      <cdr:y>0.20606</cdr:y>
    </cdr:to>
    <cdr:sp macro="" textlink="">
      <cdr:nvSpPr>
        <cdr:cNvPr id="31" name="Line 46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4291262" y="1184218"/>
          <a:ext cx="711869" cy="1894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0.68304</cdr:x>
      <cdr:y>0.23196</cdr:y>
    </cdr:from>
    <cdr:to>
      <cdr:x>0.72398</cdr:x>
      <cdr:y>0.30584</cdr:y>
    </cdr:to>
    <cdr:sp macro="" textlink="">
      <cdr:nvSpPr>
        <cdr:cNvPr id="32" name="Line 46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855368" y="1353552"/>
          <a:ext cx="350922" cy="43113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0.75797</cdr:x>
      <cdr:y>0.23207</cdr:y>
    </cdr:from>
    <cdr:to>
      <cdr:x>0.82456</cdr:x>
      <cdr:y>0.38144</cdr:y>
    </cdr:to>
    <cdr:sp macro="" textlink="">
      <cdr:nvSpPr>
        <cdr:cNvPr id="33" name="Line 46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6497721" y="1354220"/>
          <a:ext cx="570832" cy="87162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0.62268</cdr:x>
      <cdr:y>0.59577</cdr:y>
    </cdr:from>
    <cdr:to>
      <cdr:x>0.72934</cdr:x>
      <cdr:y>0.75247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5337888" y="347650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4EC472CD-529B-4EA3-AFA3-E1E094D4146C}" type="datetimeFigureOut">
              <a:rPr lang="en-US"/>
              <a:pPr>
                <a:defRPr/>
              </a:pPr>
              <a:t>6/11/2013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7465A7D-2526-4DE8-9A93-2FE3E56F8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1625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EF3F2511-6170-4784-87B2-656A4FE40CF6}" type="slidenum">
              <a:rPr lang="en-US" sz="1200"/>
              <a:pPr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3DE7-FC57-4980-9591-3F478B9FE9DD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65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74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20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73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4827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04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61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26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32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9559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932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CEBAF Upgrade cavity</a:t>
            </a:r>
          </a:p>
        </p:txBody>
      </p:sp>
      <p:sp>
        <p:nvSpPr>
          <p:cNvPr id="2051" name="Subtitle 5"/>
          <p:cNvSpPr>
            <a:spLocks noGrp="1"/>
          </p:cNvSpPr>
          <p:nvPr>
            <p:ph type="subTitle" idx="1"/>
          </p:nvPr>
        </p:nvSpPr>
        <p:spPr>
          <a:xfrm>
            <a:off x="1143000" y="3886200"/>
            <a:ext cx="7086600" cy="1752600"/>
          </a:xfrm>
        </p:spPr>
        <p:txBody>
          <a:bodyPr/>
          <a:lstStyle/>
          <a:p>
            <a:pPr eaLnBrk="1" hangingPunct="1"/>
            <a:r>
              <a:rPr lang="en-US" i="1" dirty="0" smtClean="0"/>
              <a:t>G. </a:t>
            </a:r>
            <a:r>
              <a:rPr lang="en-US" i="1" dirty="0" err="1" smtClean="0"/>
              <a:t>Ciovati</a:t>
            </a:r>
            <a:r>
              <a:rPr lang="en-US" i="1" dirty="0" smtClean="0"/>
              <a:t> for the </a:t>
            </a:r>
            <a:r>
              <a:rPr lang="en-US" i="1" dirty="0" err="1" smtClean="0"/>
              <a:t>JLab</a:t>
            </a:r>
            <a:r>
              <a:rPr lang="en-US" i="1" dirty="0" smtClean="0"/>
              <a:t> SRF Group</a:t>
            </a:r>
          </a:p>
          <a:p>
            <a:pPr eaLnBrk="1" hangingPunct="1"/>
            <a:endParaRPr lang="en-US" i="1" dirty="0" smtClean="0"/>
          </a:p>
          <a:p>
            <a:pPr eaLnBrk="1" hangingPunct="1"/>
            <a:r>
              <a:rPr lang="en-US" sz="2000" dirty="0" smtClean="0"/>
              <a:t>TTC Topical Meeting on CW SRF</a:t>
            </a:r>
          </a:p>
          <a:p>
            <a:pPr eaLnBrk="1" hangingPunct="1"/>
            <a:r>
              <a:rPr lang="en-US" sz="1600" dirty="0" smtClean="0"/>
              <a:t>Cornell Univ., June 12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-14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,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76200"/>
            <a:ext cx="8978900" cy="762000"/>
          </a:xfrm>
        </p:spPr>
        <p:txBody>
          <a:bodyPr/>
          <a:lstStyle/>
          <a:p>
            <a:r>
              <a:rPr lang="en-US" dirty="0" smtClean="0"/>
              <a:t>Upgrade cavity – Optimized Configuration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457200" y="850900"/>
            <a:ext cx="8458200" cy="5402263"/>
            <a:chOff x="685800" y="762000"/>
            <a:chExt cx="8458200" cy="5402263"/>
          </a:xfrm>
        </p:grpSpPr>
        <p:pic>
          <p:nvPicPr>
            <p:cNvPr id="4" name="Picture 26" descr="Cavity_in_helium_vessel_with_tuner"/>
            <p:cNvPicPr>
              <a:picLocks noChangeAspect="1" noChangeArrowheads="1"/>
            </p:cNvPicPr>
            <p:nvPr/>
          </p:nvPicPr>
          <p:blipFill>
            <a:blip r:embed="rId2" cstate="print"/>
            <a:srcRect l="2632" t="1466" b="9074"/>
            <a:stretch>
              <a:fillRect/>
            </a:stretch>
          </p:blipFill>
          <p:spPr bwMode="auto">
            <a:xfrm>
              <a:off x="1143000" y="762000"/>
              <a:ext cx="6553200" cy="5402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 Box 27"/>
            <p:cNvSpPr txBox="1">
              <a:spLocks noChangeArrowheads="1"/>
            </p:cNvSpPr>
            <p:nvPr/>
          </p:nvSpPr>
          <p:spPr bwMode="auto">
            <a:xfrm>
              <a:off x="7467600" y="2514600"/>
              <a:ext cx="16764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Symbol" pitchFamily="1" charset="2"/>
                </a:rPr>
                <a:t>l</a:t>
              </a:r>
              <a:r>
                <a:rPr lang="en-US" sz="1400">
                  <a:latin typeface="Arial Rounded MT Bold" pitchFamily="1" charset="0"/>
                </a:rPr>
                <a:t>/4 waveguide RF input coupler</a:t>
              </a:r>
            </a:p>
          </p:txBody>
        </p:sp>
        <p:sp>
          <p:nvSpPr>
            <p:cNvPr id="6" name="Text Box 28"/>
            <p:cNvSpPr txBox="1">
              <a:spLocks noChangeArrowheads="1"/>
            </p:cNvSpPr>
            <p:nvPr/>
          </p:nvSpPr>
          <p:spPr bwMode="auto">
            <a:xfrm>
              <a:off x="7570788" y="3276600"/>
              <a:ext cx="1573212" cy="825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Fundamental Power Coupler (FPC)</a:t>
              </a:r>
            </a:p>
          </p:txBody>
        </p:sp>
        <p:sp>
          <p:nvSpPr>
            <p:cNvPr id="7" name="Text Box 29"/>
            <p:cNvSpPr txBox="1">
              <a:spLocks noChangeArrowheads="1"/>
            </p:cNvSpPr>
            <p:nvPr/>
          </p:nvSpPr>
          <p:spPr bwMode="auto">
            <a:xfrm>
              <a:off x="7162800" y="4495800"/>
              <a:ext cx="1600200" cy="942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Arial Rounded MT Bold" pitchFamily="1" charset="0"/>
                </a:rPr>
                <a:t>Cu-plated waveguide between RT and 2 K</a:t>
              </a:r>
            </a:p>
          </p:txBody>
        </p:sp>
        <p:sp>
          <p:nvSpPr>
            <p:cNvPr id="8" name="Text Box 30"/>
            <p:cNvSpPr txBox="1">
              <a:spLocks noChangeArrowheads="1"/>
            </p:cNvSpPr>
            <p:nvPr/>
          </p:nvSpPr>
          <p:spPr bwMode="auto">
            <a:xfrm>
              <a:off x="4267200" y="4038600"/>
              <a:ext cx="15240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Arial Rounded MT Bold" pitchFamily="1" charset="0"/>
                </a:rPr>
                <a:t>Warm ceramic RF window</a:t>
              </a:r>
            </a:p>
          </p:txBody>
        </p:sp>
        <p:sp>
          <p:nvSpPr>
            <p:cNvPr id="9" name="Text Box 31"/>
            <p:cNvSpPr txBox="1">
              <a:spLocks noChangeArrowheads="1"/>
            </p:cNvSpPr>
            <p:nvPr/>
          </p:nvSpPr>
          <p:spPr bwMode="auto">
            <a:xfrm>
              <a:off x="2895600" y="3810000"/>
              <a:ext cx="1371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Arial Rounded MT Bold" pitchFamily="1" charset="0"/>
                </a:rPr>
                <a:t>SST helium vessel</a:t>
              </a:r>
            </a:p>
          </p:txBody>
        </p:sp>
        <p:sp>
          <p:nvSpPr>
            <p:cNvPr id="10" name="Text Box 32"/>
            <p:cNvSpPr txBox="1">
              <a:spLocks noChangeArrowheads="1"/>
            </p:cNvSpPr>
            <p:nvPr/>
          </p:nvSpPr>
          <p:spPr bwMode="auto">
            <a:xfrm>
              <a:off x="685800" y="3200400"/>
              <a:ext cx="16002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Arial Rounded MT Bold" pitchFamily="1" charset="0"/>
                </a:rPr>
                <a:t>HOM coupler (2)</a:t>
              </a:r>
            </a:p>
          </p:txBody>
        </p:sp>
        <p:sp>
          <p:nvSpPr>
            <p:cNvPr id="11" name="Text Box 33"/>
            <p:cNvSpPr txBox="1">
              <a:spLocks noChangeArrowheads="1"/>
            </p:cNvSpPr>
            <p:nvPr/>
          </p:nvSpPr>
          <p:spPr bwMode="auto">
            <a:xfrm>
              <a:off x="762000" y="1752600"/>
              <a:ext cx="14478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Arial Rounded MT Bold" pitchFamily="1" charset="0"/>
                </a:rPr>
                <a:t>RF reference probe</a:t>
              </a:r>
            </a:p>
          </p:txBody>
        </p:sp>
        <p:sp>
          <p:nvSpPr>
            <p:cNvPr id="12" name="Line 34"/>
            <p:cNvSpPr>
              <a:spLocks noChangeShapeType="1"/>
            </p:cNvSpPr>
            <p:nvPr/>
          </p:nvSpPr>
          <p:spPr bwMode="auto">
            <a:xfrm flipH="1">
              <a:off x="7467600" y="3048000"/>
              <a:ext cx="4572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35"/>
            <p:cNvSpPr>
              <a:spLocks noChangeShapeType="1"/>
            </p:cNvSpPr>
            <p:nvPr/>
          </p:nvSpPr>
          <p:spPr bwMode="auto">
            <a:xfrm flipH="1" flipV="1">
              <a:off x="6858000" y="4572000"/>
              <a:ext cx="2286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36"/>
            <p:cNvSpPr>
              <a:spLocks noChangeShapeType="1"/>
            </p:cNvSpPr>
            <p:nvPr/>
          </p:nvSpPr>
          <p:spPr bwMode="auto">
            <a:xfrm>
              <a:off x="5486400" y="4419600"/>
              <a:ext cx="4572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37"/>
            <p:cNvSpPr>
              <a:spLocks noChangeShapeType="1"/>
            </p:cNvSpPr>
            <p:nvPr/>
          </p:nvSpPr>
          <p:spPr bwMode="auto">
            <a:xfrm flipV="1">
              <a:off x="3429000" y="3581400"/>
              <a:ext cx="3048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38"/>
            <p:cNvSpPr>
              <a:spLocks noChangeShapeType="1"/>
            </p:cNvSpPr>
            <p:nvPr/>
          </p:nvSpPr>
          <p:spPr bwMode="auto">
            <a:xfrm flipV="1">
              <a:off x="1524000" y="3124200"/>
              <a:ext cx="1066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39"/>
            <p:cNvSpPr>
              <a:spLocks noChangeShapeType="1"/>
            </p:cNvSpPr>
            <p:nvPr/>
          </p:nvSpPr>
          <p:spPr bwMode="auto">
            <a:xfrm>
              <a:off x="1600200" y="2057400"/>
              <a:ext cx="11430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40"/>
            <p:cNvSpPr txBox="1">
              <a:spLocks noChangeArrowheads="1"/>
            </p:cNvSpPr>
            <p:nvPr/>
          </p:nvSpPr>
          <p:spPr bwMode="auto">
            <a:xfrm>
              <a:off x="6477000" y="1295400"/>
              <a:ext cx="1600200" cy="73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Arial Rounded MT Bold" pitchFamily="1" charset="0"/>
                </a:rPr>
                <a:t>Warm tuner actuator not shown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Cavity - Features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03300"/>
            <a:ext cx="7772400" cy="1257300"/>
          </a:xfrm>
        </p:spPr>
        <p:txBody>
          <a:bodyPr/>
          <a:lstStyle/>
          <a:p>
            <a:r>
              <a:rPr lang="en-US" dirty="0" smtClean="0"/>
              <a:t>No stiffening rings, to increase </a:t>
            </a:r>
            <a:r>
              <a:rPr lang="en-US" dirty="0" err="1" smtClean="0"/>
              <a:t>tunability</a:t>
            </a:r>
            <a:endParaRPr lang="en-US" dirty="0" smtClean="0"/>
          </a:p>
          <a:p>
            <a:r>
              <a:rPr lang="en-US" dirty="0" smtClean="0"/>
              <a:t>New helium vessel design, to replace titanium with stainless steel for cost and joint reliability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1100" y="2360613"/>
            <a:ext cx="35814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73100" y="4953000"/>
            <a:ext cx="77724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kern="0" dirty="0" smtClean="0">
                <a:latin typeface="+mn-lt"/>
              </a:rPr>
              <a:t>New tuner interface, mounts to stainless steel helium vessel endplates and allows use of proven scissor-jack tuner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9524" y="5974258"/>
            <a:ext cx="3168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92D050"/>
                </a:solidFill>
              </a:rPr>
              <a:t>C. Reece et al., SRF’07, p. 536.</a:t>
            </a:r>
            <a:endParaRPr lang="en-US" sz="14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Cavity - Features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965200"/>
            <a:ext cx="8496300" cy="1714500"/>
          </a:xfrm>
        </p:spPr>
        <p:txBody>
          <a:bodyPr/>
          <a:lstStyle/>
          <a:p>
            <a:r>
              <a:rPr lang="en-US" dirty="0" smtClean="0"/>
              <a:t>Optimized waveguide input coupler geometry for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ext</a:t>
            </a:r>
            <a:r>
              <a:rPr lang="en-US" dirty="0" smtClean="0"/>
              <a:t> = 3.2×10</a:t>
            </a:r>
            <a:r>
              <a:rPr lang="en-US" baseline="30000" dirty="0" smtClean="0"/>
              <a:t>7</a:t>
            </a:r>
            <a:endParaRPr lang="en-US" dirty="0" smtClean="0"/>
          </a:p>
          <a:p>
            <a:r>
              <a:rPr lang="en-US" dirty="0" err="1" smtClean="0"/>
              <a:t>Nb</a:t>
            </a:r>
            <a:r>
              <a:rPr lang="en-US" dirty="0" smtClean="0"/>
              <a:t> HOM coupler probes confidently cooled</a:t>
            </a:r>
          </a:p>
          <a:p>
            <a:r>
              <a:rPr lang="en-US" dirty="0" smtClean="0"/>
              <a:t>Optimized position and orientation of HOM couplers (now only on “field probe” side) for HOM damping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4" y="2805113"/>
            <a:ext cx="5064125" cy="3454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C100 </a:t>
            </a:r>
            <a:r>
              <a:rPr lang="en-US" dirty="0" err="1" smtClean="0"/>
              <a:t>Cryomodules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700" y="1003300"/>
            <a:ext cx="8293100" cy="2019300"/>
          </a:xfrm>
        </p:spPr>
        <p:txBody>
          <a:bodyPr/>
          <a:lstStyle/>
          <a:p>
            <a:r>
              <a:rPr lang="en-US" dirty="0" smtClean="0"/>
              <a:t>Each cavity is powered individually to determine its maximum gradient while measuring the corresponding heat load</a:t>
            </a:r>
          </a:p>
          <a:p>
            <a:r>
              <a:rPr lang="en-US" dirty="0" smtClean="0"/>
              <a:t>All the other operational systems such as tuners, HOM couplers, valves and instrumentation are qualified.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8188" y="2876550"/>
            <a:ext cx="3846512" cy="207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23900" y="5219700"/>
            <a:ext cx="77724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Pressure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sensitivity: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~220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Hz/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Torr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Lorentz force detuning: ~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-1.6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Hz/(MV/m)</a:t>
            </a:r>
            <a:r>
              <a:rPr kumimoji="0" lang="en-US" sz="24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75131" y="4653459"/>
            <a:ext cx="2673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92D050"/>
                </a:solidFill>
              </a:rPr>
              <a:t>J. Hogan et al., IPAC’12, p. 2429.</a:t>
            </a:r>
            <a:endParaRPr lang="en-US" sz="14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-25400"/>
            <a:ext cx="8897441" cy="808806"/>
          </a:xfrm>
        </p:spPr>
        <p:txBody>
          <a:bodyPr/>
          <a:lstStyle/>
          <a:p>
            <a:r>
              <a:rPr lang="en-US" sz="2800" dirty="0"/>
              <a:t>2 K </a:t>
            </a:r>
            <a:r>
              <a:rPr lang="en-US" sz="2800" dirty="0" smtClean="0"/>
              <a:t>Dynamic Heat </a:t>
            </a:r>
            <a:r>
              <a:rPr lang="en-US" sz="2800" dirty="0"/>
              <a:t>Load vs. Cavity Gradients in CEBAF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683" y="688886"/>
            <a:ext cx="8073189" cy="4884788"/>
          </a:xfrm>
        </p:spPr>
        <p:txBody>
          <a:bodyPr/>
          <a:lstStyle/>
          <a:p>
            <a:pPr>
              <a:buNone/>
            </a:pP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620925"/>
              </p:ext>
            </p:extLst>
          </p:nvPr>
        </p:nvGraphicFramePr>
        <p:xfrm>
          <a:off x="322683" y="688886"/>
          <a:ext cx="8572500" cy="5820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0743" y="4165600"/>
            <a:ext cx="143981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0.7 m cavities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126411" y="4862286"/>
            <a:ext cx="143981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0.5 m cavities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9699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0"/>
            <a:ext cx="8897441" cy="808806"/>
          </a:xfrm>
        </p:spPr>
        <p:txBody>
          <a:bodyPr/>
          <a:lstStyle/>
          <a:p>
            <a:r>
              <a:rPr lang="en-US" sz="2800" dirty="0"/>
              <a:t>Bang for the </a:t>
            </a:r>
            <a:r>
              <a:rPr lang="en-US" sz="2800" dirty="0" err="1"/>
              <a:t>Cryo</a:t>
            </a:r>
            <a:r>
              <a:rPr lang="en-US" sz="2800" dirty="0"/>
              <a:t> Buck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683" y="688886"/>
            <a:ext cx="8073189" cy="4884788"/>
          </a:xfrm>
        </p:spPr>
        <p:txBody>
          <a:bodyPr/>
          <a:lstStyle/>
          <a:p>
            <a:pPr>
              <a:buNone/>
            </a:pP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636906"/>
              </p:ext>
            </p:extLst>
          </p:nvPr>
        </p:nvGraphicFramePr>
        <p:xfrm>
          <a:off x="322683" y="572979"/>
          <a:ext cx="8572500" cy="5835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271657" y="4285734"/>
            <a:ext cx="864339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2.07 K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03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39800"/>
            <a:ext cx="8369300" cy="5410200"/>
          </a:xfrm>
        </p:spPr>
        <p:txBody>
          <a:bodyPr/>
          <a:lstStyle/>
          <a:p>
            <a:r>
              <a:rPr lang="en-US" dirty="0" err="1" smtClean="0"/>
              <a:t>JLab</a:t>
            </a:r>
            <a:r>
              <a:rPr lang="en-US" dirty="0" smtClean="0"/>
              <a:t> has successfully developed a multi-cell SRF cavity for the 12 </a:t>
            </a:r>
            <a:r>
              <a:rPr lang="en-US" dirty="0" err="1" smtClean="0"/>
              <a:t>GeV</a:t>
            </a:r>
            <a:r>
              <a:rPr lang="en-US" dirty="0" smtClean="0"/>
              <a:t> Upgrade of CEBAF</a:t>
            </a:r>
          </a:p>
          <a:p>
            <a:r>
              <a:rPr lang="en-US" dirty="0" smtClean="0"/>
              <a:t>The cavities meet the project specification of </a:t>
            </a:r>
            <a:r>
              <a:rPr lang="en-US" b="1" dirty="0" err="1" smtClean="0"/>
              <a:t>E</a:t>
            </a:r>
            <a:r>
              <a:rPr lang="en-US" b="1" baseline="-25000" dirty="0" err="1" smtClean="0"/>
              <a:t>acc</a:t>
            </a:r>
            <a:r>
              <a:rPr lang="en-US" b="1" dirty="0" smtClean="0"/>
              <a:t>=19.2 MV/m </a:t>
            </a:r>
            <a:r>
              <a:rPr lang="en-US" dirty="0" smtClean="0"/>
              <a:t>with </a:t>
            </a:r>
            <a:r>
              <a:rPr lang="en-US" b="1" dirty="0" smtClean="0"/>
              <a:t>Q</a:t>
            </a:r>
            <a:r>
              <a:rPr lang="en-US" b="1" baseline="-25000" dirty="0" smtClean="0"/>
              <a:t>0</a:t>
            </a:r>
            <a:r>
              <a:rPr lang="en-US" b="1" dirty="0" smtClean="0"/>
              <a:t> ≥ 8×10</a:t>
            </a:r>
            <a:r>
              <a:rPr lang="en-US" b="1" baseline="30000" dirty="0" smtClean="0"/>
              <a:t>9</a:t>
            </a:r>
            <a:r>
              <a:rPr lang="en-US" b="1" dirty="0" smtClean="0"/>
              <a:t> </a:t>
            </a:r>
            <a:r>
              <a:rPr lang="en-US" dirty="0" smtClean="0"/>
              <a:t>at </a:t>
            </a:r>
            <a:r>
              <a:rPr lang="en-US" b="1" dirty="0" smtClean="0"/>
              <a:t>2.07 K</a:t>
            </a:r>
            <a:r>
              <a:rPr lang="en-US" dirty="0" smtClean="0"/>
              <a:t> in </a:t>
            </a:r>
            <a:r>
              <a:rPr lang="en-US" b="1" dirty="0" smtClean="0"/>
              <a:t>CW operation</a:t>
            </a:r>
          </a:p>
          <a:p>
            <a:r>
              <a:rPr lang="en-US" dirty="0" smtClean="0"/>
              <a:t>During the prototyping phase, improvements of cavity surface treatment methods lead to a change in the processing procedures initially envisioned.</a:t>
            </a:r>
          </a:p>
          <a:p>
            <a:r>
              <a:rPr lang="en-US" dirty="0" smtClean="0"/>
              <a:t>Changes to multiples components </a:t>
            </a:r>
            <a:r>
              <a:rPr lang="en-US" smtClean="0"/>
              <a:t>of </a:t>
            </a:r>
            <a:r>
              <a:rPr lang="en-US" smtClean="0"/>
              <a:t>the</a:t>
            </a:r>
            <a:r>
              <a:rPr lang="en-US" smtClean="0"/>
              <a:t> </a:t>
            </a:r>
            <a:r>
              <a:rPr lang="en-US" dirty="0" smtClean="0"/>
              <a:t>“integrated” cavity assembly resulted from testing of prototypes in a </a:t>
            </a:r>
            <a:r>
              <a:rPr lang="en-US" dirty="0" err="1" smtClean="0"/>
              <a:t>cryomodule</a:t>
            </a:r>
            <a:endParaRPr lang="en-US" dirty="0" smtClean="0"/>
          </a:p>
          <a:p>
            <a:r>
              <a:rPr lang="en-US" dirty="0" err="1" smtClean="0"/>
              <a:t>JLab</a:t>
            </a:r>
            <a:r>
              <a:rPr lang="en-US" dirty="0" smtClean="0"/>
              <a:t> has accrued a broad experience on the design of cavities and components for CW applications</a:t>
            </a:r>
          </a:p>
          <a:p>
            <a:r>
              <a:rPr lang="en-US" dirty="0" smtClean="0"/>
              <a:t>There is room for improvement, particularly on lowering the cryogenic losses.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Acknwoledgments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C. E. Reece for providing some of the slides for this presentation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243" y="14515"/>
            <a:ext cx="7772400" cy="738187"/>
          </a:xfrm>
        </p:spPr>
        <p:txBody>
          <a:bodyPr/>
          <a:lstStyle/>
          <a:p>
            <a:r>
              <a:rPr lang="en-US" dirty="0" smtClean="0"/>
              <a:t>CEBAF’s Evolution to 12 GeV</a:t>
            </a:r>
            <a:endParaRPr lang="en-US" dirty="0"/>
          </a:p>
        </p:txBody>
      </p:sp>
      <p:grpSp>
        <p:nvGrpSpPr>
          <p:cNvPr id="2" name="Group 32"/>
          <p:cNvGrpSpPr/>
          <p:nvPr/>
        </p:nvGrpSpPr>
        <p:grpSpPr>
          <a:xfrm>
            <a:off x="3169503" y="438813"/>
            <a:ext cx="6024826" cy="4357587"/>
            <a:chOff x="0" y="685800"/>
            <a:chExt cx="8126413" cy="5877606"/>
          </a:xfrm>
        </p:grpSpPr>
        <p:grpSp>
          <p:nvGrpSpPr>
            <p:cNvPr id="3" name="Group 30"/>
            <p:cNvGrpSpPr/>
            <p:nvPr/>
          </p:nvGrpSpPr>
          <p:grpSpPr>
            <a:xfrm>
              <a:off x="0" y="1150031"/>
              <a:ext cx="8126413" cy="5413375"/>
              <a:chOff x="0" y="1150031"/>
              <a:chExt cx="8126413" cy="5413375"/>
            </a:xfrm>
          </p:grpSpPr>
          <p:sp>
            <p:nvSpPr>
              <p:cNvPr id="7" name="Rectangle 54"/>
              <p:cNvSpPr>
                <a:spLocks noChangeArrowheads="1"/>
              </p:cNvSpPr>
              <p:nvPr/>
            </p:nvSpPr>
            <p:spPr bwMode="auto">
              <a:xfrm>
                <a:off x="0" y="2542268"/>
                <a:ext cx="3186113" cy="1447800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9" name="Picture 18" descr="12_GeV_mods_Arc-10_overlay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30250" y="3375706"/>
                <a:ext cx="3079750" cy="1876425"/>
              </a:xfrm>
              <a:prstGeom prst="rect">
                <a:avLst/>
              </a:prstGeom>
              <a:noFill/>
            </p:spPr>
          </p:pic>
          <p:pic>
            <p:nvPicPr>
              <p:cNvPr id="10" name="Picture 20" descr="12_GeV_mods_HallD-beamline_overlay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090988" y="1440543"/>
                <a:ext cx="879475" cy="1338263"/>
              </a:xfrm>
              <a:prstGeom prst="rect">
                <a:avLst/>
              </a:prstGeom>
              <a:noFill/>
            </p:spPr>
          </p:pic>
          <p:grpSp>
            <p:nvGrpSpPr>
              <p:cNvPr id="4" name="Group 34"/>
              <p:cNvGrpSpPr>
                <a:grpSpLocks/>
              </p:cNvGrpSpPr>
              <p:nvPr/>
            </p:nvGrpSpPr>
            <p:grpSpPr bwMode="auto">
              <a:xfrm>
                <a:off x="712788" y="1872343"/>
                <a:ext cx="6096000" cy="4691063"/>
                <a:chOff x="864" y="820"/>
                <a:chExt cx="4224" cy="2955"/>
              </a:xfrm>
            </p:grpSpPr>
            <p:pic>
              <p:nvPicPr>
                <p:cNvPr id="12" name="Picture 15" descr="6_GeV_Racetrack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864" y="820"/>
                  <a:ext cx="4224" cy="2955"/>
                </a:xfrm>
                <a:prstGeom prst="rect">
                  <a:avLst/>
                </a:prstGeom>
                <a:noFill/>
              </p:spPr>
            </p:pic>
            <p:sp>
              <p:nvSpPr>
                <p:cNvPr id="13" name="AutoShape 33"/>
                <p:cNvSpPr>
                  <a:spLocks noChangeArrowheads="1"/>
                </p:cNvSpPr>
                <p:nvPr/>
              </p:nvSpPr>
              <p:spPr bwMode="auto">
                <a:xfrm rot="5400000">
                  <a:off x="3120" y="1746"/>
                  <a:ext cx="336" cy="240"/>
                </a:xfrm>
                <a:prstGeom prst="parallelogram">
                  <a:avLst>
                    <a:gd name="adj" fmla="val 47911"/>
                  </a:avLst>
                </a:prstGeom>
                <a:solidFill>
                  <a:schemeClr val="bg1"/>
                </a:solidFill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14" name="Picture 22" descr="12_GeV_mods_SL-cryomodules_overlay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811588" y="3877356"/>
                <a:ext cx="1695450" cy="1363662"/>
              </a:xfrm>
              <a:prstGeom prst="rect">
                <a:avLst/>
              </a:prstGeom>
              <a:noFill/>
            </p:spPr>
          </p:pic>
          <p:grpSp>
            <p:nvGrpSpPr>
              <p:cNvPr id="5" name="Group 30"/>
              <p:cNvGrpSpPr>
                <a:grpSpLocks/>
              </p:cNvGrpSpPr>
              <p:nvPr/>
            </p:nvGrpSpPr>
            <p:grpSpPr bwMode="auto">
              <a:xfrm>
                <a:off x="4013200" y="2858181"/>
                <a:ext cx="911225" cy="847725"/>
                <a:chOff x="3146" y="1440"/>
                <a:chExt cx="632" cy="534"/>
              </a:xfrm>
            </p:grpSpPr>
            <p:sp>
              <p:nvSpPr>
                <p:cNvPr id="17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3360" y="1440"/>
                  <a:ext cx="418" cy="154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i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</a:rPr>
                    <a:t>CHL-2</a:t>
                  </a:r>
                </a:p>
              </p:txBody>
            </p:sp>
            <p:grpSp>
              <p:nvGrpSpPr>
                <p:cNvPr id="6" name="Group 29"/>
                <p:cNvGrpSpPr>
                  <a:grpSpLocks/>
                </p:cNvGrpSpPr>
                <p:nvPr/>
              </p:nvGrpSpPr>
              <p:grpSpPr bwMode="auto">
                <a:xfrm>
                  <a:off x="3146" y="1536"/>
                  <a:ext cx="406" cy="438"/>
                  <a:chOff x="3146" y="1536"/>
                  <a:chExt cx="406" cy="438"/>
                </a:xfrm>
              </p:grpSpPr>
              <p:pic>
                <p:nvPicPr>
                  <p:cNvPr id="19" name="Picture 23" descr="12_GeV_mods_CHL_overlay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>
                    <a:off x="3146" y="1707"/>
                    <a:ext cx="184" cy="267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0" name="Picture 28" descr="12_GeV_mods_arrow_overlay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3329" y="1536"/>
                    <a:ext cx="223" cy="288"/>
                  </a:xfrm>
                  <a:prstGeom prst="rect">
                    <a:avLst/>
                  </a:prstGeom>
                  <a:noFill/>
                </p:spPr>
              </p:pic>
            </p:grpSp>
          </p:grpSp>
          <p:sp>
            <p:nvSpPr>
              <p:cNvPr id="21" name="Freeform 38"/>
              <p:cNvSpPr>
                <a:spLocks/>
              </p:cNvSpPr>
              <p:nvPr/>
            </p:nvSpPr>
            <p:spPr bwMode="auto">
              <a:xfrm>
                <a:off x="5330825" y="1150031"/>
                <a:ext cx="438150" cy="206375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14" y="108"/>
                  </a:cxn>
                  <a:cxn ang="0">
                    <a:pos x="28" y="122"/>
                  </a:cxn>
                  <a:cxn ang="0">
                    <a:pos x="44" y="128"/>
                  </a:cxn>
                  <a:cxn ang="0">
                    <a:pos x="53" y="107"/>
                  </a:cxn>
                  <a:cxn ang="0">
                    <a:pos x="72" y="99"/>
                  </a:cxn>
                  <a:cxn ang="0">
                    <a:pos x="88" y="106"/>
                  </a:cxn>
                  <a:cxn ang="0">
                    <a:pos x="94" y="88"/>
                  </a:cxn>
                  <a:cxn ang="0">
                    <a:pos x="96" y="82"/>
                  </a:cxn>
                  <a:cxn ang="0">
                    <a:pos x="112" y="84"/>
                  </a:cxn>
                  <a:cxn ang="0">
                    <a:pos x="128" y="88"/>
                  </a:cxn>
                  <a:cxn ang="0">
                    <a:pos x="146" y="60"/>
                  </a:cxn>
                  <a:cxn ang="0">
                    <a:pos x="152" y="62"/>
                  </a:cxn>
                  <a:cxn ang="0">
                    <a:pos x="158" y="66"/>
                  </a:cxn>
                  <a:cxn ang="0">
                    <a:pos x="170" y="70"/>
                  </a:cxn>
                  <a:cxn ang="0">
                    <a:pos x="192" y="38"/>
                  </a:cxn>
                  <a:cxn ang="0">
                    <a:pos x="214" y="54"/>
                  </a:cxn>
                  <a:cxn ang="0">
                    <a:pos x="236" y="24"/>
                  </a:cxn>
                  <a:cxn ang="0">
                    <a:pos x="254" y="34"/>
                  </a:cxn>
                  <a:cxn ang="0">
                    <a:pos x="266" y="38"/>
                  </a:cxn>
                  <a:cxn ang="0">
                    <a:pos x="286" y="10"/>
                  </a:cxn>
                  <a:cxn ang="0">
                    <a:pos x="304" y="0"/>
                  </a:cxn>
                </a:cxnLst>
                <a:rect l="0" t="0" r="r" b="b"/>
                <a:pathLst>
                  <a:path w="304" h="130">
                    <a:moveTo>
                      <a:pt x="0" y="130"/>
                    </a:moveTo>
                    <a:cubicBezTo>
                      <a:pt x="16" y="119"/>
                      <a:pt x="11" y="127"/>
                      <a:pt x="14" y="108"/>
                    </a:cubicBezTo>
                    <a:cubicBezTo>
                      <a:pt x="25" y="112"/>
                      <a:pt x="19" y="108"/>
                      <a:pt x="28" y="122"/>
                    </a:cubicBezTo>
                    <a:cubicBezTo>
                      <a:pt x="29" y="124"/>
                      <a:pt x="44" y="128"/>
                      <a:pt x="44" y="128"/>
                    </a:cubicBezTo>
                    <a:cubicBezTo>
                      <a:pt x="53" y="119"/>
                      <a:pt x="40" y="111"/>
                      <a:pt x="53" y="107"/>
                    </a:cubicBezTo>
                    <a:cubicBezTo>
                      <a:pt x="64" y="92"/>
                      <a:pt x="61" y="88"/>
                      <a:pt x="72" y="99"/>
                    </a:cubicBezTo>
                    <a:cubicBezTo>
                      <a:pt x="73" y="103"/>
                      <a:pt x="82" y="116"/>
                      <a:pt x="88" y="106"/>
                    </a:cubicBezTo>
                    <a:cubicBezTo>
                      <a:pt x="88" y="106"/>
                      <a:pt x="93" y="91"/>
                      <a:pt x="94" y="88"/>
                    </a:cubicBezTo>
                    <a:cubicBezTo>
                      <a:pt x="95" y="86"/>
                      <a:pt x="96" y="82"/>
                      <a:pt x="96" y="82"/>
                    </a:cubicBezTo>
                    <a:cubicBezTo>
                      <a:pt x="101" y="83"/>
                      <a:pt x="107" y="83"/>
                      <a:pt x="112" y="84"/>
                    </a:cubicBezTo>
                    <a:cubicBezTo>
                      <a:pt x="117" y="85"/>
                      <a:pt x="128" y="88"/>
                      <a:pt x="128" y="88"/>
                    </a:cubicBezTo>
                    <a:cubicBezTo>
                      <a:pt x="141" y="85"/>
                      <a:pt x="139" y="71"/>
                      <a:pt x="146" y="60"/>
                    </a:cubicBezTo>
                    <a:cubicBezTo>
                      <a:pt x="148" y="61"/>
                      <a:pt x="150" y="61"/>
                      <a:pt x="152" y="62"/>
                    </a:cubicBezTo>
                    <a:cubicBezTo>
                      <a:pt x="154" y="63"/>
                      <a:pt x="156" y="65"/>
                      <a:pt x="158" y="66"/>
                    </a:cubicBezTo>
                    <a:cubicBezTo>
                      <a:pt x="162" y="68"/>
                      <a:pt x="170" y="70"/>
                      <a:pt x="170" y="70"/>
                    </a:cubicBezTo>
                    <a:cubicBezTo>
                      <a:pt x="177" y="60"/>
                      <a:pt x="180" y="42"/>
                      <a:pt x="192" y="38"/>
                    </a:cubicBezTo>
                    <a:cubicBezTo>
                      <a:pt x="201" y="44"/>
                      <a:pt x="204" y="51"/>
                      <a:pt x="214" y="54"/>
                    </a:cubicBezTo>
                    <a:cubicBezTo>
                      <a:pt x="227" y="50"/>
                      <a:pt x="232" y="36"/>
                      <a:pt x="236" y="24"/>
                    </a:cubicBezTo>
                    <a:cubicBezTo>
                      <a:pt x="242" y="26"/>
                      <a:pt x="249" y="32"/>
                      <a:pt x="254" y="34"/>
                    </a:cubicBezTo>
                    <a:cubicBezTo>
                      <a:pt x="258" y="35"/>
                      <a:pt x="266" y="38"/>
                      <a:pt x="266" y="38"/>
                    </a:cubicBezTo>
                    <a:cubicBezTo>
                      <a:pt x="276" y="20"/>
                      <a:pt x="280" y="19"/>
                      <a:pt x="286" y="10"/>
                    </a:cubicBezTo>
                    <a:cubicBezTo>
                      <a:pt x="286" y="8"/>
                      <a:pt x="300" y="2"/>
                      <a:pt x="304" y="0"/>
                    </a:cubicBezTo>
                  </a:path>
                </a:pathLst>
              </a:custGeom>
              <a:noFill/>
              <a:ln w="19050" cap="flat" cmpd="sng">
                <a:solidFill>
                  <a:srgbClr val="FFB62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8" name="Group 47"/>
              <p:cNvGrpSpPr>
                <a:grpSpLocks/>
              </p:cNvGrpSpPr>
              <p:nvPr/>
            </p:nvGrpSpPr>
            <p:grpSpPr bwMode="auto">
              <a:xfrm>
                <a:off x="6046788" y="1415143"/>
                <a:ext cx="2079625" cy="1162050"/>
                <a:chOff x="4560" y="528"/>
                <a:chExt cx="1440" cy="732"/>
              </a:xfrm>
            </p:grpSpPr>
            <p:sp>
              <p:nvSpPr>
                <p:cNvPr id="24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4704" y="528"/>
                  <a:ext cx="1296" cy="577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800" i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</a:rPr>
                    <a:t>Upgrade magnets and power supplies</a:t>
                  </a:r>
                </a:p>
              </p:txBody>
            </p:sp>
            <p:pic>
              <p:nvPicPr>
                <p:cNvPr id="25" name="Picture 46" descr="12_GeV_mods_arrow_overlay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4560" y="864"/>
                  <a:ext cx="306" cy="396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28" name="Picture 21" descr="12_GeV_mods_NL-cryomodules_overlay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860675" y="1872343"/>
                <a:ext cx="1247775" cy="1228725"/>
              </a:xfrm>
              <a:prstGeom prst="rect">
                <a:avLst/>
              </a:prstGeom>
              <a:noFill/>
            </p:spPr>
          </p:pic>
        </p:grpSp>
        <p:pic>
          <p:nvPicPr>
            <p:cNvPr id="30" name="Picture 19" descr="12_GeV_mods_Hall-D_overlay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996316" y="685800"/>
              <a:ext cx="1363662" cy="962025"/>
            </a:xfrm>
            <a:prstGeom prst="rect">
              <a:avLst/>
            </a:prstGeom>
            <a:noFill/>
          </p:spPr>
        </p:pic>
      </p:grpSp>
      <p:sp>
        <p:nvSpPr>
          <p:cNvPr id="32" name="TextBox 31"/>
          <p:cNvSpPr txBox="1"/>
          <p:nvPr/>
        </p:nvSpPr>
        <p:spPr>
          <a:xfrm>
            <a:off x="221594" y="746240"/>
            <a:ext cx="5960322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44488"/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</a:rPr>
              <a:t>42</a:t>
            </a:r>
            <a:r>
              <a:rPr lang="en-US" sz="2000" dirty="0" smtClean="0">
                <a:latin typeface="Calibri" pitchFamily="34" charset="0"/>
              </a:rPr>
              <a:t> 	1</a:t>
            </a:r>
            <a:r>
              <a:rPr lang="en-US" sz="2000" baseline="30000" dirty="0" smtClean="0">
                <a:latin typeface="Calibri" pitchFamily="34" charset="0"/>
              </a:rPr>
              <a:t>st</a:t>
            </a:r>
            <a:r>
              <a:rPr lang="en-US" sz="2000" dirty="0" smtClean="0">
                <a:latin typeface="Calibri" pitchFamily="34" charset="0"/>
              </a:rPr>
              <a:t> -generation SRF cryomodules ‘91-’93 --  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≥ 25 </a:t>
            </a: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MV </a:t>
            </a:r>
            <a:endParaRPr lang="en-US" sz="2000" dirty="0" smtClean="0">
              <a:latin typeface="Calibri" pitchFamily="34" charset="0"/>
            </a:endParaRPr>
          </a:p>
          <a:p>
            <a:pPr defTabSz="344488"/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</a:rPr>
              <a:t>10 	</a:t>
            </a:r>
            <a:r>
              <a:rPr lang="en-US" sz="2000" dirty="0" smtClean="0">
                <a:latin typeface="Calibri" pitchFamily="34" charset="0"/>
              </a:rPr>
              <a:t>reprocessed ’06-’09   --  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50 </a:t>
            </a: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MV </a:t>
            </a:r>
            <a:endParaRPr lang="en-US" sz="2000" dirty="0" smtClean="0">
              <a:latin typeface="Calibri" pitchFamily="34" charset="0"/>
            </a:endParaRPr>
          </a:p>
          <a:p>
            <a:pPr defTabSz="344488"/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</a:rPr>
              <a:t> 4 	</a:t>
            </a:r>
            <a:r>
              <a:rPr lang="en-US" sz="2000" dirty="0" smtClean="0">
                <a:latin typeface="Calibri" pitchFamily="34" charset="0"/>
              </a:rPr>
              <a:t>2</a:t>
            </a:r>
            <a:r>
              <a:rPr lang="en-US" sz="2000" baseline="30000" dirty="0" smtClean="0">
                <a:latin typeface="Calibri" pitchFamily="34" charset="0"/>
              </a:rPr>
              <a:t>nd</a:t>
            </a:r>
            <a:r>
              <a:rPr lang="en-US" sz="2000" dirty="0" smtClean="0">
                <a:latin typeface="Calibri" pitchFamily="34" charset="0"/>
              </a:rPr>
              <a:t>-generation cryomodules – ’11-’12</a:t>
            </a:r>
          </a:p>
          <a:p>
            <a:pPr defTabSz="344488"/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</a:rPr>
              <a:t> 6</a:t>
            </a:r>
            <a:r>
              <a:rPr lang="en-US" sz="2000" dirty="0" smtClean="0">
                <a:latin typeface="Calibri" pitchFamily="34" charset="0"/>
              </a:rPr>
              <a:t> 	2</a:t>
            </a:r>
            <a:r>
              <a:rPr lang="en-US" sz="2000" baseline="30000" dirty="0" smtClean="0">
                <a:latin typeface="Calibri" pitchFamily="34" charset="0"/>
              </a:rPr>
              <a:t>nd</a:t>
            </a:r>
            <a:r>
              <a:rPr lang="en-US" sz="2000" dirty="0" smtClean="0">
                <a:latin typeface="Calibri" pitchFamily="34" charset="0"/>
              </a:rPr>
              <a:t>-generation </a:t>
            </a:r>
            <a:r>
              <a:rPr lang="en-US" sz="2000" dirty="0">
                <a:latin typeface="Calibri" pitchFamily="34" charset="0"/>
              </a:rPr>
              <a:t>cryomodules – </a:t>
            </a:r>
            <a:r>
              <a:rPr lang="en-US" sz="2000" dirty="0" smtClean="0">
                <a:latin typeface="Calibri" pitchFamily="34" charset="0"/>
              </a:rPr>
              <a:t>’13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≥ 108 MV  avg.</a:t>
            </a:r>
          </a:p>
          <a:p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	300 W @ 2.07K</a:t>
            </a:r>
            <a:endParaRPr lang="en-US" sz="2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58174" y="5809106"/>
            <a:ext cx="4556684" cy="96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tabLst>
                <a:tab pos="2857500" algn="l"/>
              </a:tabLst>
            </a:pPr>
            <a:r>
              <a:rPr lang="en-US" sz="1800" dirty="0" smtClean="0">
                <a:latin typeface="Calibri" pitchFamily="34" charset="0"/>
              </a:rPr>
              <a:t>2</a:t>
            </a:r>
            <a:r>
              <a:rPr lang="en-US" sz="1800" baseline="30000" dirty="0" smtClean="0">
                <a:latin typeface="Calibri" pitchFamily="34" charset="0"/>
              </a:rPr>
              <a:t>nd</a:t>
            </a:r>
            <a:r>
              <a:rPr lang="en-US" sz="1800" dirty="0" smtClean="0">
                <a:latin typeface="Calibri" pitchFamily="34" charset="0"/>
              </a:rPr>
              <a:t> generation cavity: 0.7 m, “Low loss” cell shape, 1.497 GHz, </a:t>
            </a:r>
            <a:r>
              <a:rPr lang="en-US" sz="1800" b="1" dirty="0" smtClean="0">
                <a:latin typeface="Calibri" pitchFamily="34" charset="0"/>
              </a:rPr>
              <a:t>8 cavities/cryomodule</a:t>
            </a:r>
            <a:r>
              <a:rPr lang="en-US" sz="1800" dirty="0" smtClean="0">
                <a:latin typeface="Calibri" pitchFamily="34" charset="0"/>
              </a:rPr>
              <a:t> </a:t>
            </a:r>
          </a:p>
          <a:p>
            <a:endParaRPr lang="en-US" dirty="0"/>
          </a:p>
        </p:txBody>
      </p:sp>
      <p:pic>
        <p:nvPicPr>
          <p:cNvPr id="36865" name="Picture 1" descr="F:\FreeAgent Sync\CRUXCR\My Documents\12GeV\C100_RI_006 imag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12906" y="4916152"/>
            <a:ext cx="3431684" cy="883574"/>
          </a:xfrm>
          <a:prstGeom prst="rect">
            <a:avLst/>
          </a:prstGeom>
          <a:noFill/>
        </p:spPr>
      </p:pic>
      <p:pic>
        <p:nvPicPr>
          <p:cNvPr id="26" name="Picture 25" descr="DSCN2318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21594" y="4415167"/>
            <a:ext cx="3998540" cy="173891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0" y="3824236"/>
            <a:ext cx="455817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tabLst>
                <a:tab pos="2857500" algn="l"/>
              </a:tabLst>
            </a:pPr>
            <a:r>
              <a:rPr lang="en-US" sz="1800" dirty="0" smtClean="0">
                <a:latin typeface="Calibri" pitchFamily="34" charset="0"/>
              </a:rPr>
              <a:t>Pair of 0.5 m cavities:, “Original” cell shape 1.497 GHz, </a:t>
            </a:r>
            <a:r>
              <a:rPr lang="en-US" sz="1800" b="1" dirty="0" smtClean="0">
                <a:latin typeface="Calibri" pitchFamily="34" charset="0"/>
              </a:rPr>
              <a:t>8 cavities/cryomodule</a:t>
            </a:r>
            <a:endParaRPr lang="en-US" sz="1800" dirty="0"/>
          </a:p>
        </p:txBody>
      </p:sp>
      <p:sp>
        <p:nvSpPr>
          <p:cNvPr id="29" name="TextBox 28"/>
          <p:cNvSpPr txBox="1"/>
          <p:nvPr/>
        </p:nvSpPr>
        <p:spPr>
          <a:xfrm>
            <a:off x="5531649" y="4088674"/>
            <a:ext cx="3485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All cavities made from “RRR-grade”</a:t>
            </a:r>
          </a:p>
          <a:p>
            <a:r>
              <a:rPr lang="en-US" sz="1800" dirty="0" smtClean="0">
                <a:latin typeface="Calibri" pitchFamily="34" charset="0"/>
              </a:rPr>
              <a:t>sheet metal niobium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647" y="1072056"/>
            <a:ext cx="5076498" cy="1686910"/>
          </a:xfrm>
        </p:spPr>
        <p:txBody>
          <a:bodyPr/>
          <a:lstStyle/>
          <a:p>
            <a:r>
              <a:rPr lang="en-US" dirty="0" smtClean="0"/>
              <a:t>HG shape was optimized to lower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p</a:t>
            </a:r>
            <a:r>
              <a:rPr lang="en-US" dirty="0" smtClean="0"/>
              <a:t>/</a:t>
            </a:r>
            <a:r>
              <a:rPr lang="en-US" dirty="0" err="1" smtClean="0"/>
              <a:t>E</a:t>
            </a:r>
            <a:r>
              <a:rPr lang="en-US" baseline="-25000" dirty="0" err="1" smtClean="0"/>
              <a:t>acc</a:t>
            </a:r>
            <a:r>
              <a:rPr lang="en-US" dirty="0" smtClean="0"/>
              <a:t>, reducing the risk of FE</a:t>
            </a:r>
          </a:p>
          <a:p>
            <a:r>
              <a:rPr lang="en-US" dirty="0" smtClean="0"/>
              <a:t>LL shape was optimized to lower the wall loss [(R/Q)G]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320" y="1046273"/>
            <a:ext cx="27717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46992" y="3242440"/>
            <a:ext cx="8628994" cy="314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kern="0" dirty="0" smtClean="0">
                <a:latin typeface="+mn-lt"/>
              </a:rPr>
              <a:t>Four 7-cell </a:t>
            </a:r>
            <a:r>
              <a:rPr lang="en-US" kern="0" dirty="0" err="1" smtClean="0">
                <a:latin typeface="+mn-lt"/>
              </a:rPr>
              <a:t>Nb</a:t>
            </a:r>
            <a:r>
              <a:rPr lang="en-US" kern="0" dirty="0" smtClean="0">
                <a:latin typeface="+mn-lt"/>
              </a:rPr>
              <a:t> cavities of each shape were built, tested and installed in a prototype </a:t>
            </a:r>
            <a:r>
              <a:rPr lang="en-US" kern="0" dirty="0" err="1" smtClean="0">
                <a:latin typeface="+mn-lt"/>
              </a:rPr>
              <a:t>cryomodule</a:t>
            </a:r>
            <a:r>
              <a:rPr lang="en-US" kern="0" dirty="0" smtClean="0">
                <a:latin typeface="+mn-lt"/>
              </a:rPr>
              <a:t> (</a:t>
            </a:r>
            <a:r>
              <a:rPr lang="en-US" i="1" kern="0" dirty="0" smtClean="0">
                <a:latin typeface="+mn-lt"/>
              </a:rPr>
              <a:t>Renascence</a:t>
            </a:r>
            <a:r>
              <a:rPr lang="en-US" kern="0" dirty="0" smtClean="0">
                <a:latin typeface="+mn-lt"/>
              </a:rPr>
              <a:t>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Both type</a:t>
            </a:r>
            <a:r>
              <a:rPr lang="en-US" kern="0" dirty="0" smtClean="0">
                <a:latin typeface="+mn-lt"/>
              </a:rPr>
              <a:t>s of cavities performed well </a:t>
            </a:r>
            <a:r>
              <a:rPr lang="en-US" kern="0" dirty="0" err="1" smtClean="0">
                <a:latin typeface="+mn-lt"/>
              </a:rPr>
              <a:t>w.r.t</a:t>
            </a:r>
            <a:r>
              <a:rPr lang="en-US" kern="0" dirty="0" smtClean="0">
                <a:latin typeface="+mn-lt"/>
              </a:rPr>
              <a:t>.:</a:t>
            </a:r>
          </a:p>
          <a:p>
            <a:pPr marL="800100" lvl="1" indent="-342900">
              <a:spcBef>
                <a:spcPts val="0"/>
              </a:spcBef>
              <a:buFontTx/>
              <a:buChar char="•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Susceptibility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FE and MP</a:t>
            </a:r>
          </a:p>
          <a:p>
            <a:pPr marL="800100" lvl="1" indent="-342900">
              <a:spcBef>
                <a:spcPts val="0"/>
              </a:spcBef>
              <a:buFontTx/>
              <a:buChar char="•"/>
            </a:pPr>
            <a:r>
              <a:rPr lang="en-US" sz="2000" kern="0" dirty="0" smtClean="0">
                <a:latin typeface="+mn-lt"/>
              </a:rPr>
              <a:t>Adequacy of HOM damping</a:t>
            </a:r>
          </a:p>
          <a:p>
            <a:pPr marL="800100" lvl="1" indent="-342900">
              <a:spcBef>
                <a:spcPts val="0"/>
              </a:spcBef>
              <a:buFontTx/>
              <a:buChar char="•"/>
            </a:pP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Stability of field flatness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kern="0" dirty="0" smtClean="0">
                <a:latin typeface="+mn-lt"/>
              </a:rPr>
              <a:t>The LL-shape was chosen because of ~20% lower </a:t>
            </a:r>
            <a:r>
              <a:rPr lang="en-US" kern="0" dirty="0" err="1" smtClean="0">
                <a:latin typeface="+mn-lt"/>
              </a:rPr>
              <a:t>P</a:t>
            </a:r>
            <a:r>
              <a:rPr lang="en-US" kern="0" baseline="-25000" dirty="0" err="1" smtClean="0">
                <a:latin typeface="+mn-lt"/>
              </a:rPr>
              <a:t>wall</a:t>
            </a:r>
            <a:r>
              <a:rPr lang="en-US" kern="0" dirty="0" smtClean="0">
                <a:latin typeface="+mn-lt"/>
              </a:rPr>
              <a:t> than HG-shape</a:t>
            </a:r>
            <a:endParaRPr kumimoji="0" lang="en-US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8014" y="2979685"/>
            <a:ext cx="3168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92D050"/>
                </a:solidFill>
              </a:rPr>
              <a:t>J. </a:t>
            </a:r>
            <a:r>
              <a:rPr lang="en-US" sz="1400" dirty="0" err="1" smtClean="0">
                <a:solidFill>
                  <a:srgbClr val="92D050"/>
                </a:solidFill>
              </a:rPr>
              <a:t>Sekutowicz</a:t>
            </a:r>
            <a:r>
              <a:rPr lang="en-US" sz="1400" dirty="0" smtClean="0">
                <a:solidFill>
                  <a:srgbClr val="92D050"/>
                </a:solidFill>
              </a:rPr>
              <a:t> et al., PAC’03, p. 1395.</a:t>
            </a:r>
            <a:endParaRPr lang="en-US" sz="14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 cavities – VT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066800"/>
            <a:ext cx="7772400" cy="558800"/>
          </a:xfrm>
        </p:spPr>
        <p:txBody>
          <a:bodyPr/>
          <a:lstStyle/>
          <a:p>
            <a:r>
              <a:rPr lang="en-US" dirty="0" smtClean="0"/>
              <a:t>Cavities treated by </a:t>
            </a:r>
            <a:r>
              <a:rPr lang="en-US" b="1" dirty="0" smtClean="0"/>
              <a:t>BCP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93900"/>
            <a:ext cx="4572000" cy="348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1200" y="1993900"/>
            <a:ext cx="45720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83324" y="5644058"/>
            <a:ext cx="3168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92D050"/>
                </a:solidFill>
              </a:rPr>
              <a:t>C. Reece et al., PAC’05, TPPT081.</a:t>
            </a:r>
            <a:endParaRPr lang="en-US" sz="14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Upgrade cavity – Initial Configuration</a:t>
            </a:r>
            <a:endParaRPr lang="en-US" dirty="0"/>
          </a:p>
        </p:txBody>
      </p:sp>
      <p:pic>
        <p:nvPicPr>
          <p:cNvPr id="4" name="Picture 3" descr="LLsolidModelFig"/>
          <p:cNvPicPr>
            <a:picLocks noChangeAspect="1" noChangeArrowheads="1"/>
          </p:cNvPicPr>
          <p:nvPr/>
        </p:nvPicPr>
        <p:blipFill>
          <a:blip r:embed="rId2" cstate="print"/>
          <a:srcRect l="2580" t="9456" r="4301" b="13239"/>
          <a:stretch>
            <a:fillRect/>
          </a:stretch>
        </p:blipFill>
        <p:spPr bwMode="auto">
          <a:xfrm>
            <a:off x="1254125" y="1317625"/>
            <a:ext cx="62087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494088" y="5078413"/>
            <a:ext cx="1524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Arial Rounded MT Bold" pitchFamily="1" charset="0"/>
              </a:rPr>
              <a:t>Warm ceramic RF window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802438" y="4197350"/>
            <a:ext cx="16002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Arial Rounded MT Bold" pitchFamily="1" charset="0"/>
              </a:rPr>
              <a:t>Cu-plated waveguide between RT and 2 K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167563" y="2492375"/>
            <a:ext cx="1676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Symbol" pitchFamily="1" charset="2"/>
              </a:rPr>
              <a:t>l</a:t>
            </a:r>
            <a:r>
              <a:rPr lang="en-US" sz="1400">
                <a:latin typeface="Arial Rounded MT Bold" pitchFamily="1" charset="0"/>
              </a:rPr>
              <a:t>/4 waveguide RF input coupler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68475" y="38608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Arial Rounded MT Bold" pitchFamily="1" charset="0"/>
              </a:rPr>
              <a:t>Piezo element (2)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654675" y="1270000"/>
            <a:ext cx="1676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Arial Rounded MT Bold" pitchFamily="1" charset="0"/>
              </a:rPr>
              <a:t>Stepper motor tuner drive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673475" y="4165600"/>
            <a:ext cx="1371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Arial Rounded MT Bold" pitchFamily="1" charset="0"/>
              </a:rPr>
              <a:t>Titanium helium vessel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616075" y="1041400"/>
            <a:ext cx="1447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Arial Rounded MT Bold" pitchFamily="1" charset="0"/>
              </a:rPr>
              <a:t>RF reference probe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44475" y="26416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Arial Rounded MT Bold" pitchFamily="1" charset="0"/>
              </a:rPr>
              <a:t>HOM coupler (4)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2301875" y="1346200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V="1">
            <a:off x="1158875" y="2413000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V="1">
            <a:off x="2911475" y="34798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V="1">
            <a:off x="4283075" y="38608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>
            <a:off x="6573838" y="457835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H="1">
            <a:off x="5502275" y="14986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H="1">
            <a:off x="7135813" y="2989263"/>
            <a:ext cx="473075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V="1">
            <a:off x="4827588" y="5094288"/>
            <a:ext cx="581025" cy="258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6348413" y="1943100"/>
            <a:ext cx="2459328" cy="40011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Thermal problem area</a:t>
            </a:r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 flipH="1">
            <a:off x="6550025" y="2351088"/>
            <a:ext cx="392113" cy="1020762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758825" y="3775075"/>
            <a:ext cx="4910138" cy="170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 rot="1093270">
            <a:off x="2633663" y="4340225"/>
            <a:ext cx="5651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 m</a:t>
            </a: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7389813" y="3302000"/>
            <a:ext cx="15732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Fundamental Power Coupler (FPC)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and Solutions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84709"/>
            <a:ext cx="7772400" cy="4283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83324" y="5644058"/>
            <a:ext cx="3168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92D050"/>
                </a:solidFill>
              </a:rPr>
              <a:t>C. Reece et al., SRF’07, p. 540.</a:t>
            </a:r>
            <a:endParaRPr lang="en-US" sz="14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r>
              <a:rPr lang="en-US" sz="3200" dirty="0" smtClean="0"/>
              <a:t>Updated cavity treatment: “light” EP+120</a:t>
            </a:r>
            <a:r>
              <a:rPr lang="en-US" sz="3200" dirty="0" smtClean="0">
                <a:sym typeface="Symbol"/>
              </a:rPr>
              <a:t>C bake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4216400"/>
            <a:ext cx="4216400" cy="1003300"/>
          </a:xfrm>
        </p:spPr>
        <p:txBody>
          <a:bodyPr/>
          <a:lstStyle/>
          <a:p>
            <a:r>
              <a:rPr lang="en-US" dirty="0" smtClean="0"/>
              <a:t>30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m EP: increase gradient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HPR</a:t>
            </a:r>
          </a:p>
          <a:p>
            <a:r>
              <a:rPr lang="en-US" dirty="0" smtClean="0"/>
              <a:t>120</a:t>
            </a:r>
            <a:r>
              <a:rPr lang="en-US" dirty="0" smtClean="0">
                <a:sym typeface="Symbol"/>
              </a:rPr>
              <a:t>C bake: increase Q</a:t>
            </a:r>
            <a:r>
              <a:rPr lang="en-US" baseline="-25000" dirty="0" smtClean="0">
                <a:sym typeface="Symbol"/>
              </a:rPr>
              <a:t>0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137" y="1017588"/>
            <a:ext cx="4138123" cy="27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9149" y="1090613"/>
            <a:ext cx="3977253" cy="271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Brace 6"/>
          <p:cNvSpPr/>
          <p:nvPr/>
        </p:nvSpPr>
        <p:spPr bwMode="auto">
          <a:xfrm>
            <a:off x="4292600" y="4292600"/>
            <a:ext cx="317500" cy="1270000"/>
          </a:xfrm>
          <a:prstGeom prst="rightBrace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38700" y="4356100"/>
            <a:ext cx="4076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Adopted as final surface treatment of Upgrade cavities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8224" y="5758358"/>
            <a:ext cx="3168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92D050"/>
                </a:solidFill>
              </a:rPr>
              <a:t>C. Reece et al., PAC’09, p. 2126.</a:t>
            </a:r>
            <a:endParaRPr lang="en-US" sz="14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r>
              <a:rPr lang="en-US" dirty="0" smtClean="0"/>
              <a:t>Cavity treatments – Production process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13655" y="814247"/>
            <a:ext cx="7493575" cy="5065854"/>
          </a:xfrm>
        </p:spPr>
        <p:txBody>
          <a:bodyPr/>
          <a:lstStyle/>
          <a:p>
            <a:pPr lvl="1">
              <a:spcBef>
                <a:spcPts val="200"/>
              </a:spcBef>
            </a:pP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</a:rPr>
              <a:t>160 µm BCP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and pre-tuned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by vendor</a:t>
            </a:r>
          </a:p>
          <a:p>
            <a:pPr lvl="1">
              <a:spcBef>
                <a:spcPts val="200"/>
              </a:spcBef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Receipt inspection – mechanical and rf</a:t>
            </a:r>
          </a:p>
          <a:p>
            <a:pPr lvl="1">
              <a:spcBef>
                <a:spcPts val="200"/>
              </a:spcBef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US &gt;&gt; Bake: 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600 C, 10 hrs</a:t>
            </a:r>
          </a:p>
          <a:p>
            <a:pPr lvl="1">
              <a:spcBef>
                <a:spcPts val="200"/>
              </a:spcBef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US &gt;&gt; EP:  </a:t>
            </a: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</a:rPr>
              <a:t>30 µm, @20</a:t>
            </a: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  <a:sym typeface="Symbol"/>
              </a:rPr>
              <a:t></a:t>
            </a: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</a:rPr>
              <a:t>C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regulated by external water spray</a:t>
            </a:r>
          </a:p>
          <a:p>
            <a:pPr lvl="1">
              <a:spcBef>
                <a:spcPts val="200"/>
              </a:spcBef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US &gt;&gt; 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Tune</a:t>
            </a:r>
          </a:p>
          <a:p>
            <a:pPr lvl="1">
              <a:spcBef>
                <a:spcPts val="200"/>
              </a:spcBef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Helium vessel welding</a:t>
            </a:r>
          </a:p>
          <a:p>
            <a:pPr lvl="1">
              <a:spcBef>
                <a:spcPts val="200"/>
              </a:spcBef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Flange lapping</a:t>
            </a:r>
          </a:p>
          <a:p>
            <a:pPr lvl="1">
              <a:spcBef>
                <a:spcPts val="200"/>
              </a:spcBef>
            </a:pP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HPR</a:t>
            </a:r>
          </a:p>
          <a:p>
            <a:pPr lvl="1">
              <a:spcBef>
                <a:spcPts val="200"/>
              </a:spcBef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Partial assembly</a:t>
            </a:r>
          </a:p>
          <a:p>
            <a:pPr lvl="1">
              <a:spcBef>
                <a:spcPts val="200"/>
              </a:spcBef>
            </a:pP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HPR 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&gt;&gt; dry in Class 10 cleanroom</a:t>
            </a:r>
          </a:p>
          <a:p>
            <a:pPr lvl="1">
              <a:spcBef>
                <a:spcPts val="200"/>
              </a:spcBef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Final assembly, leak check</a:t>
            </a:r>
          </a:p>
          <a:p>
            <a:pPr lvl="1">
              <a:spcBef>
                <a:spcPts val="200"/>
              </a:spcBef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Bake: </a:t>
            </a: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</a:rPr>
              <a:t>120</a:t>
            </a:r>
            <a:r>
              <a:rPr lang="en-US" sz="2000" b="1" dirty="0" smtClean="0">
                <a:solidFill>
                  <a:srgbClr val="C00000"/>
                </a:solidFill>
                <a:sym typeface="Symbol"/>
              </a:rPr>
              <a:t> </a:t>
            </a: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</a:rPr>
              <a:t>C, 24 hrs</a:t>
            </a:r>
          </a:p>
          <a:p>
            <a:pPr lvl="1">
              <a:spcBef>
                <a:spcPts val="200"/>
              </a:spcBef>
            </a:pP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Vertical test @ 2.07 K</a:t>
            </a:r>
          </a:p>
          <a:p>
            <a:pPr lvl="1">
              <a:spcBef>
                <a:spcPts val="200"/>
              </a:spcBef>
            </a:pP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HPR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&gt;&gt; dry in Class 10</a:t>
            </a:r>
          </a:p>
          <a:p>
            <a:pPr lvl="1">
              <a:spcBef>
                <a:spcPts val="200"/>
              </a:spcBef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String assembly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86824" y="5974258"/>
            <a:ext cx="3168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92D050"/>
                </a:solidFill>
              </a:rPr>
              <a:t>A. Reilly et al., SRF’11, TUPO061.</a:t>
            </a:r>
            <a:endParaRPr lang="en-US" sz="14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Cavities Vertical Test results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1863" y="849313"/>
            <a:ext cx="6696075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6700" y="5778500"/>
            <a:ext cx="866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 96% of the cavities were qualified (61% with a single RF test)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75131" y="1364158"/>
            <a:ext cx="3168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92D050"/>
                </a:solidFill>
              </a:rPr>
              <a:t>A. </a:t>
            </a:r>
            <a:r>
              <a:rPr lang="en-US" sz="1400" dirty="0" err="1" smtClean="0">
                <a:solidFill>
                  <a:srgbClr val="92D050"/>
                </a:solidFill>
              </a:rPr>
              <a:t>Burrill</a:t>
            </a:r>
            <a:r>
              <a:rPr lang="en-US" sz="1400" dirty="0" smtClean="0">
                <a:solidFill>
                  <a:srgbClr val="92D050"/>
                </a:solidFill>
              </a:rPr>
              <a:t> et al., IPAC’12, p. 2423.</a:t>
            </a:r>
            <a:endParaRPr lang="en-US" sz="14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JLab_PowerPoint3-1">
  <a:themeElements>
    <a:clrScheme name="JLab_PowerPoint3-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Lab_PowerPoint3-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JLab_PowerPoint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JLab_PowerPoint3-1</Template>
  <TotalTime>675</TotalTime>
  <Words>887</Words>
  <Application>Microsoft Office PowerPoint</Application>
  <PresentationFormat>On-screen Show (4:3)</PresentationFormat>
  <Paragraphs>141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JLab_PowerPoint3-1</vt:lpstr>
      <vt:lpstr>CEBAF Upgrade cavity</vt:lpstr>
      <vt:lpstr>CEBAF’s Evolution to 12 GeV</vt:lpstr>
      <vt:lpstr>Cavity Designs</vt:lpstr>
      <vt:lpstr>Prototype cavities – VT results</vt:lpstr>
      <vt:lpstr>Upgrade cavity – Initial Configuration</vt:lpstr>
      <vt:lpstr>Issues and Solutions</vt:lpstr>
      <vt:lpstr>Updated cavity treatment: “light” EP+120C bake</vt:lpstr>
      <vt:lpstr>Cavity treatments – Production process</vt:lpstr>
      <vt:lpstr>Cavities Vertical Test results</vt:lpstr>
      <vt:lpstr>Upgrade cavity – Optimized Configuration</vt:lpstr>
      <vt:lpstr>Integrated Cavity - Features (1)</vt:lpstr>
      <vt:lpstr>Integrated Cavity - Features (2)</vt:lpstr>
      <vt:lpstr>C100 Cryomodules</vt:lpstr>
      <vt:lpstr>2 K Dynamic Heat Load vs. Cavity Gradients in CEBAF</vt:lpstr>
      <vt:lpstr>Bang for the Cryo Buck</vt:lpstr>
      <vt:lpstr>Conclusions</vt:lpstr>
      <vt:lpstr>Acknwoledgments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gciovati</dc:creator>
  <cp:lastModifiedBy>traveluser</cp:lastModifiedBy>
  <cp:revision>47</cp:revision>
  <dcterms:created xsi:type="dcterms:W3CDTF">2007-05-09T14:10:51Z</dcterms:created>
  <dcterms:modified xsi:type="dcterms:W3CDTF">2013-06-11T21:33:54Z</dcterms:modified>
</cp:coreProperties>
</file>