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84" r:id="rId6"/>
  </p:sldMasterIdLst>
  <p:notesMasterIdLst>
    <p:notesMasterId r:id="rId23"/>
  </p:notesMasterIdLst>
  <p:sldIdLst>
    <p:sldId id="440" r:id="rId7"/>
    <p:sldId id="714" r:id="rId8"/>
    <p:sldId id="730" r:id="rId9"/>
    <p:sldId id="731" r:id="rId10"/>
    <p:sldId id="727" r:id="rId11"/>
    <p:sldId id="728" r:id="rId12"/>
    <p:sldId id="715" r:id="rId13"/>
    <p:sldId id="729" r:id="rId14"/>
    <p:sldId id="704" r:id="rId15"/>
    <p:sldId id="705" r:id="rId16"/>
    <p:sldId id="732" r:id="rId17"/>
    <p:sldId id="716" r:id="rId18"/>
    <p:sldId id="734" r:id="rId19"/>
    <p:sldId id="735" r:id="rId20"/>
    <p:sldId id="736" r:id="rId21"/>
    <p:sldId id="684" r:id="rId2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9645" autoAdjust="0"/>
  </p:normalViewPr>
  <p:slideViewPr>
    <p:cSldViewPr>
      <p:cViewPr varScale="1">
        <p:scale>
          <a:sx n="74" d="100"/>
          <a:sy n="74" d="100"/>
        </p:scale>
        <p:origin x="-10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798" y="21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5B9CE01D-A246-4B89-AD4F-8073ACAD4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59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A22FF-4865-4285-9E08-207456AED4F6}" type="slidenum">
              <a:rPr lang="en-GB" smtClean="0">
                <a:latin typeface="Arial" charset="0"/>
                <a:cs typeface="Arial" charset="0"/>
              </a:rPr>
              <a:pPr/>
              <a:t>1</a:t>
            </a:fld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02788C1-04E0-4BAD-B770-16D3CE175B26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2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191" indent="-288150" defTabSz="9172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601" indent="-230520" defTabSz="9172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642" indent="-230520" defTabSz="9172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682" indent="-230520" defTabSz="9172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723" indent="-230520" defTabSz="917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763" indent="-230520" defTabSz="917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804" indent="-230520" defTabSz="917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844" indent="-230520" defTabSz="9172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5D1715-2DB1-4636-A518-4B7065756041}" type="slidenum">
              <a:rPr lang="en-GB" smtClean="0"/>
              <a:pPr eaLnBrk="1" hangingPunct="1"/>
              <a:t>16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569ED-ABD0-4D55-B9ED-09818FB95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0847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85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719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3459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3868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5288" y="836613"/>
            <a:ext cx="8364537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4313"/>
            <a:ext cx="4038600" cy="233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71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71925"/>
            <a:ext cx="4038600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351088" y="6370638"/>
            <a:ext cx="6362700" cy="339725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849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3832A-4A4C-4B62-AD12-D9DF73833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517F5-CA4C-49BD-9D65-4D578987A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8"/>
            <a:ext cx="7772400" cy="1362075"/>
          </a:xfrm>
        </p:spPr>
        <p:txBody>
          <a:bodyPr anchor="t"/>
          <a:lstStyle>
            <a:lvl1pPr algn="l">
              <a:defRPr sz="4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57338"/>
            <a:ext cx="3810000" cy="45148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810000" cy="3800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97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82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CDB57C-6245-42B6-8464-153765226B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ヒラギノ角ゴ Pro W3" pitchFamily="84" charset="-128"/>
              </a:defRPr>
            </a:lvl1pPr>
          </a:lstStyle>
          <a:p>
            <a:pPr>
              <a:defRPr/>
            </a:pPr>
            <a:fld id="{E3AA3F5B-74CB-47FE-B163-390978D273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294314"/>
            <a:ext cx="91440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zdr.d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ms.desy.de/index_ger.html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hyperlink" Target="http://www.triumf.ca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6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Line 1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6500" y="2060848"/>
            <a:ext cx="8496968" cy="1470025"/>
          </a:xfrm>
        </p:spPr>
        <p:txBody>
          <a:bodyPr/>
          <a:lstStyle/>
          <a:p>
            <a:pPr>
              <a:defRPr/>
            </a:pPr>
            <a:r>
              <a:rPr lang="en-GB" sz="4800" cap="all" dirty="0" smtClean="0"/>
              <a:t> </a:t>
            </a:r>
            <a:r>
              <a:rPr lang="en-GB" sz="4800" cap="all" dirty="0" smtClean="0">
                <a:solidFill>
                  <a:srgbClr val="000066"/>
                </a:solidFill>
              </a:rPr>
              <a:t>international ERL </a:t>
            </a:r>
            <a:r>
              <a:rPr lang="en-GB" sz="4800" cap="all" dirty="0" err="1">
                <a:solidFill>
                  <a:srgbClr val="000066"/>
                </a:solidFill>
              </a:rPr>
              <a:t>Cryomodule</a:t>
            </a:r>
            <a:r>
              <a:rPr lang="en-GB" sz="4800" cap="all" dirty="0">
                <a:solidFill>
                  <a:srgbClr val="000066"/>
                </a:solidFill>
              </a:rPr>
              <a:t> </a:t>
            </a:r>
            <a:r>
              <a:rPr lang="en-GB" sz="3600" cap="all" dirty="0">
                <a:solidFill>
                  <a:srgbClr val="000066"/>
                </a:solidFill>
              </a:rPr>
              <a:t/>
            </a:r>
            <a:br>
              <a:rPr lang="en-GB" sz="3600" cap="all" dirty="0">
                <a:solidFill>
                  <a:srgbClr val="000066"/>
                </a:solidFill>
              </a:rPr>
            </a:br>
            <a:r>
              <a:rPr lang="en-GB" dirty="0" smtClean="0"/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A. Wheelhouse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err="1" smtClean="0">
                <a:solidFill>
                  <a:schemeClr val="tx1"/>
                </a:solidFill>
              </a:rPr>
              <a:t>ASTeC</a:t>
            </a:r>
            <a:r>
              <a:rPr lang="en-GB" sz="2400" dirty="0" smtClean="0">
                <a:solidFill>
                  <a:schemeClr val="tx1"/>
                </a:solidFill>
              </a:rPr>
              <a:t>, STFC </a:t>
            </a:r>
            <a:r>
              <a:rPr lang="en-GB" sz="2400" dirty="0" err="1" smtClean="0">
                <a:solidFill>
                  <a:schemeClr val="tx1"/>
                </a:solidFill>
              </a:rPr>
              <a:t>Daresbury</a:t>
            </a:r>
            <a:r>
              <a:rPr lang="en-GB" sz="2400" dirty="0" smtClean="0">
                <a:solidFill>
                  <a:schemeClr val="tx1"/>
                </a:solidFill>
              </a:rPr>
              <a:t> Laboratory</a:t>
            </a:r>
          </a:p>
        </p:txBody>
      </p:sp>
      <p:sp>
        <p:nvSpPr>
          <p:cNvPr id="1638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855720" y="3886200"/>
            <a:ext cx="7388688" cy="1752600"/>
          </a:xfrm>
        </p:spPr>
        <p:txBody>
          <a:bodyPr/>
          <a:lstStyle/>
          <a:p>
            <a:pPr eaLnBrk="1" hangingPunct="1">
              <a:buClr>
                <a:srgbClr val="0100FF"/>
              </a:buClr>
            </a:pPr>
            <a:endParaRPr lang="en-GB" sz="1800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0100FF"/>
              </a:buClr>
            </a:pPr>
            <a:r>
              <a:rPr lang="en-GB" sz="2400" b="1" i="1" dirty="0" smtClean="0">
                <a:solidFill>
                  <a:srgbClr val="0070C0"/>
                </a:solidFill>
              </a:rPr>
              <a:t>TTC </a:t>
            </a:r>
            <a:r>
              <a:rPr lang="en-GB" sz="2400" b="1" i="1" dirty="0">
                <a:solidFill>
                  <a:srgbClr val="0070C0"/>
                </a:solidFill>
              </a:rPr>
              <a:t>Topical Workshop - CW </a:t>
            </a:r>
            <a:r>
              <a:rPr lang="en-GB" sz="2400" b="1" i="1" dirty="0" smtClean="0">
                <a:solidFill>
                  <a:srgbClr val="0070C0"/>
                </a:solidFill>
              </a:rPr>
              <a:t>SRF, </a:t>
            </a:r>
          </a:p>
          <a:p>
            <a:pPr eaLnBrk="1" hangingPunct="1">
              <a:buClr>
                <a:srgbClr val="0100FF"/>
              </a:buClr>
            </a:pPr>
            <a:r>
              <a:rPr lang="en-GB" sz="2400" b="1" i="1" dirty="0" smtClean="0">
                <a:solidFill>
                  <a:srgbClr val="0070C0"/>
                </a:solidFill>
              </a:rPr>
              <a:t>Cornell 12</a:t>
            </a:r>
            <a:r>
              <a:rPr lang="en-GB" sz="2400" b="1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i="1" dirty="0" smtClean="0">
                <a:solidFill>
                  <a:srgbClr val="0070C0"/>
                </a:solidFill>
              </a:rPr>
              <a:t> – 14</a:t>
            </a:r>
            <a:r>
              <a:rPr lang="en-GB" sz="2400" b="1" i="1" baseline="30000" dirty="0" smtClean="0">
                <a:solidFill>
                  <a:srgbClr val="0070C0"/>
                </a:solidFill>
              </a:rPr>
              <a:t>th</a:t>
            </a:r>
            <a:r>
              <a:rPr lang="en-GB" sz="2400" b="1" i="1" dirty="0" smtClean="0">
                <a:solidFill>
                  <a:srgbClr val="0070C0"/>
                </a:solidFill>
              </a:rPr>
              <a:t> June 2013</a:t>
            </a:r>
            <a:endParaRPr lang="en-GB" sz="2400" b="1" i="1" dirty="0">
              <a:solidFill>
                <a:srgbClr val="0070C0"/>
              </a:solidFill>
            </a:endParaRPr>
          </a:p>
        </p:txBody>
      </p:sp>
      <p:sp>
        <p:nvSpPr>
          <p:cNvPr id="16390" name="Line 1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Line 1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Line 15"/>
          <p:cNvSpPr>
            <a:spLocks noChangeShapeType="1"/>
          </p:cNvSpPr>
          <p:nvPr/>
        </p:nvSpPr>
        <p:spPr bwMode="auto">
          <a:xfrm>
            <a:off x="0" y="1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9" name="Picture 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20" y="6148925"/>
            <a:ext cx="432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9913" y="6148925"/>
            <a:ext cx="45988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6148925"/>
            <a:ext cx="64461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41" descr="Logo von DESY">
            <a:hlinkClick r:id="rId6" tooltip="Startseit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1924" y="6148925"/>
            <a:ext cx="442123" cy="432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309396" y="6148676"/>
            <a:ext cx="1512000" cy="432000"/>
            <a:chOff x="7452488" y="6309320"/>
            <a:chExt cx="1512000" cy="432000"/>
          </a:xfrm>
        </p:grpSpPr>
        <p:sp>
          <p:nvSpPr>
            <p:cNvPr id="14" name="Rectangle 13"/>
            <p:cNvSpPr/>
            <p:nvPr/>
          </p:nvSpPr>
          <p:spPr>
            <a:xfrm>
              <a:off x="7452488" y="6309320"/>
              <a:ext cx="1512000" cy="43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8" descr="Helmholtz-Zentrum Dresden Rossendor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41812" y="6406271"/>
              <a:ext cx="1333352" cy="238099"/>
            </a:xfrm>
            <a:prstGeom prst="rect">
              <a:avLst/>
            </a:prstGeom>
            <a:noFill/>
          </p:spPr>
        </p:pic>
      </p:grpSp>
      <p:pic>
        <p:nvPicPr>
          <p:cNvPr id="16" name="Picture 10" descr="Hom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6148925"/>
            <a:ext cx="1321410" cy="432000"/>
          </a:xfrm>
          <a:prstGeom prst="rect">
            <a:avLst/>
          </a:prstGeom>
          <a:solidFill>
            <a:srgbClr val="990000"/>
          </a:solidFill>
        </p:spPr>
      </p:pic>
      <p:pic>
        <p:nvPicPr>
          <p:cNvPr id="17" name="Picture 14" descr="C:\Documents and Settings\sp56\Desktop\ScreenHunter_01 Mar. 21 15.1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27" y="6062476"/>
            <a:ext cx="1740146" cy="60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8" y="5157613"/>
            <a:ext cx="619268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kern="0" dirty="0">
                <a:solidFill>
                  <a:srgbClr val="000066"/>
                </a:solidFill>
              </a:rPr>
              <a:t>On behalf of  </a:t>
            </a:r>
          </a:p>
          <a:p>
            <a:pPr algn="ctr">
              <a:spcBef>
                <a:spcPct val="20000"/>
              </a:spcBef>
              <a:defRPr/>
            </a:pPr>
            <a:r>
              <a:rPr lang="en-GB" b="1" kern="0" dirty="0">
                <a:solidFill>
                  <a:srgbClr val="000066"/>
                </a:solidFill>
              </a:rPr>
              <a:t>ERL </a:t>
            </a:r>
            <a:r>
              <a:rPr lang="en-GB" b="1" kern="0" dirty="0" err="1">
                <a:solidFill>
                  <a:srgbClr val="000066"/>
                </a:solidFill>
              </a:rPr>
              <a:t>Cryomodule</a:t>
            </a:r>
            <a:r>
              <a:rPr lang="en-GB" b="1" kern="0" dirty="0">
                <a:solidFill>
                  <a:srgbClr val="000066"/>
                </a:solidFill>
              </a:rPr>
              <a:t> Collaboration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67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13184" b="53406"/>
          <a:stretch>
            <a:fillRect/>
          </a:stretch>
        </p:blipFill>
        <p:spPr bwMode="auto">
          <a:xfrm>
            <a:off x="285750" y="4032076"/>
            <a:ext cx="383381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4"/>
          <a:srcRect t="10966" b="13419"/>
          <a:stretch/>
        </p:blipFill>
        <p:spPr bwMode="auto">
          <a:xfrm>
            <a:off x="266700" y="1187252"/>
            <a:ext cx="3933825" cy="281781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6272213" y="4845050"/>
            <a:ext cx="0" cy="168275"/>
          </a:xfrm>
          <a:prstGeom prst="straightConnector1">
            <a:avLst/>
          </a:prstGeom>
          <a:ln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176139"/>
            <a:ext cx="4479925" cy="281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TextBox 2051"/>
          <p:cNvSpPr txBox="1"/>
          <p:nvPr/>
        </p:nvSpPr>
        <p:spPr>
          <a:xfrm>
            <a:off x="1455066" y="888975"/>
            <a:ext cx="1777084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/>
              <a:t>COOL DOWN to 2K</a:t>
            </a:r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4077072"/>
            <a:ext cx="4140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Box 2053"/>
          <p:cNvSpPr txBox="1">
            <a:spLocks noChangeArrowheads="1"/>
          </p:cNvSpPr>
          <p:nvPr/>
        </p:nvSpPr>
        <p:spPr bwMode="auto">
          <a:xfrm>
            <a:off x="279400" y="1156519"/>
            <a:ext cx="477838" cy="2476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/>
              <a:t>295 K</a:t>
            </a:r>
          </a:p>
        </p:txBody>
      </p:sp>
      <p:sp>
        <p:nvSpPr>
          <p:cNvPr id="6153" name="TextBox 43"/>
          <p:cNvSpPr txBox="1">
            <a:spLocks noChangeArrowheads="1"/>
          </p:cNvSpPr>
          <p:nvPr/>
        </p:nvSpPr>
        <p:spPr bwMode="auto">
          <a:xfrm>
            <a:off x="279400" y="3520306"/>
            <a:ext cx="444500" cy="2476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/>
              <a:t>2.0 K</a:t>
            </a:r>
          </a:p>
        </p:txBody>
      </p:sp>
      <p:cxnSp>
        <p:nvCxnSpPr>
          <p:cNvPr id="2060" name="Straight Connector 2059"/>
          <p:cNvCxnSpPr/>
          <p:nvPr/>
        </p:nvCxnSpPr>
        <p:spPr>
          <a:xfrm>
            <a:off x="800100" y="3405188"/>
            <a:ext cx="3201988" cy="0"/>
          </a:xfrm>
          <a:prstGeom prst="line">
            <a:avLst/>
          </a:prstGeom>
          <a:ln>
            <a:solidFill>
              <a:srgbClr val="FF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Straight Arrow Connector 2071"/>
          <p:cNvCxnSpPr/>
          <p:nvPr/>
        </p:nvCxnSpPr>
        <p:spPr>
          <a:xfrm>
            <a:off x="2400300" y="3070225"/>
            <a:ext cx="293688" cy="0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Straight Arrow Connector 2076"/>
          <p:cNvCxnSpPr/>
          <p:nvPr/>
        </p:nvCxnSpPr>
        <p:spPr>
          <a:xfrm flipH="1">
            <a:off x="2813844" y="3074988"/>
            <a:ext cx="418306" cy="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161706" y="888975"/>
            <a:ext cx="3010694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/>
              <a:t>Cryogenic (Pressure) Stability at 2K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85255" y="4032076"/>
            <a:ext cx="2910681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/>
              <a:t>Liquid Helium levels in </a:t>
            </a:r>
            <a:r>
              <a:rPr lang="en-GB" sz="1400" dirty="0" smtClean="0"/>
              <a:t>Reservoirs </a:t>
            </a:r>
            <a:endParaRPr lang="en-GB" sz="1400" dirty="0"/>
          </a:p>
        </p:txBody>
      </p:sp>
      <p:sp>
        <p:nvSpPr>
          <p:cNvPr id="6159" name="TextBox 65"/>
          <p:cNvSpPr txBox="1">
            <a:spLocks noChangeArrowheads="1"/>
          </p:cNvSpPr>
          <p:nvPr/>
        </p:nvSpPr>
        <p:spPr bwMode="auto">
          <a:xfrm>
            <a:off x="2624138" y="4343400"/>
            <a:ext cx="681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200" dirty="0" smtClean="0"/>
              <a:t>Cavity 1</a:t>
            </a:r>
            <a:endParaRPr lang="en-GB" sz="1200" dirty="0"/>
          </a:p>
        </p:txBody>
      </p:sp>
      <p:sp>
        <p:nvSpPr>
          <p:cNvPr id="6160" name="TextBox 66"/>
          <p:cNvSpPr txBox="1">
            <a:spLocks noChangeArrowheads="1"/>
          </p:cNvSpPr>
          <p:nvPr/>
        </p:nvSpPr>
        <p:spPr bwMode="auto">
          <a:xfrm>
            <a:off x="2605088" y="4653136"/>
            <a:ext cx="681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200" dirty="0" smtClean="0"/>
              <a:t>Cavity 2</a:t>
            </a:r>
            <a:endParaRPr lang="en-GB" sz="1200" dirty="0"/>
          </a:p>
        </p:txBody>
      </p:sp>
      <p:sp>
        <p:nvSpPr>
          <p:cNvPr id="2078" name="Rectangle 2077"/>
          <p:cNvSpPr/>
          <p:nvPr/>
        </p:nvSpPr>
        <p:spPr>
          <a:xfrm>
            <a:off x="5249863" y="4951413"/>
            <a:ext cx="935037" cy="296862"/>
          </a:xfrm>
          <a:prstGeom prst="rect">
            <a:avLst/>
          </a:prstGeom>
          <a:solidFill>
            <a:schemeClr val="tx2">
              <a:lumMod val="20000"/>
              <a:lumOff val="80000"/>
              <a:alpha val="32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6858000" y="4951413"/>
            <a:ext cx="933450" cy="296862"/>
          </a:xfrm>
          <a:prstGeom prst="rect">
            <a:avLst/>
          </a:prstGeom>
          <a:solidFill>
            <a:schemeClr val="tx2">
              <a:lumMod val="20000"/>
              <a:lumOff val="80000"/>
              <a:alpha val="32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63" name="TextBox 69"/>
          <p:cNvSpPr txBox="1">
            <a:spLocks noChangeArrowheads="1"/>
          </p:cNvSpPr>
          <p:nvPr/>
        </p:nvSpPr>
        <p:spPr bwMode="auto">
          <a:xfrm>
            <a:off x="1763688" y="2946400"/>
            <a:ext cx="681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200" dirty="0" smtClean="0"/>
              <a:t>Cavity 1</a:t>
            </a:r>
            <a:endParaRPr lang="en-GB" sz="1200" dirty="0"/>
          </a:p>
        </p:txBody>
      </p:sp>
      <p:sp>
        <p:nvSpPr>
          <p:cNvPr id="6164" name="TextBox 70"/>
          <p:cNvSpPr txBox="1">
            <a:spLocks noChangeArrowheads="1"/>
          </p:cNvSpPr>
          <p:nvPr/>
        </p:nvSpPr>
        <p:spPr bwMode="auto">
          <a:xfrm>
            <a:off x="3172470" y="2951163"/>
            <a:ext cx="679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200" dirty="0" smtClean="0"/>
              <a:t>Cavity</a:t>
            </a:r>
            <a:r>
              <a:rPr lang="en-GB" sz="1000" dirty="0" smtClean="0"/>
              <a:t> </a:t>
            </a:r>
            <a:r>
              <a:rPr lang="en-GB" sz="1200" dirty="0" smtClean="0"/>
              <a:t>2</a:t>
            </a:r>
            <a:endParaRPr lang="en-GB" sz="1200" dirty="0"/>
          </a:p>
        </p:txBody>
      </p:sp>
      <p:sp>
        <p:nvSpPr>
          <p:cNvPr id="6165" name="TextBox 71"/>
          <p:cNvSpPr txBox="1">
            <a:spLocks noChangeArrowheads="1"/>
          </p:cNvSpPr>
          <p:nvPr/>
        </p:nvSpPr>
        <p:spPr bwMode="auto">
          <a:xfrm>
            <a:off x="5283200" y="4375522"/>
            <a:ext cx="800968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400" dirty="0" smtClean="0"/>
              <a:t>Cavity 1</a:t>
            </a:r>
            <a:endParaRPr lang="en-GB" sz="1400" dirty="0"/>
          </a:p>
        </p:txBody>
      </p:sp>
      <p:sp>
        <p:nvSpPr>
          <p:cNvPr id="6166" name="TextBox 72"/>
          <p:cNvSpPr txBox="1">
            <a:spLocks noChangeArrowheads="1"/>
          </p:cNvSpPr>
          <p:nvPr/>
        </p:nvSpPr>
        <p:spPr bwMode="auto">
          <a:xfrm>
            <a:off x="6858000" y="4389810"/>
            <a:ext cx="806450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400" dirty="0" smtClean="0"/>
              <a:t>Cavity 2</a:t>
            </a:r>
            <a:endParaRPr lang="en-GB" sz="1400" dirty="0"/>
          </a:p>
        </p:txBody>
      </p:sp>
      <p:sp>
        <p:nvSpPr>
          <p:cNvPr id="37" name="Oval 36"/>
          <p:cNvSpPr/>
          <p:nvPr/>
        </p:nvSpPr>
        <p:spPr>
          <a:xfrm>
            <a:off x="4758136" y="4460826"/>
            <a:ext cx="474662" cy="635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68" name="TextBox 89"/>
          <p:cNvSpPr txBox="1">
            <a:spLocks noChangeArrowheads="1"/>
          </p:cNvSpPr>
          <p:nvPr/>
        </p:nvSpPr>
        <p:spPr bwMode="auto">
          <a:xfrm>
            <a:off x="1907704" y="5035550"/>
            <a:ext cx="1674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200" dirty="0"/>
              <a:t>Level Control Valve</a:t>
            </a:r>
          </a:p>
        </p:txBody>
      </p:sp>
      <p:cxnSp>
        <p:nvCxnSpPr>
          <p:cNvPr id="51" name="Elbow Connector 50"/>
          <p:cNvCxnSpPr/>
          <p:nvPr/>
        </p:nvCxnSpPr>
        <p:spPr>
          <a:xfrm rot="10800000" flipV="1">
            <a:off x="3441701" y="4870080"/>
            <a:ext cx="1316437" cy="1096389"/>
          </a:xfrm>
          <a:prstGeom prst="bentConnector3">
            <a:avLst>
              <a:gd name="adj1" fmla="val 10087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1" name="TextBox 100"/>
          <p:cNvSpPr txBox="1">
            <a:spLocks noChangeArrowheads="1"/>
          </p:cNvSpPr>
          <p:nvPr/>
        </p:nvSpPr>
        <p:spPr bwMode="auto">
          <a:xfrm>
            <a:off x="279400" y="2543994"/>
            <a:ext cx="477838" cy="2460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1000" dirty="0"/>
              <a:t>130 K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757238" y="2403475"/>
            <a:ext cx="1954212" cy="0"/>
          </a:xfrm>
          <a:prstGeom prst="line">
            <a:avLst/>
          </a:prstGeom>
          <a:ln>
            <a:solidFill>
              <a:srgbClr val="FFFF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23925" y="2581275"/>
            <a:ext cx="0" cy="179388"/>
          </a:xfrm>
          <a:prstGeom prst="line">
            <a:avLst/>
          </a:prstGeom>
          <a:ln>
            <a:solidFill>
              <a:srgbClr val="FFFF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689225" y="2562225"/>
            <a:ext cx="0" cy="180975"/>
          </a:xfrm>
          <a:prstGeom prst="line">
            <a:avLst/>
          </a:prstGeom>
          <a:ln>
            <a:solidFill>
              <a:srgbClr val="FFFF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232150" y="2581275"/>
            <a:ext cx="0" cy="179388"/>
          </a:xfrm>
          <a:prstGeom prst="line">
            <a:avLst/>
          </a:prstGeom>
          <a:ln>
            <a:solidFill>
              <a:srgbClr val="FFFF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187624" y="2457450"/>
            <a:ext cx="1252538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 ½ days  to 130 K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923925" y="2670175"/>
            <a:ext cx="17653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594819" y="2308870"/>
            <a:ext cx="681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15 </a:t>
            </a:r>
            <a:r>
              <a:rPr lang="en-GB" sz="1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hrs</a:t>
            </a:r>
            <a:endParaRPr lang="en-GB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to 4K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2711450" y="2670175"/>
            <a:ext cx="5207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098875" y="2308870"/>
            <a:ext cx="681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</a:t>
            </a:r>
            <a:r>
              <a:rPr lang="en-GB" sz="1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hrs</a:t>
            </a: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2K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3232150" y="2670175"/>
            <a:ext cx="41910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651250" y="2613025"/>
            <a:ext cx="0" cy="180975"/>
          </a:xfrm>
          <a:prstGeom prst="line">
            <a:avLst/>
          </a:prstGeom>
          <a:ln>
            <a:solidFill>
              <a:srgbClr val="FFFF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690688" y="1290826"/>
            <a:ext cx="1791493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3K/</a:t>
            </a:r>
            <a:r>
              <a:rPr lang="en-GB" sz="1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hr</a:t>
            </a: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(Cooling only </a:t>
            </a:r>
            <a:r>
              <a:rPr lang="en-GB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 radiation </a:t>
            </a:r>
            <a:r>
              <a:rPr lang="en-GB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conduction through supports)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806578" y="1844824"/>
            <a:ext cx="427034" cy="21602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en-GB" dirty="0" smtClean="0"/>
              <a:t>Cryogenic Performance</a:t>
            </a:r>
            <a:endParaRPr lang="en-GB" dirty="0"/>
          </a:p>
        </p:txBody>
      </p:sp>
      <p:sp>
        <p:nvSpPr>
          <p:cNvPr id="6170" name="TextBox 88"/>
          <p:cNvSpPr txBox="1">
            <a:spLocks noChangeArrowheads="1"/>
          </p:cNvSpPr>
          <p:nvPr/>
        </p:nvSpPr>
        <p:spPr bwMode="auto">
          <a:xfrm>
            <a:off x="3431780" y="4677147"/>
            <a:ext cx="953294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GB" sz="1400" dirty="0"/>
              <a:t>Service Reservoir</a:t>
            </a:r>
          </a:p>
        </p:txBody>
      </p:sp>
    </p:spTree>
    <p:extLst>
      <p:ext uri="{BB962C8B-B14F-4D97-AF65-F5344CB8AC3E}">
        <p14:creationId xmlns:p14="http://schemas.microsoft.com/office/powerpoint/2010/main" val="42018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1" r="25687" b="28841"/>
          <a:stretch>
            <a:fillRect/>
          </a:stretch>
        </p:blipFill>
        <p:spPr bwMode="auto">
          <a:xfrm>
            <a:off x="2787704" y="1192361"/>
            <a:ext cx="27717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Heat Load at 2K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59479" y="1557338"/>
            <a:ext cx="3477017" cy="388788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sz="2400" dirty="0" smtClean="0"/>
              <a:t>Static </a:t>
            </a:r>
            <a:r>
              <a:rPr lang="en-GB" sz="2400" dirty="0"/>
              <a:t>heat load </a:t>
            </a:r>
            <a:r>
              <a:rPr lang="en-GB" sz="2400" dirty="0" smtClean="0"/>
              <a:t>measured </a:t>
            </a:r>
            <a:r>
              <a:rPr lang="en-GB" sz="2400" dirty="0"/>
              <a:t>with all the input valves closed to ensure that only the boil off from the cryostat is </a:t>
            </a:r>
            <a:r>
              <a:rPr lang="en-GB" sz="2400" dirty="0" smtClean="0"/>
              <a:t>measured</a:t>
            </a:r>
          </a:p>
          <a:p>
            <a:pPr eaLnBrk="1" hangingPunct="1"/>
            <a:r>
              <a:rPr lang="en-GB" sz="2400" dirty="0" smtClean="0"/>
              <a:t>0.6 g/S  total </a:t>
            </a:r>
            <a:r>
              <a:rPr lang="en-GB" sz="2400" dirty="0"/>
              <a:t>mass flow </a:t>
            </a:r>
            <a:r>
              <a:rPr lang="en-GB" sz="2400" dirty="0" err="1"/>
              <a:t>Linac</a:t>
            </a:r>
            <a:r>
              <a:rPr lang="en-GB" sz="2400" dirty="0"/>
              <a:t> + </a:t>
            </a:r>
            <a:r>
              <a:rPr lang="en-GB" sz="2400" dirty="0" smtClean="0"/>
              <a:t>Booster</a:t>
            </a:r>
            <a:endParaRPr lang="en-GB" sz="2400" dirty="0"/>
          </a:p>
          <a:p>
            <a:pPr eaLnBrk="1" hangingPunct="1">
              <a:buFont typeface="Wingdings 3" pitchFamily="18" charset="2"/>
              <a:buChar char="a"/>
            </a:pPr>
            <a:r>
              <a:rPr lang="en-GB" sz="2400" dirty="0" smtClean="0"/>
              <a:t>0.3 g/S </a:t>
            </a:r>
            <a:r>
              <a:rPr lang="en-GB" sz="2400" dirty="0"/>
              <a:t>per </a:t>
            </a:r>
            <a:r>
              <a:rPr lang="en-GB" sz="2400" dirty="0" smtClean="0"/>
              <a:t>module</a:t>
            </a:r>
            <a:endParaRPr lang="en-GB" sz="2400" dirty="0"/>
          </a:p>
          <a:p>
            <a:pPr eaLnBrk="1" hangingPunct="1">
              <a:buFont typeface="Wingdings 3" pitchFamily="18" charset="2"/>
              <a:buChar char="a"/>
            </a:pPr>
            <a:r>
              <a:rPr lang="en-GB" sz="2400" dirty="0"/>
              <a:t>~</a:t>
            </a:r>
            <a:r>
              <a:rPr lang="en-GB" sz="2400" dirty="0" smtClean="0"/>
              <a:t>6.2 </a:t>
            </a:r>
            <a:r>
              <a:rPr lang="en-GB" sz="2400" dirty="0"/>
              <a:t>W per </a:t>
            </a:r>
            <a:r>
              <a:rPr lang="en-GB" sz="2400" dirty="0" err="1"/>
              <a:t>cryomodule</a:t>
            </a:r>
            <a:endParaRPr lang="en-GB" sz="2400" dirty="0"/>
          </a:p>
          <a:p>
            <a:endParaRPr lang="en-GB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92" b="28841"/>
          <a:stretch>
            <a:fillRect/>
          </a:stretch>
        </p:blipFill>
        <p:spPr bwMode="auto">
          <a:xfrm>
            <a:off x="63554" y="1192361"/>
            <a:ext cx="271145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87624" y="5932635"/>
            <a:ext cx="5091885" cy="1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flipH="1">
            <a:off x="6029204" y="5819129"/>
            <a:ext cx="487012" cy="227013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20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27584" y="2132856"/>
            <a:ext cx="360040" cy="41044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5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Cavity Frequency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639762"/>
          </a:xfrm>
        </p:spPr>
        <p:txBody>
          <a:bodyPr/>
          <a:lstStyle/>
          <a:p>
            <a:r>
              <a:rPr lang="en-GB" dirty="0" err="1"/>
              <a:t>Linac</a:t>
            </a:r>
            <a:r>
              <a:rPr lang="en-GB" dirty="0"/>
              <a:t>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2233"/>
            <a:ext cx="4040188" cy="3036024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7" y="908720"/>
            <a:ext cx="4041775" cy="639762"/>
          </a:xfrm>
        </p:spPr>
        <p:txBody>
          <a:bodyPr/>
          <a:lstStyle/>
          <a:p>
            <a:r>
              <a:rPr lang="en-GB" dirty="0" err="1"/>
              <a:t>Linac</a:t>
            </a:r>
            <a:r>
              <a:rPr lang="en-GB" dirty="0"/>
              <a:t>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484784"/>
            <a:ext cx="4041775" cy="3037217"/>
          </a:xfrm>
        </p:spPr>
      </p:pic>
      <p:sp>
        <p:nvSpPr>
          <p:cNvPr id="7" name="TextBox 6"/>
          <p:cNvSpPr txBox="1"/>
          <p:nvPr/>
        </p:nvSpPr>
        <p:spPr>
          <a:xfrm>
            <a:off x="467544" y="4581128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Cavity tuner operation verified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Tuning achieved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Tuning range ±350 kHz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err="1" smtClean="0"/>
              <a:t>Q</a:t>
            </a:r>
            <a:r>
              <a:rPr lang="en-GB" sz="2000" baseline="-25000" dirty="0" err="1" smtClean="0"/>
              <a:t>ext</a:t>
            </a:r>
            <a:r>
              <a:rPr lang="en-GB" sz="2000" dirty="0" smtClean="0"/>
              <a:t> adjusted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800" dirty="0" smtClean="0"/>
              <a:t>Full extent of adjustment to be determined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2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pic>
        <p:nvPicPr>
          <p:cNvPr id="13" name="Picture 12" descr="nobackground.JPG"/>
          <p:cNvPicPr>
            <a:picLocks noChangeAspect="1"/>
          </p:cNvPicPr>
          <p:nvPr/>
        </p:nvPicPr>
        <p:blipFill>
          <a:blip r:embed="rId4" cstate="print"/>
          <a:srcRect l="4878" r="14452" b="16625"/>
          <a:stretch>
            <a:fillRect/>
          </a:stretch>
        </p:blipFill>
        <p:spPr>
          <a:xfrm>
            <a:off x="4498955" y="4581128"/>
            <a:ext cx="2377301" cy="1691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Oval 13"/>
          <p:cNvSpPr>
            <a:spLocks noChangeAspect="1"/>
          </p:cNvSpPr>
          <p:nvPr/>
        </p:nvSpPr>
        <p:spPr bwMode="auto">
          <a:xfrm>
            <a:off x="5716314" y="5517232"/>
            <a:ext cx="549144" cy="49922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76256" y="472514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Previous mechanical issue</a:t>
            </a:r>
            <a:endParaRPr lang="en-GB" sz="2000" dirty="0"/>
          </a:p>
        </p:txBody>
      </p:sp>
      <p:cxnSp>
        <p:nvCxnSpPr>
          <p:cNvPr id="4" name="Straight Arrow Connector 3"/>
          <p:cNvCxnSpPr>
            <a:stCxn id="14" idx="6"/>
          </p:cNvCxnSpPr>
          <p:nvPr/>
        </p:nvCxnSpPr>
        <p:spPr bwMode="auto">
          <a:xfrm flipV="1">
            <a:off x="6265458" y="5378269"/>
            <a:ext cx="754814" cy="388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9304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Microphonic</a:t>
            </a:r>
            <a:r>
              <a:rPr lang="en-GB" dirty="0" smtClean="0"/>
              <a:t> Tests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39762"/>
          </a:xfrm>
        </p:spPr>
        <p:txBody>
          <a:bodyPr/>
          <a:lstStyle/>
          <a:p>
            <a:r>
              <a:rPr lang="en-GB" dirty="0" smtClean="0"/>
              <a:t>Original </a:t>
            </a:r>
            <a:r>
              <a:rPr lang="en-GB" dirty="0" err="1" smtClean="0"/>
              <a:t>Linac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90"/>
            <a:ext cx="4040188" cy="246287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</a:t>
            </a:r>
            <a:r>
              <a:rPr lang="en-GB" dirty="0" err="1" smtClean="0"/>
              <a:t>microphonics</a:t>
            </a:r>
            <a:r>
              <a:rPr lang="en-GB" dirty="0" smtClean="0"/>
              <a:t> were tested </a:t>
            </a:r>
            <a:r>
              <a:rPr lang="en-GB" dirty="0"/>
              <a:t>in CW mode, open loop </a:t>
            </a:r>
            <a:r>
              <a:rPr lang="en-GB" dirty="0" smtClean="0"/>
              <a:t>operation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Cavity </a:t>
            </a:r>
            <a:r>
              <a:rPr lang="en-GB" dirty="0"/>
              <a:t>was driven by signal </a:t>
            </a:r>
            <a:r>
              <a:rPr lang="en-GB" dirty="0" smtClean="0"/>
              <a:t>generator 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Hittite phase detector was used to measure the phase difference between the cavity probe signal and the system generator signal.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80728"/>
            <a:ext cx="4041775" cy="639762"/>
          </a:xfrm>
        </p:spPr>
        <p:txBody>
          <a:bodyPr/>
          <a:lstStyle/>
          <a:p>
            <a:r>
              <a:rPr lang="en-GB" dirty="0" smtClean="0"/>
              <a:t>New ERL </a:t>
            </a:r>
            <a:r>
              <a:rPr lang="en-GB" dirty="0" err="1" smtClean="0"/>
              <a:t>Linac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91"/>
            <a:ext cx="4041775" cy="253487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</a:t>
            </a:r>
            <a:r>
              <a:rPr lang="en-GB" dirty="0" smtClean="0"/>
              <a:t>new ERL </a:t>
            </a:r>
            <a:r>
              <a:rPr lang="en-GB" dirty="0"/>
              <a:t>cavities </a:t>
            </a:r>
            <a:r>
              <a:rPr lang="en-GB" dirty="0" smtClean="0"/>
              <a:t>were </a:t>
            </a:r>
            <a:r>
              <a:rPr lang="en-GB" dirty="0"/>
              <a:t>driven with a CW wave from the digital LLRF system. The </a:t>
            </a:r>
            <a:r>
              <a:rPr lang="en-GB" dirty="0" smtClean="0"/>
              <a:t>cavity </a:t>
            </a:r>
            <a:r>
              <a:rPr lang="en-GB" dirty="0"/>
              <a:t>probe signal is then mixed with the forward RF signal and filtered by a low pass filter.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cavities </a:t>
            </a:r>
            <a:r>
              <a:rPr lang="en-GB" dirty="0" smtClean="0"/>
              <a:t>have </a:t>
            </a:r>
            <a:r>
              <a:rPr lang="en-GB" dirty="0"/>
              <a:t>been </a:t>
            </a:r>
            <a:r>
              <a:rPr lang="en-GB" dirty="0" smtClean="0"/>
              <a:t>analysed in </a:t>
            </a:r>
            <a:r>
              <a:rPr lang="en-GB" dirty="0"/>
              <a:t>self excited loop and open loop operations.</a:t>
            </a:r>
          </a:p>
          <a:p>
            <a:endParaRPr lang="en-GB" dirty="0"/>
          </a:p>
        </p:txBody>
      </p:sp>
      <p:pic>
        <p:nvPicPr>
          <p:cNvPr id="7" name="Objec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188" r="-2827" b="-208"/>
          <a:stretch>
            <a:fillRect/>
          </a:stretch>
        </p:blipFill>
        <p:spPr bwMode="auto">
          <a:xfrm>
            <a:off x="467544" y="3891544"/>
            <a:ext cx="3528392" cy="26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llrf\V__C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40713"/>
            <a:ext cx="2801190" cy="21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29174" y="3933056"/>
            <a:ext cx="1807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Based on the LLRF4 development board, designed by Larry Doolittle of LBNL </a:t>
            </a:r>
          </a:p>
          <a:p>
            <a:endParaRPr lang="en-GB" sz="1600" dirty="0"/>
          </a:p>
        </p:txBody>
      </p:sp>
      <p:sp>
        <p:nvSpPr>
          <p:cNvPr id="10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1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0242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sz="quarter"/>
          </p:nvPr>
        </p:nvSpPr>
        <p:spPr>
          <a:xfrm>
            <a:off x="0" y="273600"/>
            <a:ext cx="9144000" cy="1144800"/>
          </a:xfrm>
        </p:spPr>
        <p:txBody>
          <a:bodyPr/>
          <a:lstStyle/>
          <a:p>
            <a:r>
              <a:rPr lang="en-GB" dirty="0" err="1" smtClean="0"/>
              <a:t>Linac</a:t>
            </a:r>
            <a:r>
              <a:rPr lang="en-GB" dirty="0" smtClean="0"/>
              <a:t> Cavity 1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592418" y="3795989"/>
            <a:ext cx="4444078" cy="2728635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Open </a:t>
            </a:r>
            <a:r>
              <a:rPr lang="en-GB" dirty="0"/>
              <a:t>loop measurement, strong detuning peaks </a:t>
            </a:r>
            <a:r>
              <a:rPr lang="en-GB" dirty="0" smtClean="0"/>
              <a:t>at:- </a:t>
            </a:r>
          </a:p>
          <a:p>
            <a:pPr>
              <a:buFont typeface="Wingdings 3" pitchFamily="18" charset="2"/>
              <a:buChar char="a"/>
            </a:pPr>
            <a:r>
              <a:rPr lang="en-GB" dirty="0" smtClean="0"/>
              <a:t>1Hz</a:t>
            </a:r>
            <a:r>
              <a:rPr lang="en-GB" dirty="0"/>
              <a:t>, </a:t>
            </a:r>
            <a:r>
              <a:rPr lang="en-GB" dirty="0" smtClean="0"/>
              <a:t>7Hz</a:t>
            </a:r>
            <a:r>
              <a:rPr lang="en-GB" dirty="0"/>
              <a:t>, </a:t>
            </a:r>
            <a:r>
              <a:rPr lang="en-GB" dirty="0" smtClean="0"/>
              <a:t>24Hz</a:t>
            </a:r>
            <a:r>
              <a:rPr lang="en-GB" dirty="0"/>
              <a:t>, </a:t>
            </a:r>
            <a:r>
              <a:rPr lang="en-GB" dirty="0" smtClean="0"/>
              <a:t>35Hz</a:t>
            </a:r>
            <a:r>
              <a:rPr lang="en-GB" dirty="0"/>
              <a:t>, </a:t>
            </a:r>
            <a:r>
              <a:rPr lang="en-GB" dirty="0" smtClean="0"/>
              <a:t>38Hz</a:t>
            </a:r>
            <a:r>
              <a:rPr lang="en-GB" dirty="0"/>
              <a:t>, </a:t>
            </a:r>
            <a:r>
              <a:rPr lang="en-GB" dirty="0" smtClean="0"/>
              <a:t>47Hz</a:t>
            </a:r>
            <a:r>
              <a:rPr lang="en-GB" dirty="0"/>
              <a:t>, </a:t>
            </a:r>
            <a:r>
              <a:rPr lang="en-GB" dirty="0" smtClean="0"/>
              <a:t>78Hz</a:t>
            </a:r>
            <a:r>
              <a:rPr lang="en-GB" dirty="0"/>
              <a:t>, </a:t>
            </a:r>
            <a:r>
              <a:rPr lang="en-GB" dirty="0" err="1" smtClean="0"/>
              <a:t>etc</a:t>
            </a:r>
            <a:endParaRPr lang="en-GB" dirty="0" smtClean="0"/>
          </a:p>
          <a:p>
            <a:r>
              <a:rPr lang="en-GB" dirty="0" smtClean="0"/>
              <a:t>Loop closed</a:t>
            </a:r>
            <a:r>
              <a:rPr lang="en-GB" dirty="0"/>
              <a:t>, the overall noise floor is lower and many detuning peaks removed. </a:t>
            </a:r>
            <a:endParaRPr lang="en-GB" dirty="0" smtClean="0"/>
          </a:p>
          <a:p>
            <a:pPr>
              <a:buFont typeface="Wingdings 3" pitchFamily="18" charset="2"/>
              <a:buChar char="a"/>
            </a:pPr>
            <a:r>
              <a:rPr lang="en-GB" dirty="0" smtClean="0"/>
              <a:t>50 </a:t>
            </a:r>
            <a:r>
              <a:rPr lang="en-GB" dirty="0"/>
              <a:t>Hz resonance and its sidebands remain on the spectrum, which is common in background environment.</a:t>
            </a:r>
          </a:p>
          <a:p>
            <a:endParaRPr lang="en-GB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9726"/>
            <a:ext cx="4576513" cy="17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9127"/>
            <a:ext cx="4576513" cy="176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9552" y="5236150"/>
            <a:ext cx="4052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Detuning </a:t>
            </a:r>
            <a:r>
              <a:rPr lang="en-GB" dirty="0"/>
              <a:t>peaks at 48Hz, 70Hz, 34Hz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04" y="1188000"/>
            <a:ext cx="3547904" cy="267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7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710538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sz="quarter"/>
          </p:nvPr>
        </p:nvSpPr>
        <p:spPr>
          <a:xfrm>
            <a:off x="0" y="273600"/>
            <a:ext cx="9144000" cy="1144800"/>
          </a:xfrm>
        </p:spPr>
        <p:txBody>
          <a:bodyPr/>
          <a:lstStyle/>
          <a:p>
            <a:r>
              <a:rPr lang="en-GB" dirty="0" err="1" smtClean="0"/>
              <a:t>Linac</a:t>
            </a:r>
            <a:r>
              <a:rPr lang="en-GB" dirty="0" smtClean="0"/>
              <a:t> Cavity 2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3828504"/>
            <a:ext cx="4244280" cy="23368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Open </a:t>
            </a:r>
            <a:r>
              <a:rPr lang="en-GB" dirty="0"/>
              <a:t>loop operation, strong resonances have been observed </a:t>
            </a:r>
            <a:r>
              <a:rPr lang="en-GB" dirty="0" smtClean="0"/>
              <a:t>at:-</a:t>
            </a:r>
          </a:p>
          <a:p>
            <a:pPr>
              <a:buFont typeface="Wingdings 3" pitchFamily="18" charset="2"/>
              <a:buChar char="a"/>
            </a:pPr>
            <a:r>
              <a:rPr lang="en-GB" dirty="0" smtClean="0"/>
              <a:t>1Hz</a:t>
            </a:r>
            <a:r>
              <a:rPr lang="en-GB" dirty="0"/>
              <a:t>, </a:t>
            </a:r>
            <a:r>
              <a:rPr lang="en-GB" dirty="0" smtClean="0"/>
              <a:t>7Hz </a:t>
            </a:r>
            <a:r>
              <a:rPr lang="en-GB" dirty="0"/>
              <a:t>, </a:t>
            </a:r>
            <a:r>
              <a:rPr lang="en-GB" dirty="0" smtClean="0"/>
              <a:t>21.5Hz</a:t>
            </a:r>
            <a:r>
              <a:rPr lang="en-GB" dirty="0"/>
              <a:t>, </a:t>
            </a:r>
            <a:r>
              <a:rPr lang="en-GB" dirty="0" smtClean="0"/>
              <a:t>23.5Hz</a:t>
            </a:r>
            <a:r>
              <a:rPr lang="en-GB" dirty="0"/>
              <a:t>, </a:t>
            </a:r>
            <a:r>
              <a:rPr lang="en-GB" dirty="0" smtClean="0"/>
              <a:t>35Hz</a:t>
            </a:r>
            <a:r>
              <a:rPr lang="en-GB" dirty="0"/>
              <a:t>, </a:t>
            </a:r>
            <a:r>
              <a:rPr lang="en-GB" dirty="0" smtClean="0"/>
              <a:t>48Hz</a:t>
            </a:r>
            <a:r>
              <a:rPr lang="en-GB" dirty="0"/>
              <a:t>, </a:t>
            </a:r>
            <a:r>
              <a:rPr lang="en-GB" dirty="0" smtClean="0"/>
              <a:t>68Hz</a:t>
            </a:r>
            <a:r>
              <a:rPr lang="en-GB" dirty="0"/>
              <a:t>, </a:t>
            </a:r>
            <a:r>
              <a:rPr lang="en-GB" dirty="0" smtClean="0"/>
              <a:t>71Hz</a:t>
            </a:r>
            <a:r>
              <a:rPr lang="en-GB" dirty="0"/>
              <a:t>, </a:t>
            </a:r>
            <a:r>
              <a:rPr lang="en-GB" dirty="0" smtClean="0"/>
              <a:t>78Hz</a:t>
            </a:r>
            <a:r>
              <a:rPr lang="en-GB" dirty="0"/>
              <a:t>, </a:t>
            </a:r>
            <a:r>
              <a:rPr lang="en-GB" dirty="0" smtClean="0"/>
              <a:t>82Hz</a:t>
            </a:r>
            <a:r>
              <a:rPr lang="en-GB" dirty="0"/>
              <a:t>, </a:t>
            </a:r>
            <a:r>
              <a:rPr lang="en-GB" dirty="0" smtClean="0"/>
              <a:t>98Hz, etc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Loop </a:t>
            </a:r>
            <a:r>
              <a:rPr lang="en-GB" dirty="0"/>
              <a:t>closed, resonances remain at </a:t>
            </a:r>
            <a:r>
              <a:rPr lang="en-GB" dirty="0" smtClean="0"/>
              <a:t>1Hz</a:t>
            </a:r>
            <a:r>
              <a:rPr lang="en-GB" dirty="0"/>
              <a:t>, </a:t>
            </a:r>
            <a:r>
              <a:rPr lang="en-GB" dirty="0" smtClean="0"/>
              <a:t>37.5Hz</a:t>
            </a:r>
            <a:r>
              <a:rPr lang="en-GB" dirty="0"/>
              <a:t>, </a:t>
            </a:r>
            <a:r>
              <a:rPr lang="en-GB" dirty="0" smtClean="0"/>
              <a:t>50Hz </a:t>
            </a:r>
            <a:r>
              <a:rPr lang="en-GB" dirty="0"/>
              <a:t>and its side bands.</a:t>
            </a:r>
          </a:p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60040" y="5589240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Detuning </a:t>
            </a:r>
            <a:r>
              <a:rPr lang="en-GB" sz="2000" dirty="0">
                <a:ea typeface="Calibri" pitchFamily="34" charset="0"/>
                <a:cs typeface="Times New Roman" pitchFamily="18" charset="0"/>
              </a:rPr>
              <a:t>peaks at 22Hz, </a:t>
            </a:r>
            <a:r>
              <a:rPr lang="en-GB" sz="2000" dirty="0" smtClean="0">
                <a:ea typeface="Calibri" pitchFamily="34" charset="0"/>
                <a:cs typeface="Times New Roman" pitchFamily="18" charset="0"/>
              </a:rPr>
              <a:t>70Hz,63Hz,139Hz,386Hz</a:t>
            </a:r>
            <a:r>
              <a:rPr lang="en-GB" sz="2000" dirty="0">
                <a:ea typeface="Calibri" pitchFamily="34" charset="0"/>
                <a:cs typeface="Times New Roman" pitchFamily="18" charset="0"/>
              </a:rPr>
              <a:t>.</a:t>
            </a:r>
            <a:endParaRPr lang="en-GB" sz="20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506600" cy="205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71286"/>
            <a:ext cx="4506600" cy="20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20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99" y="1453828"/>
            <a:ext cx="3081402" cy="2335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179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600"/>
            <a:ext cx="9144000" cy="1143000"/>
          </a:xfrm>
        </p:spPr>
        <p:txBody>
          <a:bodyPr/>
          <a:lstStyle/>
          <a:p>
            <a:pPr eaLnBrk="1" hangingPunct="1"/>
            <a:r>
              <a:rPr lang="en-GB" dirty="0" smtClean="0"/>
              <a:t>Future Plan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1412776"/>
            <a:ext cx="5256584" cy="51102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Evaluation Programme:-</a:t>
            </a:r>
            <a:endParaRPr lang="en-GB" dirty="0"/>
          </a:p>
          <a:p>
            <a:r>
              <a:rPr lang="en-GB" dirty="0" smtClean="0"/>
              <a:t>Establish gradient and Q</a:t>
            </a:r>
            <a:r>
              <a:rPr lang="en-GB" baseline="-25000" dirty="0" smtClean="0"/>
              <a:t>0</a:t>
            </a:r>
            <a:r>
              <a:rPr lang="en-GB" dirty="0" smtClean="0"/>
              <a:t> </a:t>
            </a:r>
          </a:p>
          <a:p>
            <a:r>
              <a:rPr lang="en-GB" dirty="0" smtClean="0"/>
              <a:t>Measure Lorentz </a:t>
            </a:r>
            <a:r>
              <a:rPr lang="en-GB" dirty="0"/>
              <a:t>force </a:t>
            </a:r>
            <a:r>
              <a:rPr lang="en-GB" dirty="0" smtClean="0"/>
              <a:t>detuning </a:t>
            </a:r>
            <a:r>
              <a:rPr lang="en-GB" dirty="0"/>
              <a:t>at high gradient </a:t>
            </a:r>
            <a:endParaRPr lang="en-GB" dirty="0" smtClean="0"/>
          </a:p>
          <a:p>
            <a:r>
              <a:rPr lang="en-GB" dirty="0" smtClean="0"/>
              <a:t>Performance measurements with </a:t>
            </a:r>
            <a:r>
              <a:rPr lang="en-GB" dirty="0" err="1" smtClean="0"/>
              <a:t>piezo</a:t>
            </a:r>
            <a:r>
              <a:rPr lang="en-GB" dirty="0" smtClean="0"/>
              <a:t> tuners </a:t>
            </a:r>
          </a:p>
          <a:p>
            <a:r>
              <a:rPr lang="en-GB" dirty="0" smtClean="0"/>
              <a:t>Determine DLLRF control limitations </a:t>
            </a:r>
            <a:r>
              <a:rPr lang="en-GB" dirty="0" err="1" smtClean="0"/>
              <a:t>wrt</a:t>
            </a:r>
            <a:r>
              <a:rPr lang="en-GB" dirty="0" smtClean="0"/>
              <a:t> </a:t>
            </a:r>
            <a:r>
              <a:rPr lang="en-GB" dirty="0" err="1" smtClean="0"/>
              <a:t>Q</a:t>
            </a:r>
            <a:r>
              <a:rPr lang="en-GB" baseline="-25000" dirty="0" err="1" smtClean="0"/>
              <a:t>ext</a:t>
            </a:r>
            <a:endParaRPr lang="en-GB" dirty="0" smtClean="0"/>
          </a:p>
          <a:p>
            <a:r>
              <a:rPr lang="en-GB" dirty="0" smtClean="0"/>
              <a:t>Evaluate the effect of beam loading with </a:t>
            </a:r>
            <a:r>
              <a:rPr lang="en-GB" dirty="0"/>
              <a:t>DLLRF, </a:t>
            </a:r>
            <a:r>
              <a:rPr lang="en-GB" dirty="0" err="1"/>
              <a:t>piezo</a:t>
            </a:r>
            <a:r>
              <a:rPr lang="en-GB" dirty="0"/>
              <a:t> control </a:t>
            </a:r>
            <a:r>
              <a:rPr lang="en-GB" dirty="0" smtClean="0"/>
              <a:t>for </a:t>
            </a:r>
            <a:r>
              <a:rPr lang="en-GB" dirty="0"/>
              <a:t>various </a:t>
            </a:r>
            <a:r>
              <a:rPr lang="en-GB" dirty="0" err="1"/>
              <a:t>Q</a:t>
            </a:r>
            <a:r>
              <a:rPr lang="en-GB" baseline="-25000" dirty="0" err="1"/>
              <a:t>ext</a:t>
            </a:r>
            <a:r>
              <a:rPr lang="en-GB" dirty="0"/>
              <a:t> </a:t>
            </a:r>
            <a:r>
              <a:rPr lang="en-GB" dirty="0" smtClean="0"/>
              <a:t>levels under pulsed and CW conditions</a:t>
            </a:r>
          </a:p>
          <a:p>
            <a:r>
              <a:rPr lang="en-GB" dirty="0" smtClean="0"/>
              <a:t>Characterise cavities in CW mode at high gradient:</a:t>
            </a:r>
          </a:p>
          <a:p>
            <a:pPr lvl="1"/>
            <a:r>
              <a:rPr lang="en-GB" dirty="0" smtClean="0"/>
              <a:t>Evaluate thermal transients across cavity string and 2-phase line</a:t>
            </a: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3312368" cy="2485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446905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Cryomodule</a:t>
            </a:r>
            <a:r>
              <a:rPr lang="en-GB" sz="2000" dirty="0" smtClean="0"/>
              <a:t> installed on ALICE</a:t>
            </a:r>
            <a:endParaRPr lang="en-GB" sz="2000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2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32941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496" y="4736767"/>
            <a:ext cx="4262972" cy="1428537"/>
            <a:chOff x="286856" y="3882990"/>
            <a:chExt cx="5606810" cy="1878863"/>
          </a:xfrm>
        </p:grpSpPr>
        <p:pic>
          <p:nvPicPr>
            <p:cNvPr id="9" name="Picture 8" descr="alic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6856" y="3882990"/>
              <a:ext cx="5606810" cy="1878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44404" y="5256317"/>
              <a:ext cx="9268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/>
                <a:t>ALICE</a:t>
              </a:r>
              <a:endParaRPr lang="en-GB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pic>
        <p:nvPicPr>
          <p:cNvPr id="7" name="Picture 17" descr="New Image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" b="35028"/>
          <a:stretch>
            <a:fillRect/>
          </a:stretch>
        </p:blipFill>
        <p:spPr bwMode="auto">
          <a:xfrm>
            <a:off x="3919615" y="2845288"/>
            <a:ext cx="5188889" cy="245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3800488"/>
          </a:xfrm>
        </p:spPr>
        <p:txBody>
          <a:bodyPr/>
          <a:lstStyle/>
          <a:p>
            <a:r>
              <a:rPr lang="en-GB" dirty="0" smtClean="0"/>
              <a:t>Project Overview</a:t>
            </a:r>
          </a:p>
          <a:p>
            <a:r>
              <a:rPr lang="en-GB" dirty="0" smtClean="0"/>
              <a:t>Installation</a:t>
            </a:r>
          </a:p>
          <a:p>
            <a:r>
              <a:rPr lang="en-GB" dirty="0" smtClean="0"/>
              <a:t>Cryogenic Commissioning</a:t>
            </a:r>
          </a:p>
          <a:p>
            <a:r>
              <a:rPr lang="en-GB" dirty="0" smtClean="0"/>
              <a:t>Low Level RF Tests</a:t>
            </a:r>
          </a:p>
          <a:p>
            <a:r>
              <a:rPr lang="en-GB" dirty="0" smtClean="0"/>
              <a:t>Future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7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SRF </a:t>
            </a:r>
            <a:r>
              <a:rPr lang="en-GB" dirty="0" err="1" smtClean="0"/>
              <a:t>Cryomodule</a:t>
            </a:r>
            <a:endParaRPr lang="en-GB" dirty="0" smtClean="0"/>
          </a:p>
        </p:txBody>
      </p:sp>
      <p:sp>
        <p:nvSpPr>
          <p:cNvPr id="24579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r="32732"/>
          <a:stretch>
            <a:fillRect/>
          </a:stretch>
        </p:blipFill>
        <p:spPr bwMode="auto">
          <a:xfrm>
            <a:off x="107504" y="1268760"/>
            <a:ext cx="3964501" cy="19683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3908510" cy="19442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3356992"/>
            <a:ext cx="367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Original </a:t>
            </a:r>
            <a:r>
              <a:rPr lang="en-GB" sz="2000" dirty="0" err="1"/>
              <a:t>Cryomodule</a:t>
            </a:r>
            <a:r>
              <a:rPr lang="en-GB" sz="2000" dirty="0"/>
              <a:t> on ALICE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5805264"/>
            <a:ext cx="292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New ERL  </a:t>
            </a:r>
            <a:r>
              <a:rPr lang="en-GB" sz="2000" dirty="0" err="1"/>
              <a:t>Cryomodule</a:t>
            </a:r>
            <a:r>
              <a:rPr lang="en-GB" sz="2000" dirty="0"/>
              <a:t>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211960" y="1336890"/>
            <a:ext cx="4608512" cy="462226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/>
              <a:t>International collaboration initiated in early 2006: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/>
              <a:t>ASTeC</a:t>
            </a:r>
            <a:r>
              <a:rPr lang="en-GB" dirty="0"/>
              <a:t> (STFC)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Cornell University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DESY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FZD-</a:t>
            </a:r>
            <a:r>
              <a:rPr lang="en-GB" dirty="0" err="1"/>
              <a:t>Rossendorf</a:t>
            </a:r>
            <a:endParaRPr lang="en-GB" dirty="0"/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LBNL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Stanford University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TRIUMF (2009)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Fabricate new </a:t>
            </a:r>
            <a:r>
              <a:rPr lang="en-GB" dirty="0" err="1"/>
              <a:t>cryomodule</a:t>
            </a:r>
            <a:r>
              <a:rPr lang="en-GB" dirty="0"/>
              <a:t> and validate with beam.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Dimensioned to fit on ALICE: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Same CM footprint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Same </a:t>
            </a:r>
            <a:r>
              <a:rPr lang="en-GB" dirty="0" err="1"/>
              <a:t>cryo</a:t>
            </a:r>
            <a:r>
              <a:rPr lang="en-GB" dirty="0"/>
              <a:t>/RF interconnects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/>
              <a:t>‘Plug Compatible’</a:t>
            </a:r>
          </a:p>
          <a:p>
            <a:endParaRPr lang="en-GB" dirty="0"/>
          </a:p>
        </p:txBody>
      </p:sp>
      <p:sp>
        <p:nvSpPr>
          <p:cNvPr id="14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9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06790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SRF </a:t>
            </a:r>
            <a:r>
              <a:rPr lang="en-GB" dirty="0" err="1" smtClean="0"/>
              <a:t>Cryomodule</a:t>
            </a:r>
            <a:endParaRPr lang="en-GB" dirty="0" smtClean="0"/>
          </a:p>
        </p:txBody>
      </p:sp>
      <p:sp>
        <p:nvSpPr>
          <p:cNvPr id="24579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r="32732"/>
          <a:stretch>
            <a:fillRect/>
          </a:stretch>
        </p:blipFill>
        <p:spPr bwMode="auto">
          <a:xfrm>
            <a:off x="107504" y="1268760"/>
            <a:ext cx="3964501" cy="19683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3908510" cy="19442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3356992"/>
            <a:ext cx="367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Original </a:t>
            </a:r>
            <a:r>
              <a:rPr lang="en-GB" sz="2000" dirty="0" err="1"/>
              <a:t>Cryomodule</a:t>
            </a:r>
            <a:r>
              <a:rPr lang="en-GB" sz="2000" dirty="0"/>
              <a:t> on ALICE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5805264"/>
            <a:ext cx="292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New ERL  </a:t>
            </a:r>
            <a:r>
              <a:rPr lang="en-GB" sz="2000" dirty="0" err="1"/>
              <a:t>Cryomodule</a:t>
            </a:r>
            <a:r>
              <a:rPr lang="en-GB" sz="2000" dirty="0"/>
              <a:t>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3724726"/>
              </p:ext>
            </p:extLst>
          </p:nvPr>
        </p:nvGraphicFramePr>
        <p:xfrm>
          <a:off x="4139952" y="1268760"/>
          <a:ext cx="4896544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514"/>
                <a:gridCol w="1198015"/>
                <a:gridCol w="11980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ALICE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Frequency (GHz)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1.3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Number of cavities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Number of Cells per Cavity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Cavity Length (m)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1.038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0.807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Cryomodule</a:t>
                      </a:r>
                      <a:r>
                        <a:rPr lang="en-GB" sz="1400" dirty="0" smtClean="0"/>
                        <a:t> Length (m)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3.6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R/Q (</a:t>
                      </a:r>
                      <a:r>
                        <a:rPr lang="el-GR" sz="1400" dirty="0" smtClean="0"/>
                        <a:t>Ω</a:t>
                      </a:r>
                      <a:r>
                        <a:rPr lang="en-GB" sz="1400" dirty="0" smtClean="0"/>
                        <a:t>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1036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762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E</a:t>
                      </a:r>
                      <a:r>
                        <a:rPr lang="en-GB" sz="1400" baseline="-25000" dirty="0" err="1" smtClean="0"/>
                        <a:t>acc</a:t>
                      </a:r>
                      <a:r>
                        <a:rPr lang="en-GB" sz="1400" dirty="0" smtClean="0"/>
                        <a:t> (MV/m)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12 - 15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&gt;20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CM Energy Gain (MeV)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&gt;32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Q</a:t>
                      </a:r>
                      <a:r>
                        <a:rPr lang="en-GB" sz="1400" baseline="-25000" dirty="0" err="1" smtClean="0"/>
                        <a:t>o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 smtClean="0">
                          <a:solidFill>
                            <a:schemeClr val="tx1"/>
                          </a:solidFill>
                        </a:rPr>
                        <a:t>&lt;5 x10</a:t>
                      </a:r>
                      <a:r>
                        <a:rPr lang="en-GB" sz="1400" b="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&gt;1x10</a:t>
                      </a:r>
                      <a:r>
                        <a:rPr lang="en-GB" sz="1400" baseline="30000" dirty="0" smtClean="0"/>
                        <a:t>10</a:t>
                      </a:r>
                      <a:endParaRPr lang="en-GB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Q</a:t>
                      </a:r>
                      <a:r>
                        <a:rPr lang="en-GB" sz="1400" baseline="-25000" dirty="0" err="1" smtClean="0"/>
                        <a:t>ext</a:t>
                      </a:r>
                      <a:endParaRPr lang="en-GB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4 x 10</a:t>
                      </a:r>
                      <a:r>
                        <a:rPr lang="en-GB" sz="1400" b="0" baseline="30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4 x10</a:t>
                      </a:r>
                      <a:r>
                        <a:rPr lang="en-GB" sz="1400" baseline="30000" dirty="0" smtClean="0"/>
                        <a:t>6 </a:t>
                      </a:r>
                      <a:r>
                        <a:rPr lang="en-GB" sz="1400" baseline="0" dirty="0" smtClean="0"/>
                        <a:t>– </a:t>
                      </a:r>
                      <a:r>
                        <a:rPr lang="en-GB" sz="1400" dirty="0" smtClean="0"/>
                        <a:t>10</a:t>
                      </a:r>
                      <a:r>
                        <a:rPr lang="en-GB" sz="1400" baseline="30000" dirty="0" smtClean="0"/>
                        <a:t>8</a:t>
                      </a:r>
                      <a:endParaRPr lang="en-GB" sz="14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Max Cavity </a:t>
                      </a:r>
                      <a:r>
                        <a:rPr lang="en-GB" sz="1400" dirty="0" err="1" smtClean="0"/>
                        <a:t>Fwd</a:t>
                      </a:r>
                      <a:r>
                        <a:rPr lang="en-GB" sz="1400" dirty="0" smtClean="0"/>
                        <a:t> Power (kW)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10 SW</a:t>
                      </a:r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 SW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812360" y="1268760"/>
            <a:ext cx="1224136" cy="446449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13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4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070065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Variations in the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104" y="1557338"/>
            <a:ext cx="3600400" cy="38004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High </a:t>
            </a:r>
            <a:r>
              <a:rPr lang="en-GB" dirty="0" smtClean="0"/>
              <a:t>power input couplers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Saclay</a:t>
            </a:r>
            <a:r>
              <a:rPr lang="en-GB" dirty="0"/>
              <a:t> II </a:t>
            </a:r>
            <a:r>
              <a:rPr lang="en-GB" dirty="0" smtClean="0"/>
              <a:t>tuners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HOM </a:t>
            </a:r>
            <a:r>
              <a:rPr lang="en-GB" dirty="0"/>
              <a:t>absorbers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Several </a:t>
            </a:r>
            <a:r>
              <a:rPr lang="en-GB" dirty="0"/>
              <a:t>thermal transitions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90593"/>
            <a:ext cx="1672412" cy="14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56"/>
          <a:stretch>
            <a:fillRect/>
          </a:stretch>
        </p:blipFill>
        <p:spPr bwMode="auto">
          <a:xfrm>
            <a:off x="323528" y="1163556"/>
            <a:ext cx="2126000" cy="30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\\Engserve\projects\210 SCRF Cryomodule collaboration\ph1-Phase 1\MENG\Pictures\2010_10_11 HOMs assembly\HOM 13\IMG_0209.JPG"/>
          <p:cNvPicPr>
            <a:picLocks noChangeAspect="1" noChangeArrowheads="1"/>
          </p:cNvPicPr>
          <p:nvPr/>
        </p:nvPicPr>
        <p:blipFill>
          <a:blip r:embed="rId4" cstate="print"/>
          <a:srcRect l="10484"/>
          <a:stretch>
            <a:fillRect/>
          </a:stretch>
        </p:blipFill>
        <p:spPr bwMode="auto">
          <a:xfrm>
            <a:off x="3635896" y="2636912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7544" y="4177754"/>
            <a:ext cx="4642927" cy="2203574"/>
            <a:chOff x="467544" y="1556792"/>
            <a:chExt cx="4642927" cy="2203574"/>
          </a:xfrm>
        </p:grpSpPr>
        <p:pic>
          <p:nvPicPr>
            <p:cNvPr id="15" name="Picture 843" descr="Fig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1772816"/>
              <a:ext cx="4324350" cy="198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67544" y="1556792"/>
              <a:ext cx="1186543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80K-5K-2K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3928" y="1556792"/>
              <a:ext cx="1186543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2K-5K-80K</a:t>
              </a:r>
              <a:endParaRPr lang="en-GB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5696" y="1556792"/>
              <a:ext cx="1824538" cy="33855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2K-5K-80K-5K-2K</a:t>
              </a:r>
              <a:endParaRPr lang="en-GB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5640" y="2564904"/>
              <a:ext cx="548547" cy="8309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2K</a:t>
              </a:r>
            </a:p>
            <a:p>
              <a:pPr algn="ctr"/>
              <a:r>
                <a:rPr lang="en-GB" sz="1600" dirty="0" smtClean="0"/>
                <a:t>5K</a:t>
              </a:r>
            </a:p>
            <a:p>
              <a:pPr algn="ctr"/>
              <a:r>
                <a:rPr lang="en-GB" sz="1600" dirty="0" smtClean="0"/>
                <a:t>80K</a:t>
              </a:r>
            </a:p>
          </p:txBody>
        </p:sp>
      </p:grpSp>
      <p:sp>
        <p:nvSpPr>
          <p:cNvPr id="20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21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01540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Transit\2012\TTC-2012\Insytrumenation poster\Slide1.JPG"/>
          <p:cNvPicPr>
            <a:picLocks noChangeAspect="1" noChangeArrowheads="1"/>
          </p:cNvPicPr>
          <p:nvPr/>
        </p:nvPicPr>
        <p:blipFill>
          <a:blip r:embed="rId2" cstate="print"/>
          <a:srcRect l="5901" t="2751" r="9838" b="44750"/>
          <a:stretch>
            <a:fillRect/>
          </a:stretch>
        </p:blipFill>
        <p:spPr bwMode="auto">
          <a:xfrm>
            <a:off x="107504" y="3260576"/>
            <a:ext cx="7088440" cy="3312351"/>
          </a:xfrm>
          <a:prstGeom prst="rect">
            <a:avLst/>
          </a:prstGeom>
          <a:noFill/>
        </p:spPr>
      </p:pic>
      <p:sp>
        <p:nvSpPr>
          <p:cNvPr id="2253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Variations in the Design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27984" y="1372722"/>
            <a:ext cx="4536504" cy="237571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dirty="0"/>
              <a:t>Radiation </a:t>
            </a:r>
            <a:r>
              <a:rPr lang="en-GB" dirty="0" smtClean="0"/>
              <a:t>shield</a:t>
            </a:r>
            <a:r>
              <a:rPr lang="en-GB" dirty="0"/>
              <a:t>, HOMs and thermal intercepts cooled with </a:t>
            </a:r>
            <a:r>
              <a:rPr lang="en-GB" dirty="0" err="1" smtClean="0"/>
              <a:t>GHe</a:t>
            </a:r>
            <a:endParaRPr lang="en-GB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Additional </a:t>
            </a:r>
            <a:r>
              <a:rPr lang="en-GB" dirty="0"/>
              <a:t>thermal management scheme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GB" dirty="0" smtClean="0"/>
              <a:t>Additional instrumentation</a:t>
            </a:r>
            <a:endParaRPr lang="en-GB" dirty="0"/>
          </a:p>
          <a:p>
            <a:endParaRPr lang="en-GB" dirty="0"/>
          </a:p>
        </p:txBody>
      </p:sp>
      <p:pic>
        <p:nvPicPr>
          <p:cNvPr id="20" name="Picture 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196752"/>
            <a:ext cx="3718829" cy="218373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sp>
        <p:nvSpPr>
          <p:cNvPr id="10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334270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334800"/>
            <a:ext cx="9144000" cy="1144800"/>
          </a:xfrm>
        </p:spPr>
        <p:txBody>
          <a:bodyPr/>
          <a:lstStyle/>
          <a:p>
            <a:r>
              <a:rPr lang="en-GB" dirty="0" smtClean="0"/>
              <a:t>Installation on ALICE</a:t>
            </a:r>
            <a:endParaRPr lang="en-GB" dirty="0"/>
          </a:p>
        </p:txBody>
      </p:sp>
      <p:sp>
        <p:nvSpPr>
          <p:cNvPr id="5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  <p:pic>
        <p:nvPicPr>
          <p:cNvPr id="46" name="Content Placeholder 4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2350"/>
            <a:ext cx="3509414" cy="2335212"/>
          </a:xfrm>
        </p:spPr>
      </p:pic>
      <p:pic>
        <p:nvPicPr>
          <p:cNvPr id="49" name="Content Placeholder 4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09" y="1490279"/>
            <a:ext cx="3509414" cy="2335212"/>
          </a:xfrm>
        </p:spPr>
      </p:pic>
      <p:pic>
        <p:nvPicPr>
          <p:cNvPr id="52" name="Content Placeholder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490279"/>
            <a:ext cx="15549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Content Placeholder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510840"/>
            <a:ext cx="351180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Content Placeholder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005064"/>
            <a:ext cx="351180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375" y="3996988"/>
            <a:ext cx="15549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Content Placeholder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4001026"/>
            <a:ext cx="351180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4001026"/>
            <a:ext cx="3511801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02" y="4001026"/>
            <a:ext cx="3115733" cy="2336800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58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Cryogenic System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2"/>
          </p:nvPr>
        </p:nvSpPr>
        <p:spPr>
          <a:xfrm>
            <a:off x="4648200" y="1285089"/>
            <a:ext cx="4244280" cy="47361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GB" sz="3800" b="1" dirty="0" smtClean="0"/>
              <a:t>Preliminary cool down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33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dirty="0" err="1" smtClean="0"/>
              <a:t>Cryomodule</a:t>
            </a:r>
            <a:r>
              <a:rPr lang="en-GB" sz="3300" dirty="0" smtClean="0"/>
              <a:t> cooled </a:t>
            </a:r>
            <a:r>
              <a:rPr lang="en-GB" sz="3300" dirty="0"/>
              <a:t>to </a:t>
            </a:r>
            <a:r>
              <a:rPr lang="en-GB" sz="3300" dirty="0" smtClean="0"/>
              <a:t>2K</a:t>
            </a:r>
            <a:endParaRPr lang="en-GB" sz="33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dirty="0"/>
              <a:t>Static heat load measured at 2K~ </a:t>
            </a:r>
            <a:r>
              <a:rPr lang="en-GB" sz="3300" dirty="0" smtClean="0"/>
              <a:t>6W</a:t>
            </a:r>
          </a:p>
          <a:p>
            <a:pPr marL="576000" lvl="1">
              <a:buFont typeface="Arial" pitchFamily="34" charset="0"/>
              <a:buChar char="•"/>
              <a:defRPr/>
            </a:pPr>
            <a:r>
              <a:rPr lang="en-GB" sz="2900" i="1" dirty="0" smtClean="0">
                <a:solidFill>
                  <a:schemeClr val="tx2"/>
                </a:solidFill>
              </a:rPr>
              <a:t>Similar </a:t>
            </a:r>
            <a:r>
              <a:rPr lang="en-GB" sz="2900" i="1" dirty="0">
                <a:solidFill>
                  <a:schemeClr val="tx2"/>
                </a:solidFill>
              </a:rPr>
              <a:t>to previous </a:t>
            </a:r>
            <a:r>
              <a:rPr lang="en-GB" sz="2900" i="1" dirty="0" err="1" smtClean="0">
                <a:solidFill>
                  <a:schemeClr val="tx2"/>
                </a:solidFill>
              </a:rPr>
              <a:t>cryomodule</a:t>
            </a:r>
            <a:r>
              <a:rPr lang="en-GB" sz="2900" i="1" dirty="0">
                <a:solidFill>
                  <a:schemeClr val="tx2"/>
                </a:solidFill>
              </a:rPr>
              <a:t>,  Spec- </a:t>
            </a:r>
            <a:r>
              <a:rPr lang="en-GB" sz="2900" i="1" dirty="0" smtClean="0">
                <a:solidFill>
                  <a:schemeClr val="tx2"/>
                </a:solidFill>
              </a:rPr>
              <a:t>15W</a:t>
            </a:r>
            <a:endParaRPr lang="en-GB" sz="2900" i="1" dirty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dirty="0"/>
              <a:t>Base heat load measured at 2K </a:t>
            </a:r>
            <a:r>
              <a:rPr lang="en-GB" sz="3300" dirty="0" smtClean="0"/>
              <a:t>~ </a:t>
            </a:r>
            <a:r>
              <a:rPr lang="en-GB" sz="3300" dirty="0"/>
              <a:t>2.5 </a:t>
            </a:r>
            <a:r>
              <a:rPr lang="en-GB" sz="3300" dirty="0" smtClean="0"/>
              <a:t>g/s</a:t>
            </a:r>
          </a:p>
          <a:p>
            <a:pPr marL="576000" lvl="1">
              <a:buFont typeface="Arial" pitchFamily="34" charset="0"/>
              <a:buChar char="•"/>
              <a:defRPr/>
            </a:pPr>
            <a:r>
              <a:rPr lang="en-GB" sz="2900" i="1" dirty="0" smtClean="0">
                <a:solidFill>
                  <a:schemeClr val="tx2"/>
                </a:solidFill>
              </a:rPr>
              <a:t>Similar </a:t>
            </a:r>
            <a:r>
              <a:rPr lang="en-GB" sz="2900" i="1" dirty="0">
                <a:solidFill>
                  <a:schemeClr val="tx2"/>
                </a:solidFill>
              </a:rPr>
              <a:t>to previous </a:t>
            </a:r>
            <a:r>
              <a:rPr lang="en-GB" sz="2900" i="1" dirty="0" err="1" smtClean="0">
                <a:solidFill>
                  <a:schemeClr val="tx2"/>
                </a:solidFill>
              </a:rPr>
              <a:t>cryomodule</a:t>
            </a:r>
            <a:endParaRPr lang="en-GB" sz="29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GB" sz="3300" dirty="0"/>
              <a:t>ntermediate </a:t>
            </a:r>
            <a:r>
              <a:rPr lang="en-GB" sz="3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GB" sz="3300" dirty="0"/>
              <a:t>emperatures has been achieved with </a:t>
            </a:r>
            <a:r>
              <a:rPr lang="en-GB" sz="3300" dirty="0" err="1"/>
              <a:t>GHe</a:t>
            </a:r>
            <a:r>
              <a:rPr lang="en-GB" sz="3300" dirty="0"/>
              <a:t> using </a:t>
            </a:r>
            <a:r>
              <a:rPr lang="en-GB" sz="33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COOL-IT </a:t>
            </a:r>
            <a:endParaRPr lang="en-GB" sz="3300" b="1" dirty="0" smtClean="0">
              <a:solidFill>
                <a:schemeClr val="accent1"/>
              </a:solidFill>
            </a:endParaRPr>
          </a:p>
          <a:p>
            <a:pPr marL="576000" lvl="1">
              <a:buFont typeface="Arial" pitchFamily="34" charset="0"/>
              <a:buChar char="•"/>
              <a:defRPr/>
            </a:pPr>
            <a:r>
              <a:rPr lang="en-GB" sz="2900" dirty="0" smtClean="0"/>
              <a:t>Gas </a:t>
            </a:r>
            <a:r>
              <a:rPr lang="en-GB" sz="2900" dirty="0"/>
              <a:t>pressure  ~ 2 </a:t>
            </a:r>
            <a:r>
              <a:rPr lang="en-GB" sz="2900" dirty="0" err="1" smtClean="0"/>
              <a:t>barA</a:t>
            </a:r>
            <a:endParaRPr lang="en-GB" sz="29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dirty="0"/>
              <a:t>HOMs, </a:t>
            </a:r>
            <a:r>
              <a:rPr lang="en-GB" sz="3300" dirty="0" smtClean="0"/>
              <a:t>coupler </a:t>
            </a:r>
            <a:r>
              <a:rPr lang="en-GB" sz="3300" dirty="0"/>
              <a:t>intercepts and </a:t>
            </a:r>
            <a:r>
              <a:rPr lang="en-GB" sz="3300" dirty="0" smtClean="0"/>
              <a:t>thermal </a:t>
            </a:r>
            <a:r>
              <a:rPr lang="en-GB" sz="3300" dirty="0"/>
              <a:t>shield are connected in series  </a:t>
            </a:r>
            <a:endParaRPr lang="en-GB" sz="3300" dirty="0" smtClean="0"/>
          </a:p>
          <a:p>
            <a:pPr marL="576000" lvl="1">
              <a:buFont typeface="Arial" pitchFamily="34" charset="0"/>
              <a:buChar char="•"/>
              <a:defRPr/>
            </a:pPr>
            <a:r>
              <a:rPr lang="en-GB" sz="2900" dirty="0" smtClean="0"/>
              <a:t>Circuit 1: T</a:t>
            </a:r>
            <a:r>
              <a:rPr lang="en-GB" sz="2900" baseline="-25000" dirty="0" smtClean="0"/>
              <a:t>in </a:t>
            </a:r>
            <a:r>
              <a:rPr lang="en-GB" sz="2900" dirty="0"/>
              <a:t>~ 89K , T</a:t>
            </a:r>
            <a:r>
              <a:rPr lang="en-GB" sz="2900" baseline="-25000" dirty="0"/>
              <a:t>out </a:t>
            </a:r>
            <a:r>
              <a:rPr lang="en-GB" sz="2900" dirty="0"/>
              <a:t>~ </a:t>
            </a:r>
            <a:r>
              <a:rPr lang="en-GB" sz="2900" dirty="0" smtClean="0"/>
              <a:t>99K</a:t>
            </a:r>
          </a:p>
          <a:p>
            <a:pPr marL="576000" lvl="1">
              <a:buFont typeface="Arial" pitchFamily="34" charset="0"/>
              <a:buChar char="•"/>
              <a:defRPr/>
            </a:pPr>
            <a:r>
              <a:rPr lang="en-GB" sz="2900" dirty="0" smtClean="0"/>
              <a:t>Circuit 2: T</a:t>
            </a:r>
            <a:r>
              <a:rPr lang="en-GB" sz="2900" baseline="-25000" dirty="0" smtClean="0"/>
              <a:t>in </a:t>
            </a:r>
            <a:r>
              <a:rPr lang="en-GB" sz="2900" dirty="0"/>
              <a:t>~ 13.5K , T</a:t>
            </a:r>
            <a:r>
              <a:rPr lang="en-GB" sz="2900" baseline="-25000" dirty="0"/>
              <a:t>out </a:t>
            </a:r>
            <a:r>
              <a:rPr lang="en-GB" sz="2900" dirty="0"/>
              <a:t>~ 15.5K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3300" dirty="0" smtClean="0"/>
              <a:t>Pressure </a:t>
            </a:r>
            <a:r>
              <a:rPr lang="en-GB" sz="3400" dirty="0"/>
              <a:t>stability at 2K (30mbar</a:t>
            </a:r>
            <a:r>
              <a:rPr lang="en-GB" sz="3400" dirty="0" smtClean="0"/>
              <a:t>) ±0.05 </a:t>
            </a:r>
            <a:r>
              <a:rPr lang="en-GB" sz="3400" dirty="0"/>
              <a:t>mbar </a:t>
            </a:r>
            <a:endParaRPr lang="en-GB" sz="3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GB" sz="3400" dirty="0" smtClean="0"/>
              <a:t>Further </a:t>
            </a:r>
            <a:r>
              <a:rPr lang="en-GB" sz="3400" dirty="0"/>
              <a:t>optimisation is in progress</a:t>
            </a:r>
          </a:p>
          <a:p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395539" y="1253910"/>
            <a:ext cx="4062555" cy="5270715"/>
            <a:chOff x="395539" y="1253910"/>
            <a:chExt cx="4062555" cy="5415450"/>
          </a:xfrm>
        </p:grpSpPr>
        <p:pic>
          <p:nvPicPr>
            <p:cNvPr id="3080" name="Picture 5" descr="W:\Astec\RF\SMP\projects\DICC\Installation\Photos\DICC_Install\IMG_422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9" y="1253910"/>
              <a:ext cx="4062555" cy="541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TextBox 2"/>
            <p:cNvSpPr txBox="1">
              <a:spLocks noChangeAspect="1" noChangeArrowheads="1"/>
            </p:cNvSpPr>
            <p:nvPr/>
          </p:nvSpPr>
          <p:spPr bwMode="auto">
            <a:xfrm>
              <a:off x="2866964" y="5367692"/>
              <a:ext cx="1076320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z="1400" dirty="0" err="1"/>
                <a:t>Cryomodule</a:t>
              </a:r>
              <a:endParaRPr lang="en-GB" sz="1400" dirty="0"/>
            </a:p>
          </p:txBody>
        </p:sp>
        <p:cxnSp>
          <p:nvCxnSpPr>
            <p:cNvPr id="5" name="Straight Connector 4"/>
            <p:cNvCxnSpPr>
              <a:cxnSpLocks noChangeAspect="1"/>
            </p:cNvCxnSpPr>
            <p:nvPr/>
          </p:nvCxnSpPr>
          <p:spPr bwMode="auto">
            <a:xfrm flipH="1">
              <a:off x="2555776" y="5506820"/>
              <a:ext cx="289370" cy="0"/>
            </a:xfrm>
            <a:prstGeom prst="line">
              <a:avLst/>
            </a:prstGeom>
            <a:ln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3" name="TextBox 5"/>
            <p:cNvSpPr txBox="1">
              <a:spLocks noChangeAspect="1" noChangeArrowheads="1"/>
            </p:cNvSpPr>
            <p:nvPr/>
          </p:nvSpPr>
          <p:spPr bwMode="auto">
            <a:xfrm>
              <a:off x="755576" y="3907758"/>
              <a:ext cx="845076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z="1400" dirty="0"/>
                <a:t>COOL-IT</a:t>
              </a: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 bwMode="auto">
            <a:xfrm>
              <a:off x="752724" y="3893920"/>
              <a:ext cx="1088088" cy="174655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85" name="TextBox 11"/>
            <p:cNvSpPr txBox="1">
              <a:spLocks noChangeAspect="1" noChangeArrowheads="1"/>
            </p:cNvSpPr>
            <p:nvPr/>
          </p:nvSpPr>
          <p:spPr bwMode="auto">
            <a:xfrm>
              <a:off x="1305946" y="2708920"/>
              <a:ext cx="842578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z="1400" dirty="0"/>
                <a:t>TCF 50</a:t>
              </a: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3275856" y="1268760"/>
              <a:ext cx="1091039" cy="129182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9" name="Elbow Connector 18"/>
            <p:cNvCxnSpPr>
              <a:stCxn id="9" idx="0"/>
            </p:cNvCxnSpPr>
            <p:nvPr/>
          </p:nvCxnSpPr>
          <p:spPr bwMode="auto">
            <a:xfrm rot="5400000" flipH="1" flipV="1">
              <a:off x="1556024" y="2449664"/>
              <a:ext cx="1185000" cy="1703512"/>
            </a:xfrm>
            <a:prstGeom prst="bentConnector2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cxnSpLocks noChangeAspect="1"/>
            </p:cNvCxnSpPr>
            <p:nvPr/>
          </p:nvCxnSpPr>
          <p:spPr bwMode="auto">
            <a:xfrm rot="5400000">
              <a:off x="1553465" y="2971170"/>
              <a:ext cx="1734160" cy="1159466"/>
            </a:xfrm>
            <a:prstGeom prst="bentConnector3">
              <a:avLst>
                <a:gd name="adj1" fmla="val 121986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9" name="TextBox 28"/>
            <p:cNvSpPr txBox="1">
              <a:spLocks noChangeAspect="1" noChangeArrowheads="1"/>
            </p:cNvSpPr>
            <p:nvPr/>
          </p:nvSpPr>
          <p:spPr bwMode="auto">
            <a:xfrm>
              <a:off x="3275856" y="1285089"/>
              <a:ext cx="821144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z="1400" dirty="0"/>
                <a:t>2K  Box</a:t>
              </a:r>
            </a:p>
          </p:txBody>
        </p:sp>
        <p:cxnSp>
          <p:nvCxnSpPr>
            <p:cNvPr id="38" name="Straight Connector 37"/>
            <p:cNvCxnSpPr>
              <a:cxnSpLocks noChangeAspect="1"/>
            </p:cNvCxnSpPr>
            <p:nvPr/>
          </p:nvCxnSpPr>
          <p:spPr bwMode="auto">
            <a:xfrm flipH="1" flipV="1">
              <a:off x="3949743" y="1587926"/>
              <a:ext cx="122540" cy="306348"/>
            </a:xfrm>
            <a:prstGeom prst="line">
              <a:avLst/>
            </a:prstGeom>
            <a:ln w="158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1" name="TextBox 41"/>
            <p:cNvSpPr txBox="1">
              <a:spLocks noChangeAspect="1" noChangeArrowheads="1"/>
            </p:cNvSpPr>
            <p:nvPr/>
          </p:nvSpPr>
          <p:spPr bwMode="auto">
            <a:xfrm>
              <a:off x="1840812" y="1894274"/>
              <a:ext cx="699984" cy="30777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GB" sz="1400" dirty="0"/>
                <a:t>Dewar</a:t>
              </a:r>
            </a:p>
          </p:txBody>
        </p:sp>
        <p:cxnSp>
          <p:nvCxnSpPr>
            <p:cNvPr id="44" name="Elbow Connector 43"/>
            <p:cNvCxnSpPr>
              <a:cxnSpLocks noChangeAspect="1"/>
              <a:stCxn id="3091" idx="3"/>
            </p:cNvCxnSpPr>
            <p:nvPr/>
          </p:nvCxnSpPr>
          <p:spPr bwMode="auto">
            <a:xfrm>
              <a:off x="2540796" y="2048163"/>
              <a:ext cx="519036" cy="1020797"/>
            </a:xfrm>
            <a:prstGeom prst="bentConnector2">
              <a:avLst/>
            </a:prstGeom>
            <a:ln w="19050" cmpd="sng">
              <a:solidFill>
                <a:srgbClr val="FF0000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2970000" y="2970831"/>
              <a:ext cx="180975" cy="206375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9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30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2617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116000"/>
            <a:ext cx="7837784" cy="532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GHe</a:t>
            </a:r>
            <a:r>
              <a:rPr lang="en-GB" dirty="0" smtClean="0"/>
              <a:t> Cooling Circuit</a:t>
            </a:r>
            <a:endParaRPr lang="en-GB" dirty="0"/>
          </a:p>
        </p:txBody>
      </p:sp>
      <p:sp>
        <p:nvSpPr>
          <p:cNvPr id="9" name="Date Placeholder 7"/>
          <p:cNvSpPr txBox="1">
            <a:spLocks/>
          </p:cNvSpPr>
          <p:nvPr/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US" sz="1200" dirty="0" smtClean="0"/>
              <a:t>14th June 2013</a:t>
            </a:r>
            <a:endParaRPr lang="en-GB" sz="1200" dirty="0" smtClean="0"/>
          </a:p>
        </p:txBody>
      </p:sp>
      <p:sp>
        <p:nvSpPr>
          <p:cNvPr id="10" name="Footer Placeholder 8"/>
          <p:cNvSpPr txBox="1">
            <a:spLocks/>
          </p:cNvSpPr>
          <p:nvPr/>
        </p:nvSpPr>
        <p:spPr bwMode="auto">
          <a:xfrm>
            <a:off x="3124200" y="6524625"/>
            <a:ext cx="5219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9pPr>
          </a:lstStyle>
          <a:p>
            <a:pPr eaLnBrk="1" hangingPunct="1"/>
            <a:r>
              <a:rPr lang="en-GB" sz="1200" dirty="0" smtClean="0"/>
              <a:t>TTC Workshop                                                     A Wheelhouse</a:t>
            </a:r>
          </a:p>
        </p:txBody>
      </p:sp>
    </p:spTree>
    <p:extLst>
      <p:ext uri="{BB962C8B-B14F-4D97-AF65-F5344CB8AC3E}">
        <p14:creationId xmlns:p14="http://schemas.microsoft.com/office/powerpoint/2010/main" val="41914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1" ma:contentTypeDescription="Create a new document." ma:contentTypeScope="" ma:versionID="61dd724d292c9f9d6402fb38a3b2664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BEB13-165E-43D3-9489-26D8488A72E5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E8E677F-96EB-40BF-8315-9224DF0715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STFC_PowerPoint_template</Template>
  <TotalTime>30051</TotalTime>
  <Words>894</Words>
  <Application>Microsoft Office PowerPoint</Application>
  <PresentationFormat>On-screen Show (4:3)</PresentationFormat>
  <Paragraphs>203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STFC_PowerPoint_template</vt:lpstr>
      <vt:lpstr>1_Blank Presentation</vt:lpstr>
      <vt:lpstr> international ERL Cryomodule   A. Wheelhouse ASTeC, STFC Daresbury Laboratory</vt:lpstr>
      <vt:lpstr>Outline</vt:lpstr>
      <vt:lpstr>SRF Cryomodule</vt:lpstr>
      <vt:lpstr>SRF Cryomodule</vt:lpstr>
      <vt:lpstr>Major Variations in the Design</vt:lpstr>
      <vt:lpstr>Major Variations in the Design</vt:lpstr>
      <vt:lpstr>Installation on ALICE</vt:lpstr>
      <vt:lpstr>Cryogenic System</vt:lpstr>
      <vt:lpstr>GHe Cooling Circuit</vt:lpstr>
      <vt:lpstr>Cryogenic Performance</vt:lpstr>
      <vt:lpstr>Static Heat Load at 2K</vt:lpstr>
      <vt:lpstr>Cavity Frequency</vt:lpstr>
      <vt:lpstr>Microphonic Tests</vt:lpstr>
      <vt:lpstr>Linac Cavity 1</vt:lpstr>
      <vt:lpstr>Linac Cavity 2</vt:lpstr>
      <vt:lpstr>Future Plan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</dc:title>
  <dc:creator>Karen Lynn Summers</dc:creator>
  <cp:lastModifiedBy>user</cp:lastModifiedBy>
  <cp:revision>527</cp:revision>
  <dcterms:created xsi:type="dcterms:W3CDTF">2008-12-05T12:18:49Z</dcterms:created>
  <dcterms:modified xsi:type="dcterms:W3CDTF">2013-06-14T11:09:28Z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  <property fmtid="{D5CDD505-2E9C-101B-9397-08002B2CF9AE}" pid="9" name="_SourceUrl">
    <vt:lpwstr/>
  </property>
</Properties>
</file>