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9" r:id="rId4"/>
    <p:sldId id="289" r:id="rId5"/>
    <p:sldId id="281" r:id="rId6"/>
    <p:sldId id="280" r:id="rId7"/>
    <p:sldId id="264" r:id="rId8"/>
    <p:sldId id="282" r:id="rId9"/>
    <p:sldId id="284" r:id="rId10"/>
    <p:sldId id="286" r:id="rId11"/>
    <p:sldId id="287" r:id="rId12"/>
    <p:sldId id="288" r:id="rId13"/>
    <p:sldId id="290" r:id="rId14"/>
    <p:sldId id="267" r:id="rId15"/>
    <p:sldId id="285" r:id="rId16"/>
    <p:sldId id="283" r:id="rId17"/>
    <p:sldId id="269" r:id="rId18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CC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2E368-73A9-4573-A52D-A0639048F159}" type="datetimeFigureOut">
              <a:rPr kumimoji="1" lang="ja-JP" altLang="en-US" smtClean="0"/>
              <a:t>2013/6/13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93564-4B68-4D74-99B3-318C4A6933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5471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C9F4C-4A19-45DD-A35D-977D547282B1}" type="datetimeFigureOut">
              <a:rPr kumimoji="1" lang="ja-JP" altLang="en-US" smtClean="0"/>
              <a:t>2013/6/13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566F9-F46F-42D4-8B81-55DE47E606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55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566F9-F46F-42D4-8B81-55DE47E606A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51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13</a:t>
            </a:r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A8B4B3E-5532-477F-9F07-C291401F9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13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13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13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13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13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13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13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13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13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13</a:t>
            </a:r>
            <a:endParaRPr kumimoji="1" lang="ja-JP" alt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kumimoji="1" lang="en-US" altLang="zh-TW" smtClean="0"/>
              <a:t>TTC at Cornell, 2013 June 13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A8B4B3E-5532-477F-9F07-C291401F9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13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75656" y="3212976"/>
            <a:ext cx="49696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>
                <a:latin typeface="Comic Sans MS" pitchFamily="66" charset="0"/>
              </a:rPr>
              <a:t>CW couplers;</a:t>
            </a:r>
          </a:p>
          <a:p>
            <a:r>
              <a:rPr kumimoji="1" lang="en-US" altLang="ja-JP" sz="3600" b="1" dirty="0" smtClean="0">
                <a:latin typeface="Comic Sans MS" pitchFamily="66" charset="0"/>
              </a:rPr>
              <a:t>KEK </a:t>
            </a:r>
            <a:r>
              <a:rPr lang="en-US" altLang="ja-JP" sz="3600" b="1" dirty="0" smtClean="0">
                <a:latin typeface="Comic Sans MS" pitchFamily="66" charset="0"/>
              </a:rPr>
              <a:t>i</a:t>
            </a:r>
            <a:r>
              <a:rPr kumimoji="1" lang="en-US" altLang="ja-JP" sz="3600" b="1" dirty="0" smtClean="0">
                <a:latin typeface="Comic Sans MS" pitchFamily="66" charset="0"/>
              </a:rPr>
              <a:t>njector couplers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11379" y="4725144"/>
            <a:ext cx="3560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 smtClean="0">
                <a:solidFill>
                  <a:schemeClr val="bg1"/>
                </a:solidFill>
                <a:latin typeface="Comic Sans MS" pitchFamily="66" charset="0"/>
              </a:rPr>
              <a:t>Eiji</a:t>
            </a:r>
            <a:r>
              <a:rPr kumimoji="1" lang="en-US" altLang="ja-JP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kumimoji="1" lang="en-US" altLang="ja-JP" sz="2400" b="1" dirty="0" err="1" smtClean="0">
                <a:solidFill>
                  <a:schemeClr val="bg1"/>
                </a:solidFill>
                <a:latin typeface="Comic Sans MS" pitchFamily="66" charset="0"/>
              </a:rPr>
              <a:t>Kako</a:t>
            </a:r>
            <a:r>
              <a:rPr kumimoji="1" lang="en-US" altLang="ja-JP" sz="2400" b="1" dirty="0" smtClean="0">
                <a:solidFill>
                  <a:schemeClr val="bg1"/>
                </a:solidFill>
                <a:latin typeface="Comic Sans MS" pitchFamily="66" charset="0"/>
              </a:rPr>
              <a:t> (KEK, Japan)</a:t>
            </a:r>
            <a:endParaRPr kumimoji="1" lang="ja-JP" altLang="en-US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50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:\Documents and Settings\E.Kako\デスクトップ\２０１１年１月から, 2012, Jan. 17\Photos in 2012\azg cERL Input Coupler Processing with Amiya and Oliver, 2012, Apr. 10-13\P109012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31" y="2924944"/>
            <a:ext cx="3312345" cy="248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13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5" name="Picture 2" descr="C:\Documents and Settings\E.Kako\デスクトップ\２０１１年１月から, 2012, Jan. 17\Photos in 2012\azg cERL Input Coupler Processing with Amiya and Oliver, 2012, Apr. 10-13\P109021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88107"/>
            <a:ext cx="3456384" cy="2592025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8691" y="816099"/>
            <a:ext cx="4209773" cy="285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624411"/>
            <a:ext cx="43243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697602" y="5070449"/>
            <a:ext cx="365837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6600"/>
                </a:solidFill>
                <a:latin typeface="Comic Sans MS" pitchFamily="66" charset="0"/>
              </a:rPr>
              <a:t>Collaboration with HZB/</a:t>
            </a:r>
            <a:r>
              <a:rPr lang="en-US" altLang="ja-JP" sz="1600" dirty="0" err="1" smtClean="0">
                <a:solidFill>
                  <a:srgbClr val="006600"/>
                </a:solidFill>
                <a:latin typeface="Comic Sans MS" pitchFamily="66" charset="0"/>
              </a:rPr>
              <a:t>Triumf</a:t>
            </a:r>
            <a:r>
              <a:rPr lang="en-US" altLang="ja-JP" sz="1600" dirty="0" smtClean="0">
                <a:solidFill>
                  <a:srgbClr val="006600"/>
                </a:solidFill>
                <a:latin typeface="Comic Sans MS" pitchFamily="66" charset="0"/>
              </a:rPr>
              <a:t>/KEK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1560" y="179929"/>
            <a:ext cx="800411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rgbClr val="0070C0"/>
                </a:solidFill>
                <a:latin typeface="Comic Sans MS" pitchFamily="66" charset="0"/>
              </a:rPr>
              <a:t>RF Conditioning of </a:t>
            </a:r>
            <a:r>
              <a:rPr lang="en-US" altLang="ja-JP" sz="3200" b="1" dirty="0" err="1" smtClean="0">
                <a:solidFill>
                  <a:srgbClr val="0070C0"/>
                </a:solidFill>
                <a:latin typeface="Comic Sans MS" pitchFamily="66" charset="0"/>
              </a:rPr>
              <a:t>cERL</a:t>
            </a:r>
            <a:r>
              <a:rPr lang="en-US" altLang="ja-JP" sz="3200" b="1" dirty="0" smtClean="0">
                <a:solidFill>
                  <a:srgbClr val="0070C0"/>
                </a:solidFill>
                <a:latin typeface="Comic Sans MS" pitchFamily="66" charset="0"/>
              </a:rPr>
              <a:t> Input Couplers</a:t>
            </a:r>
            <a:endParaRPr kumimoji="1" lang="ja-JP" alt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1" name="テキスト ボックス 24"/>
          <p:cNvSpPr txBox="1">
            <a:spLocks noChangeArrowheads="1"/>
          </p:cNvSpPr>
          <p:nvPr/>
        </p:nvSpPr>
        <p:spPr bwMode="auto">
          <a:xfrm>
            <a:off x="895720" y="5507940"/>
            <a:ext cx="3125331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b="1" dirty="0" smtClean="0">
                <a:solidFill>
                  <a:srgbClr val="FF0000"/>
                </a:solidFill>
                <a:latin typeface="Comic Sans MS" pitchFamily="66" charset="0"/>
                <a:ea typeface="HG創英ﾌﾟﾚｾﾞﾝｽEB" pitchFamily="17" charset="-128"/>
              </a:rPr>
              <a:t>200 kW, </a:t>
            </a:r>
            <a:r>
              <a:rPr lang="en-US" altLang="ja-JP" b="1" dirty="0" smtClean="0">
                <a:solidFill>
                  <a:srgbClr val="0070C0"/>
                </a:solidFill>
                <a:latin typeface="Comic Sans MS" pitchFamily="66" charset="0"/>
                <a:ea typeface="HG創英ﾌﾟﾚｾﾞﾝｽEB" pitchFamily="17" charset="-128"/>
              </a:rPr>
              <a:t>&lt;2ms, 5Hz (1%)</a:t>
            </a:r>
          </a:p>
          <a:p>
            <a:pPr>
              <a:lnSpc>
                <a:spcPct val="150000"/>
              </a:lnSpc>
            </a:pPr>
            <a:r>
              <a:rPr lang="en-US" altLang="ja-JP" b="1" dirty="0" smtClean="0">
                <a:solidFill>
                  <a:srgbClr val="FF0000"/>
                </a:solidFill>
                <a:latin typeface="Comic Sans MS" pitchFamily="66" charset="0"/>
                <a:ea typeface="HG創英ﾌﾟﾚｾﾞﾝｽEB" pitchFamily="17" charset="-128"/>
              </a:rPr>
              <a:t>30~40 kW, </a:t>
            </a:r>
            <a:r>
              <a:rPr lang="en-US" altLang="ja-JP" b="1" dirty="0" smtClean="0">
                <a:solidFill>
                  <a:srgbClr val="0070C0"/>
                </a:solidFill>
                <a:latin typeface="Comic Sans MS" pitchFamily="66" charset="0"/>
                <a:ea typeface="HG創英ﾌﾟﾚｾﾞﾝｽEB" pitchFamily="17" charset="-128"/>
              </a:rPr>
              <a:t>CW</a:t>
            </a:r>
            <a:endParaRPr lang="en-US" altLang="ja-JP" b="1" dirty="0">
              <a:solidFill>
                <a:srgbClr val="0070C0"/>
              </a:solidFill>
              <a:latin typeface="Comic Sans MS" pitchFamily="66" charset="0"/>
              <a:ea typeface="HG創英ﾌﾟﾚｾﾞﾝｽEB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2164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13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31" name="テキスト ボックス 4"/>
          <p:cNvSpPr txBox="1">
            <a:spLocks noChangeArrowheads="1"/>
          </p:cNvSpPr>
          <p:nvPr/>
        </p:nvSpPr>
        <p:spPr bwMode="auto">
          <a:xfrm>
            <a:off x="323529" y="168821"/>
            <a:ext cx="8568951" cy="492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600" b="1" dirty="0">
                <a:solidFill>
                  <a:srgbClr val="0070C0"/>
                </a:solidFill>
                <a:latin typeface="Comic Sans MS" pitchFamily="66" charset="0"/>
                <a:ea typeface="HG創英ﾌﾟﾚｾﾞﾝｽEB" pitchFamily="17" charset="-128"/>
              </a:rPr>
              <a:t>Further Improvement for efficient </a:t>
            </a:r>
            <a:r>
              <a:rPr lang="en-US" altLang="ja-JP" sz="2600" b="1" dirty="0" smtClean="0">
                <a:solidFill>
                  <a:srgbClr val="0070C0"/>
                </a:solidFill>
                <a:latin typeface="Comic Sans MS" pitchFamily="66" charset="0"/>
                <a:ea typeface="HG創英ﾌﾟﾚｾﾞﾝｽEB" pitchFamily="17" charset="-128"/>
              </a:rPr>
              <a:t>cooling by water </a:t>
            </a:r>
            <a:endParaRPr lang="ja-JP" altLang="en-US" sz="2600" b="1" dirty="0">
              <a:solidFill>
                <a:srgbClr val="0070C0"/>
              </a:solidFill>
              <a:latin typeface="Comic Sans MS" pitchFamily="66" charset="0"/>
              <a:ea typeface="HG創英ﾌﾟﾚｾﾞﾝｽEB" pitchFamily="17" charset="-128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813072"/>
            <a:ext cx="1020762" cy="58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正方形/長方形 32"/>
          <p:cNvSpPr/>
          <p:nvPr/>
        </p:nvSpPr>
        <p:spPr>
          <a:xfrm>
            <a:off x="3276600" y="2470422"/>
            <a:ext cx="142875" cy="2873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2555875" y="2470422"/>
            <a:ext cx="144463" cy="2873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3203575" y="1173435"/>
            <a:ext cx="0" cy="115252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V="1">
            <a:off x="2771775" y="1101997"/>
            <a:ext cx="7938" cy="115252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261070"/>
            <a:ext cx="4103687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正方形/長方形 37"/>
          <p:cNvSpPr/>
          <p:nvPr/>
        </p:nvSpPr>
        <p:spPr>
          <a:xfrm>
            <a:off x="7380288" y="2196108"/>
            <a:ext cx="215900" cy="20891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5148263" y="2196108"/>
            <a:ext cx="215900" cy="20891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40" name="直線矢印コネクタ 39"/>
          <p:cNvCxnSpPr/>
          <p:nvPr/>
        </p:nvCxnSpPr>
        <p:spPr>
          <a:xfrm>
            <a:off x="4211638" y="4069358"/>
            <a:ext cx="865187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7667625" y="2340570"/>
            <a:ext cx="865188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24"/>
          <p:cNvSpPr txBox="1">
            <a:spLocks noChangeArrowheads="1"/>
          </p:cNvSpPr>
          <p:nvPr/>
        </p:nvSpPr>
        <p:spPr bwMode="auto">
          <a:xfrm>
            <a:off x="318744" y="1052513"/>
            <a:ext cx="199231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Comic Sans MS" pitchFamily="66" charset="0"/>
                <a:ea typeface="HG創英ﾌﾟﾚｾﾞﾝｽEB" pitchFamily="17" charset="-128"/>
              </a:rPr>
              <a:t>Inner conductor</a:t>
            </a:r>
          </a:p>
        </p:txBody>
      </p:sp>
      <p:sp>
        <p:nvSpPr>
          <p:cNvPr id="43" name="テキスト ボックス 25"/>
          <p:cNvSpPr txBox="1">
            <a:spLocks noChangeArrowheads="1"/>
          </p:cNvSpPr>
          <p:nvPr/>
        </p:nvSpPr>
        <p:spPr bwMode="auto">
          <a:xfrm>
            <a:off x="5292080" y="826865"/>
            <a:ext cx="2046287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Comic Sans MS" pitchFamily="66" charset="0"/>
                <a:ea typeface="HG創英ﾌﾟﾚｾﾞﾝｽEB" pitchFamily="17" charset="-128"/>
              </a:rPr>
              <a:t>Outer conductor</a:t>
            </a:r>
          </a:p>
        </p:txBody>
      </p:sp>
      <p:sp>
        <p:nvSpPr>
          <p:cNvPr id="44" name="テキスト ボックス 26"/>
          <p:cNvSpPr txBox="1">
            <a:spLocks noChangeArrowheads="1"/>
          </p:cNvSpPr>
          <p:nvPr/>
        </p:nvSpPr>
        <p:spPr bwMode="auto">
          <a:xfrm>
            <a:off x="1403350" y="2205038"/>
            <a:ext cx="1073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B0F0"/>
                </a:solidFill>
                <a:latin typeface="Arial Rounded MT Bold" pitchFamily="34" charset="0"/>
                <a:ea typeface="HG創英ﾌﾟﾚｾﾞﾝｽEB" pitchFamily="17" charset="-128"/>
              </a:rPr>
              <a:t>Water</a:t>
            </a:r>
          </a:p>
          <a:p>
            <a:r>
              <a:rPr lang="en-US" altLang="ja-JP" dirty="0">
                <a:solidFill>
                  <a:srgbClr val="00B0F0"/>
                </a:solidFill>
                <a:latin typeface="Arial Rounded MT Bold" pitchFamily="34" charset="0"/>
                <a:ea typeface="HG創英ﾌﾟﾚｾﾞﾝｽEB" pitchFamily="17" charset="-128"/>
              </a:rPr>
              <a:t>cooling</a:t>
            </a:r>
          </a:p>
          <a:p>
            <a:r>
              <a:rPr lang="en-US" altLang="ja-JP" dirty="0">
                <a:solidFill>
                  <a:srgbClr val="00B0F0"/>
                </a:solidFill>
                <a:latin typeface="Arial Rounded MT Bold" pitchFamily="34" charset="0"/>
                <a:ea typeface="HG創英ﾌﾟﾚｾﾞﾝｽEB" pitchFamily="17" charset="-128"/>
              </a:rPr>
              <a:t>channel</a:t>
            </a:r>
          </a:p>
        </p:txBody>
      </p:sp>
      <p:sp>
        <p:nvSpPr>
          <p:cNvPr id="45" name="テキスト ボックス 27"/>
          <p:cNvSpPr txBox="1">
            <a:spLocks noChangeArrowheads="1"/>
          </p:cNvSpPr>
          <p:nvPr/>
        </p:nvSpPr>
        <p:spPr bwMode="auto">
          <a:xfrm>
            <a:off x="7596188" y="2988270"/>
            <a:ext cx="10112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B0F0"/>
                </a:solidFill>
                <a:latin typeface="Arial Rounded MT Bold" pitchFamily="34" charset="0"/>
                <a:ea typeface="HG創英ﾌﾟﾚｾﾞﾝｽEB" pitchFamily="17" charset="-128"/>
              </a:rPr>
              <a:t>Water</a:t>
            </a:r>
          </a:p>
          <a:p>
            <a:r>
              <a:rPr lang="en-US" altLang="ja-JP">
                <a:solidFill>
                  <a:srgbClr val="00B0F0"/>
                </a:solidFill>
                <a:latin typeface="Arial Rounded MT Bold" pitchFamily="34" charset="0"/>
                <a:ea typeface="HG創英ﾌﾟﾚｾﾞﾝｽEB" pitchFamily="17" charset="-128"/>
              </a:rPr>
              <a:t>cooling</a:t>
            </a:r>
          </a:p>
          <a:p>
            <a:r>
              <a:rPr lang="en-US" altLang="ja-JP">
                <a:solidFill>
                  <a:srgbClr val="00B0F0"/>
                </a:solidFill>
                <a:latin typeface="Arial Rounded MT Bold" pitchFamily="34" charset="0"/>
                <a:ea typeface="HG創英ﾌﾟﾚｾﾞﾝｽEB" pitchFamily="17" charset="-128"/>
              </a:rPr>
              <a:t>jacket</a:t>
            </a:r>
          </a:p>
        </p:txBody>
      </p:sp>
      <p:cxnSp>
        <p:nvCxnSpPr>
          <p:cNvPr id="46" name="直線矢印コネクタ 45"/>
          <p:cNvCxnSpPr/>
          <p:nvPr/>
        </p:nvCxnSpPr>
        <p:spPr>
          <a:xfrm>
            <a:off x="2987824" y="3693938"/>
            <a:ext cx="0" cy="187260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flipV="1">
            <a:off x="2699792" y="4414018"/>
            <a:ext cx="7938" cy="115252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flipV="1">
            <a:off x="3275856" y="4414018"/>
            <a:ext cx="7938" cy="115252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flipV="1">
            <a:off x="5580112" y="3997027"/>
            <a:ext cx="7938" cy="115252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flipV="1">
            <a:off x="7092280" y="3997027"/>
            <a:ext cx="7938" cy="115252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>
            <a:off x="4572000" y="4285059"/>
            <a:ext cx="0" cy="79248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>
            <a:off x="8100392" y="4213051"/>
            <a:ext cx="0" cy="79248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26"/>
          <p:cNvSpPr txBox="1">
            <a:spLocks noChangeArrowheads="1"/>
          </p:cNvSpPr>
          <p:nvPr/>
        </p:nvSpPr>
        <p:spPr bwMode="auto">
          <a:xfrm>
            <a:off x="2627784" y="5638154"/>
            <a:ext cx="9098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  <a:latin typeface="Arial Rounded MT Bold" pitchFamily="34" charset="0"/>
                <a:ea typeface="HG創英ﾌﾟﾚｾﾞﾝｽEB" pitchFamily="17" charset="-128"/>
              </a:rPr>
              <a:t>N</a:t>
            </a:r>
            <a:r>
              <a:rPr lang="en-US" altLang="ja-JP" baseline="-25000" dirty="0" smtClean="0">
                <a:solidFill>
                  <a:srgbClr val="00B050"/>
                </a:solidFill>
                <a:latin typeface="Arial Rounded MT Bold" pitchFamily="34" charset="0"/>
                <a:ea typeface="HG創英ﾌﾟﾚｾﾞﾝｽEB" pitchFamily="17" charset="-128"/>
              </a:rPr>
              <a:t>2</a:t>
            </a:r>
            <a:r>
              <a:rPr lang="en-US" altLang="ja-JP" dirty="0" smtClean="0">
                <a:solidFill>
                  <a:srgbClr val="00B050"/>
                </a:solidFill>
                <a:latin typeface="Arial Rounded MT Bold" pitchFamily="34" charset="0"/>
                <a:ea typeface="HG創英ﾌﾟﾚｾﾞﾝｽEB" pitchFamily="17" charset="-128"/>
              </a:rPr>
              <a:t> gas</a:t>
            </a:r>
          </a:p>
          <a:p>
            <a:r>
              <a:rPr lang="en-US" altLang="ja-JP" dirty="0" smtClean="0">
                <a:solidFill>
                  <a:srgbClr val="00B050"/>
                </a:solidFill>
                <a:latin typeface="Arial Rounded MT Bold" pitchFamily="34" charset="0"/>
                <a:ea typeface="HG創英ﾌﾟﾚｾﾞﾝｽEB" pitchFamily="17" charset="-128"/>
              </a:rPr>
              <a:t>flow</a:t>
            </a:r>
            <a:endParaRPr lang="en-US" altLang="ja-JP" dirty="0">
              <a:solidFill>
                <a:srgbClr val="00B050"/>
              </a:solidFill>
              <a:latin typeface="Arial Rounded MT Bold" pitchFamily="34" charset="0"/>
              <a:ea typeface="HG創英ﾌﾟﾚｾﾞﾝｽEB" pitchFamily="17" charset="-128"/>
            </a:endParaRPr>
          </a:p>
        </p:txBody>
      </p:sp>
      <p:sp>
        <p:nvSpPr>
          <p:cNvPr id="54" name="テキスト ボックス 26"/>
          <p:cNvSpPr txBox="1">
            <a:spLocks noChangeArrowheads="1"/>
          </p:cNvSpPr>
          <p:nvPr/>
        </p:nvSpPr>
        <p:spPr bwMode="auto">
          <a:xfrm>
            <a:off x="5508104" y="5077147"/>
            <a:ext cx="9098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  <a:latin typeface="Arial Rounded MT Bold" pitchFamily="34" charset="0"/>
                <a:ea typeface="HG創英ﾌﾟﾚｾﾞﾝｽEB" pitchFamily="17" charset="-128"/>
              </a:rPr>
              <a:t>N</a:t>
            </a:r>
            <a:r>
              <a:rPr lang="en-US" altLang="ja-JP" baseline="-25000" dirty="0" smtClean="0">
                <a:solidFill>
                  <a:srgbClr val="00B050"/>
                </a:solidFill>
                <a:latin typeface="Arial Rounded MT Bold" pitchFamily="34" charset="0"/>
                <a:ea typeface="HG創英ﾌﾟﾚｾﾞﾝｽEB" pitchFamily="17" charset="-128"/>
              </a:rPr>
              <a:t>2</a:t>
            </a:r>
            <a:r>
              <a:rPr lang="en-US" altLang="ja-JP" dirty="0" smtClean="0">
                <a:solidFill>
                  <a:srgbClr val="00B050"/>
                </a:solidFill>
                <a:latin typeface="Arial Rounded MT Bold" pitchFamily="34" charset="0"/>
                <a:ea typeface="HG創英ﾌﾟﾚｾﾞﾝｽEB" pitchFamily="17" charset="-128"/>
              </a:rPr>
              <a:t> gas</a:t>
            </a:r>
          </a:p>
          <a:p>
            <a:r>
              <a:rPr lang="en-US" altLang="ja-JP" dirty="0" smtClean="0">
                <a:solidFill>
                  <a:srgbClr val="00B050"/>
                </a:solidFill>
                <a:latin typeface="Arial Rounded MT Bold" pitchFamily="34" charset="0"/>
                <a:ea typeface="HG創英ﾌﾟﾚｾﾞﾝｽEB" pitchFamily="17" charset="-128"/>
              </a:rPr>
              <a:t>flow</a:t>
            </a:r>
            <a:endParaRPr lang="en-US" altLang="ja-JP" dirty="0">
              <a:solidFill>
                <a:srgbClr val="00B050"/>
              </a:solidFill>
              <a:latin typeface="Arial Rounded MT Bold" pitchFamily="34" charset="0"/>
              <a:ea typeface="HG創英ﾌﾟﾚｾﾞﾝｽEB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0545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13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6" name="テキスト ボックス 4"/>
          <p:cNvSpPr txBox="1">
            <a:spLocks noChangeArrowheads="1"/>
          </p:cNvSpPr>
          <p:nvPr/>
        </p:nvSpPr>
        <p:spPr bwMode="auto">
          <a:xfrm>
            <a:off x="323529" y="168821"/>
            <a:ext cx="8568951" cy="492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600" b="1" dirty="0">
                <a:solidFill>
                  <a:srgbClr val="0070C0"/>
                </a:solidFill>
                <a:latin typeface="Comic Sans MS" pitchFamily="66" charset="0"/>
                <a:ea typeface="HG創英ﾌﾟﾚｾﾞﾝｽEB" pitchFamily="17" charset="-128"/>
              </a:rPr>
              <a:t>Further Improvement for efficient </a:t>
            </a:r>
            <a:r>
              <a:rPr lang="en-US" altLang="ja-JP" sz="2600" b="1" dirty="0" smtClean="0">
                <a:solidFill>
                  <a:srgbClr val="0070C0"/>
                </a:solidFill>
                <a:latin typeface="Comic Sans MS" pitchFamily="66" charset="0"/>
                <a:ea typeface="HG創英ﾌﾟﾚｾﾞﾝｽEB" pitchFamily="17" charset="-128"/>
              </a:rPr>
              <a:t>cooling by water </a:t>
            </a:r>
            <a:endParaRPr lang="ja-JP" altLang="en-US" sz="2600" b="1" dirty="0">
              <a:solidFill>
                <a:srgbClr val="0070C0"/>
              </a:solidFill>
              <a:latin typeface="Comic Sans MS" pitchFamily="66" charset="0"/>
              <a:ea typeface="HG創英ﾌﾟﾚｾﾞﾝｽEB" pitchFamily="17" charset="-128"/>
            </a:endParaRPr>
          </a:p>
        </p:txBody>
      </p:sp>
      <p:sp>
        <p:nvSpPr>
          <p:cNvPr id="8" name="テキスト ボックス 24"/>
          <p:cNvSpPr txBox="1">
            <a:spLocks noChangeArrowheads="1"/>
          </p:cNvSpPr>
          <p:nvPr/>
        </p:nvSpPr>
        <p:spPr bwMode="auto">
          <a:xfrm>
            <a:off x="919994" y="1028970"/>
            <a:ext cx="256512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Comic Sans MS" pitchFamily="66" charset="0"/>
                <a:ea typeface="HG創英ﾌﾟﾚｾﾞﾝｽEB" pitchFamily="17" charset="-128"/>
              </a:rPr>
              <a:t>Inner conductor</a:t>
            </a:r>
          </a:p>
        </p:txBody>
      </p:sp>
      <p:sp>
        <p:nvSpPr>
          <p:cNvPr id="9" name="テキスト ボックス 25"/>
          <p:cNvSpPr txBox="1">
            <a:spLocks noChangeArrowheads="1"/>
          </p:cNvSpPr>
          <p:nvPr/>
        </p:nvSpPr>
        <p:spPr bwMode="auto">
          <a:xfrm>
            <a:off x="5312647" y="1330353"/>
            <a:ext cx="262283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Comic Sans MS" pitchFamily="66" charset="0"/>
                <a:ea typeface="HG創英ﾌﾟﾚｾﾞﾝｽEB" pitchFamily="17" charset="-128"/>
              </a:rPr>
              <a:t>Outer conductor</a:t>
            </a:r>
          </a:p>
        </p:txBody>
      </p:sp>
      <p:pic>
        <p:nvPicPr>
          <p:cNvPr id="2050" name="Picture 2" descr="C:\Users\Eiji Kako\Desktop\Photos in 2012\azzv Assembly of doorknob for cERL injector\P1120078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61186"/>
            <a:ext cx="3470027" cy="462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iji Kako\Desktop\Photos in 2012\azzv Assembly of doorknob for cERL injector\P1120046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11" y="1988840"/>
            <a:ext cx="4721078" cy="354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378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13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323529" y="188640"/>
            <a:ext cx="8568951" cy="492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600" b="1" dirty="0" smtClean="0">
                <a:solidFill>
                  <a:srgbClr val="0070C0"/>
                </a:solidFill>
                <a:latin typeface="Comic Sans MS" pitchFamily="66" charset="0"/>
                <a:ea typeface="HG創英ﾌﾟﾚｾﾞﾝｽEB" pitchFamily="17" charset="-128"/>
              </a:rPr>
              <a:t>Assembly of input couplers for injector </a:t>
            </a:r>
            <a:r>
              <a:rPr lang="en-US" altLang="ja-JP" sz="2600" b="1" dirty="0" err="1" smtClean="0">
                <a:solidFill>
                  <a:srgbClr val="0070C0"/>
                </a:solidFill>
                <a:latin typeface="Comic Sans MS" pitchFamily="66" charset="0"/>
                <a:ea typeface="HG創英ﾌﾟﾚｾﾞﾝｽEB" pitchFamily="17" charset="-128"/>
              </a:rPr>
              <a:t>cryomodule</a:t>
            </a:r>
            <a:r>
              <a:rPr lang="en-US" altLang="ja-JP" sz="2600" b="1" dirty="0" smtClean="0">
                <a:solidFill>
                  <a:srgbClr val="0070C0"/>
                </a:solidFill>
                <a:latin typeface="Comic Sans MS" pitchFamily="66" charset="0"/>
                <a:ea typeface="HG創英ﾌﾟﾚｾﾞﾝｽEB" pitchFamily="17" charset="-128"/>
              </a:rPr>
              <a:t> </a:t>
            </a:r>
            <a:endParaRPr lang="ja-JP" altLang="en-US" sz="2600" b="1" dirty="0">
              <a:solidFill>
                <a:srgbClr val="0070C0"/>
              </a:solidFill>
              <a:latin typeface="Comic Sans MS" pitchFamily="66" charset="0"/>
              <a:ea typeface="HG創英ﾌﾟﾚｾﾞﾝｽEB" pitchFamily="17" charset="-128"/>
            </a:endParaRPr>
          </a:p>
        </p:txBody>
      </p:sp>
      <p:pic>
        <p:nvPicPr>
          <p:cNvPr id="3074" name="Picture 2" descr="C:\Users\Eiji Kako\Desktop\Photos in 2012\azzv Assembly of doorknob for cERL injector\P11200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93935"/>
            <a:ext cx="3664853" cy="274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iji Kako\Desktop\Photos in 2012\azzv Assembly of doorknob for cERL injector\P1120094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18066"/>
            <a:ext cx="3669701" cy="275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iji Kako\Desktop\Photos in 2012\azzv Assembly of doorknob for cERL injector\P1120115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3664853" cy="274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Eiji Kako\Desktop\Photos in 2012\azzv Assembly of doorknob for cERL injector\P1120194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359" y="3699402"/>
            <a:ext cx="3649358" cy="273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141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13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975146" y="179929"/>
            <a:ext cx="7220246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en-US" altLang="ja-JP" sz="3200" dirty="0">
                <a:solidFill>
                  <a:srgbClr val="FF0000"/>
                </a:solidFill>
                <a:ea typeface="HGS創英角ﾎﾟｯﾌﾟ体" pitchFamily="50" charset="-128"/>
                <a:cs typeface="Arial" charset="0"/>
              </a:rPr>
              <a:t> </a:t>
            </a:r>
            <a:r>
              <a:rPr lang="en-US" altLang="ja-JP" sz="3200" b="1" dirty="0" smtClean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Conditioning in </a:t>
            </a:r>
            <a:r>
              <a:rPr lang="en-US" altLang="ja-JP" sz="3200" b="1" dirty="0" err="1" smtClean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Cryomodule</a:t>
            </a:r>
            <a:r>
              <a:rPr lang="en-US" altLang="ja-JP" sz="3200" b="1" dirty="0" smtClean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 at R.T.</a:t>
            </a:r>
          </a:p>
        </p:txBody>
      </p:sp>
      <p:pic>
        <p:nvPicPr>
          <p:cNvPr id="3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3761" y="886485"/>
            <a:ext cx="3184463" cy="5492956"/>
          </a:xfrm>
          <a:prstGeom prst="rect">
            <a:avLst/>
          </a:prstGeom>
          <a:noFill/>
        </p:spPr>
      </p:pic>
      <p:pic>
        <p:nvPicPr>
          <p:cNvPr id="3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9012" y="900417"/>
            <a:ext cx="3184463" cy="5492956"/>
          </a:xfrm>
          <a:prstGeom prst="rect">
            <a:avLst/>
          </a:prstGeom>
          <a:noFill/>
        </p:spPr>
      </p:pic>
      <p:sp>
        <p:nvSpPr>
          <p:cNvPr id="399" name="テキスト ボックス 24"/>
          <p:cNvSpPr txBox="1">
            <a:spLocks noChangeArrowheads="1"/>
          </p:cNvSpPr>
          <p:nvPr/>
        </p:nvSpPr>
        <p:spPr bwMode="auto">
          <a:xfrm>
            <a:off x="251520" y="5478603"/>
            <a:ext cx="3125331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b="1" dirty="0">
                <a:solidFill>
                  <a:srgbClr val="FF0000"/>
                </a:solidFill>
                <a:latin typeface="Comic Sans MS" pitchFamily="66" charset="0"/>
                <a:ea typeface="HG創英ﾌﾟﾚｾﾞﾝｽEB" pitchFamily="17" charset="-128"/>
              </a:rPr>
              <a:t>7</a:t>
            </a:r>
            <a:r>
              <a:rPr lang="en-US" altLang="ja-JP" b="1" dirty="0" smtClean="0">
                <a:solidFill>
                  <a:srgbClr val="FF0000"/>
                </a:solidFill>
                <a:latin typeface="Comic Sans MS" pitchFamily="66" charset="0"/>
                <a:ea typeface="HG創英ﾌﾟﾚｾﾞﾝｽEB" pitchFamily="17" charset="-128"/>
              </a:rPr>
              <a:t>0 kW, </a:t>
            </a:r>
            <a:r>
              <a:rPr lang="en-US" altLang="ja-JP" b="1" dirty="0" smtClean="0">
                <a:solidFill>
                  <a:srgbClr val="0070C0"/>
                </a:solidFill>
                <a:latin typeface="Comic Sans MS" pitchFamily="66" charset="0"/>
                <a:ea typeface="HG創英ﾌﾟﾚｾﾞﾝｽEB" pitchFamily="17" charset="-128"/>
              </a:rPr>
              <a:t>&lt;0.2s, 1Hz (20%)</a:t>
            </a:r>
          </a:p>
          <a:p>
            <a:pPr>
              <a:lnSpc>
                <a:spcPct val="150000"/>
              </a:lnSpc>
            </a:pPr>
            <a:r>
              <a:rPr lang="en-US" altLang="ja-JP" b="1" dirty="0" smtClean="0">
                <a:solidFill>
                  <a:srgbClr val="FF0000"/>
                </a:solidFill>
                <a:latin typeface="Comic Sans MS" pitchFamily="66" charset="0"/>
                <a:ea typeface="HG創英ﾌﾟﾚｾﾞﾝｽEB" pitchFamily="17" charset="-128"/>
              </a:rPr>
              <a:t>20 kW, </a:t>
            </a:r>
            <a:r>
              <a:rPr lang="en-US" altLang="ja-JP" b="1" dirty="0" smtClean="0">
                <a:solidFill>
                  <a:srgbClr val="0070C0"/>
                </a:solidFill>
                <a:latin typeface="Comic Sans MS" pitchFamily="66" charset="0"/>
                <a:ea typeface="HG創英ﾌﾟﾚｾﾞﾝｽEB" pitchFamily="17" charset="-128"/>
              </a:rPr>
              <a:t>CW</a:t>
            </a:r>
            <a:endParaRPr lang="en-US" altLang="ja-JP" b="1" dirty="0">
              <a:solidFill>
                <a:srgbClr val="0070C0"/>
              </a:solidFill>
              <a:latin typeface="Comic Sans MS" pitchFamily="66" charset="0"/>
              <a:ea typeface="HG創英ﾌﾟﾚｾﾞﾝｽEB" pitchFamily="17" charset="-128"/>
            </a:endParaRPr>
          </a:p>
        </p:txBody>
      </p:sp>
      <p:pic>
        <p:nvPicPr>
          <p:cNvPr id="2440" name="Picture 392" descr="C:\Users\Eiji Kako\Desktop\Photos in 2012\azzzv cERL injector cryomodule, 2012 Nov. 27\P11309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36" y="876183"/>
            <a:ext cx="3125331" cy="234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Eiji Kako\Desktop\２０１１年１月から, 2013, June 10\Photos in 2013\g Completed cERL Cryomodule for High Power Tests, 2013 Feb 01\P1140401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63495"/>
            <a:ext cx="3110747" cy="233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1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13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6002401" cy="37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45024"/>
            <a:ext cx="67913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3707904" y="179929"/>
            <a:ext cx="518924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en-US" altLang="ja-JP" sz="3200" dirty="0">
                <a:solidFill>
                  <a:srgbClr val="FF0000"/>
                </a:solidFill>
                <a:ea typeface="HGS創英角ﾎﾟｯﾌﾟ体" pitchFamily="50" charset="-128"/>
                <a:cs typeface="Arial" charset="0"/>
              </a:rPr>
              <a:t> </a:t>
            </a:r>
            <a:r>
              <a:rPr lang="en-US" altLang="ja-JP" sz="3200" b="1" dirty="0" smtClean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Beam Operation of </a:t>
            </a:r>
            <a:r>
              <a:rPr lang="en-US" altLang="ja-JP" sz="3200" b="1" dirty="0" err="1" smtClean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cERL</a:t>
            </a:r>
            <a:endParaRPr lang="en-US" altLang="ja-JP" sz="3200" b="1" dirty="0" smtClean="0">
              <a:solidFill>
                <a:srgbClr val="0070C0"/>
              </a:solidFill>
              <a:latin typeface="Comic Sans MS" pitchFamily="66" charset="0"/>
              <a:ea typeface="HGS創英角ﾎﾟｯﾌﾟ体" pitchFamily="50" charset="-128"/>
              <a:cs typeface="Arial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81085" y="764704"/>
            <a:ext cx="233910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altLang="ja-JP" sz="2000" b="1" baseline="30000" dirty="0" smtClean="0">
                <a:solidFill>
                  <a:srgbClr val="FF0000"/>
                </a:solidFill>
                <a:latin typeface="Comic Sans MS" pitchFamily="66" charset="0"/>
              </a:rPr>
              <a:t>- </a:t>
            </a:r>
            <a:r>
              <a:rPr lang="en-US" altLang="ja-JP" sz="2000" b="1" dirty="0" smtClean="0">
                <a:solidFill>
                  <a:srgbClr val="FF0000"/>
                </a:solidFill>
                <a:latin typeface="Comic Sans MS" pitchFamily="66" charset="0"/>
              </a:rPr>
              <a:t>beam</a:t>
            </a:r>
          </a:p>
          <a:p>
            <a:r>
              <a:rPr lang="en-US" altLang="ja-JP" sz="2000" b="1" dirty="0" smtClean="0">
                <a:solidFill>
                  <a:srgbClr val="FF0000"/>
                </a:solidFill>
                <a:latin typeface="Comic Sans MS" pitchFamily="66" charset="0"/>
              </a:rPr>
              <a:t>5.0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Comic Sans MS" pitchFamily="66" charset="0"/>
              </a:rPr>
              <a:t> MeV </a:t>
            </a:r>
          </a:p>
          <a:p>
            <a:r>
              <a:rPr lang="en-US" altLang="ja-JP" sz="2000" b="1" dirty="0" smtClean="0">
                <a:solidFill>
                  <a:srgbClr val="FF0000"/>
                </a:solidFill>
                <a:latin typeface="Comic Sans MS" pitchFamily="66" charset="0"/>
              </a:rPr>
              <a:t>0.3 </a:t>
            </a:r>
            <a:r>
              <a:rPr lang="en-US" altLang="ja-JP" sz="20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altLang="ja-JP" sz="2000" b="1" dirty="0" smtClean="0">
                <a:solidFill>
                  <a:srgbClr val="FF0000"/>
                </a:solidFill>
                <a:latin typeface="Comic Sans MS" pitchFamily="66" charset="0"/>
              </a:rPr>
              <a:t>A </a:t>
            </a:r>
            <a:r>
              <a:rPr lang="en-US" altLang="ja-JP" sz="2000" b="1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ja-JP" altLang="en-US" sz="2000" b="1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altLang="ja-JP" sz="2000" b="1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10 mA</a:t>
            </a:r>
          </a:p>
        </p:txBody>
      </p:sp>
      <p:sp>
        <p:nvSpPr>
          <p:cNvPr id="10" name="テキスト ボックス 24"/>
          <p:cNvSpPr txBox="1">
            <a:spLocks noChangeArrowheads="1"/>
          </p:cNvSpPr>
          <p:nvPr/>
        </p:nvSpPr>
        <p:spPr bwMode="auto">
          <a:xfrm>
            <a:off x="5602685" y="1844824"/>
            <a:ext cx="3312368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b="1" dirty="0" smtClean="0">
                <a:solidFill>
                  <a:srgbClr val="00CC00"/>
                </a:solidFill>
                <a:latin typeface="Comic Sans MS" pitchFamily="66" charset="0"/>
                <a:ea typeface="HG創英ﾌﾟﾚｾﾞﾝｽEB" pitchFamily="17" charset="-128"/>
              </a:rPr>
              <a:t>Beam operation:</a:t>
            </a:r>
          </a:p>
          <a:p>
            <a:pPr>
              <a:lnSpc>
                <a:spcPct val="150000"/>
              </a:lnSpc>
            </a:pPr>
            <a:r>
              <a:rPr lang="en-US" altLang="ja-JP" b="1" dirty="0" err="1" smtClean="0">
                <a:solidFill>
                  <a:srgbClr val="00CC00"/>
                </a:solidFill>
                <a:latin typeface="Comic Sans MS" pitchFamily="66" charset="0"/>
                <a:ea typeface="HG創英ﾌﾟﾚｾﾞﾝｽEB" pitchFamily="17" charset="-128"/>
              </a:rPr>
              <a:t>Eacc</a:t>
            </a:r>
            <a:r>
              <a:rPr lang="en-US" altLang="ja-JP" b="1" dirty="0" smtClean="0">
                <a:solidFill>
                  <a:srgbClr val="00CC00"/>
                </a:solidFill>
                <a:latin typeface="Comic Sans MS" pitchFamily="66" charset="0"/>
                <a:ea typeface="HG創英ﾌﾟﾚｾﾞﾝｽEB" pitchFamily="17" charset="-128"/>
              </a:rPr>
              <a:t> = </a:t>
            </a:r>
            <a:r>
              <a:rPr lang="en-US" altLang="ja-JP" b="1" dirty="0" smtClean="0">
                <a:solidFill>
                  <a:srgbClr val="FF0000"/>
                </a:solidFill>
                <a:latin typeface="Comic Sans MS" pitchFamily="66" charset="0"/>
                <a:ea typeface="HG創英ﾌﾟﾚｾﾞﾝｽEB" pitchFamily="17" charset="-128"/>
              </a:rPr>
              <a:t>7.2, 7.3, 6.9 </a:t>
            </a:r>
            <a:r>
              <a:rPr lang="en-US" altLang="ja-JP" b="1" dirty="0" smtClean="0">
                <a:solidFill>
                  <a:srgbClr val="00CC00"/>
                </a:solidFill>
                <a:latin typeface="Comic Sans MS" pitchFamily="66" charset="0"/>
                <a:ea typeface="HG創英ﾌﾟﾚｾﾞﾝｽEB" pitchFamily="17" charset="-128"/>
              </a:rPr>
              <a:t>MV/m</a:t>
            </a:r>
          </a:p>
          <a:p>
            <a:pPr>
              <a:lnSpc>
                <a:spcPct val="150000"/>
              </a:lnSpc>
            </a:pPr>
            <a:r>
              <a:rPr lang="en-US" altLang="ja-JP" b="1" dirty="0" smtClean="0">
                <a:solidFill>
                  <a:srgbClr val="00CC00"/>
                </a:solidFill>
                <a:latin typeface="Comic Sans MS" pitchFamily="66" charset="0"/>
                <a:ea typeface="HG創英ﾌﾟﾚｾﾞﾝｽEB" pitchFamily="17" charset="-128"/>
              </a:rPr>
              <a:t>P</a:t>
            </a:r>
            <a:r>
              <a:rPr lang="en-US" altLang="ja-JP" b="1" baseline="-25000" dirty="0" smtClean="0">
                <a:solidFill>
                  <a:srgbClr val="00CC00"/>
                </a:solidFill>
                <a:latin typeface="Comic Sans MS" pitchFamily="66" charset="0"/>
                <a:ea typeface="HG創英ﾌﾟﾚｾﾞﾝｽEB" pitchFamily="17" charset="-128"/>
              </a:rPr>
              <a:t>RF</a:t>
            </a:r>
            <a:r>
              <a:rPr lang="en-US" altLang="ja-JP" b="1" dirty="0" smtClean="0">
                <a:solidFill>
                  <a:srgbClr val="00CC00"/>
                </a:solidFill>
                <a:latin typeface="Comic Sans MS" pitchFamily="66" charset="0"/>
                <a:ea typeface="HG創英ﾌﾟﾚｾﾞﾝｽEB" pitchFamily="17" charset="-128"/>
              </a:rPr>
              <a:t> = 3.0, 8.9, 8.1 kW /2</a:t>
            </a:r>
          </a:p>
          <a:p>
            <a:pPr>
              <a:lnSpc>
                <a:spcPct val="150000"/>
              </a:lnSpc>
            </a:pPr>
            <a:r>
              <a:rPr lang="en-US" altLang="ja-JP" b="1" dirty="0" smtClean="0">
                <a:solidFill>
                  <a:srgbClr val="00CC00"/>
                </a:solidFill>
                <a:latin typeface="Comic Sans MS" pitchFamily="66" charset="0"/>
                <a:ea typeface="HG創英ﾌﾟﾚｾﾞﾝｽEB" pitchFamily="17" charset="-128"/>
              </a:rPr>
              <a:t>Q</a:t>
            </a:r>
            <a:r>
              <a:rPr lang="en-US" altLang="ja-JP" b="1" baseline="-25000" dirty="0" smtClean="0">
                <a:solidFill>
                  <a:srgbClr val="00CC00"/>
                </a:solidFill>
                <a:latin typeface="Comic Sans MS" pitchFamily="66" charset="0"/>
                <a:ea typeface="HG創英ﾌﾟﾚｾﾞﾝｽEB" pitchFamily="17" charset="-128"/>
              </a:rPr>
              <a:t>L</a:t>
            </a:r>
            <a:r>
              <a:rPr lang="en-US" altLang="ja-JP" b="1" dirty="0" smtClean="0">
                <a:solidFill>
                  <a:srgbClr val="00CC00"/>
                </a:solidFill>
                <a:latin typeface="Comic Sans MS" pitchFamily="66" charset="0"/>
                <a:ea typeface="HG創英ﾌﾟﾚｾﾞﾝｽEB" pitchFamily="17" charset="-128"/>
              </a:rPr>
              <a:t> = 12.0, 5.8, 4.8 x 10</a:t>
            </a:r>
            <a:r>
              <a:rPr lang="en-US" altLang="ja-JP" b="1" baseline="30000" dirty="0" smtClean="0">
                <a:solidFill>
                  <a:srgbClr val="00CC00"/>
                </a:solidFill>
                <a:latin typeface="Comic Sans MS" pitchFamily="66" charset="0"/>
                <a:ea typeface="HG創英ﾌﾟﾚｾﾞﾝｽEB" pitchFamily="17" charset="-128"/>
              </a:rPr>
              <a:t>5</a:t>
            </a:r>
          </a:p>
        </p:txBody>
      </p:sp>
      <p:sp>
        <p:nvSpPr>
          <p:cNvPr id="11" name="円/楕円 10"/>
          <p:cNvSpPr/>
          <p:nvPr/>
        </p:nvSpPr>
        <p:spPr>
          <a:xfrm>
            <a:off x="7020273" y="5481228"/>
            <a:ext cx="1296144" cy="1044116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8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332584" y="6356350"/>
            <a:ext cx="2895600" cy="365125"/>
          </a:xfrm>
        </p:spPr>
        <p:txBody>
          <a:bodyPr/>
          <a:lstStyle/>
          <a:p>
            <a:r>
              <a:rPr kumimoji="1" lang="en-US" altLang="zh-TW" smtClean="0"/>
              <a:t>TTC at Cornell, 2013 June 13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27" name="テキスト ボックス 26"/>
          <p:cNvSpPr txBox="1">
            <a:spLocks noChangeArrowheads="1"/>
          </p:cNvSpPr>
          <p:nvPr/>
        </p:nvSpPr>
        <p:spPr bwMode="auto">
          <a:xfrm>
            <a:off x="1620338" y="395550"/>
            <a:ext cx="5734263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ja-JP" sz="3600" b="1" dirty="0" smtClean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Summary and Next Step</a:t>
            </a: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251520" y="1340768"/>
            <a:ext cx="8646919" cy="489364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ja-JP" sz="2600" b="1" dirty="0">
                <a:latin typeface="Comic Sans MS" pitchFamily="66" charset="0"/>
                <a:ea typeface="HGS創英角ﾎﾟｯﾌﾟ体" pitchFamily="50" charset="-128"/>
                <a:cs typeface="Arial" charset="0"/>
              </a:rPr>
              <a:t>KEK injector </a:t>
            </a:r>
            <a:r>
              <a:rPr lang="en-US" altLang="ja-JP" sz="2600" b="1" dirty="0" smtClean="0">
                <a:latin typeface="Comic Sans MS" pitchFamily="66" charset="0"/>
                <a:ea typeface="HGS創英角ﾎﾟｯﾌﾟ体" pitchFamily="50" charset="-128"/>
                <a:cs typeface="Arial" charset="0"/>
              </a:rPr>
              <a:t>couplers were conditioned;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ja-JP" sz="2600" b="1" dirty="0" smtClean="0">
                <a:latin typeface="Comic Sans MS" pitchFamily="66" charset="0"/>
                <a:ea typeface="HGS創英角ﾎﾟｯﾌﾟ体" pitchFamily="50" charset="-128"/>
                <a:cs typeface="Arial" charset="0"/>
              </a:rPr>
              <a:t>   test stand: 200 kW (pulse, 1%), 40 kW (CW)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ja-JP" sz="2600" b="1" dirty="0">
                <a:latin typeface="Comic Sans MS" pitchFamily="66" charset="0"/>
                <a:ea typeface="HGS創英角ﾎﾟｯﾌﾟ体" pitchFamily="50" charset="-128"/>
                <a:cs typeface="Arial" charset="0"/>
              </a:rPr>
              <a:t> </a:t>
            </a:r>
            <a:r>
              <a:rPr lang="en-US" altLang="ja-JP" sz="2600" b="1" dirty="0" smtClean="0">
                <a:latin typeface="Comic Sans MS" pitchFamily="66" charset="0"/>
                <a:ea typeface="HGS創英角ﾎﾟｯﾌﾟ体" pitchFamily="50" charset="-128"/>
                <a:cs typeface="Arial" charset="0"/>
              </a:rPr>
              <a:t>  </a:t>
            </a:r>
            <a:r>
              <a:rPr lang="en-US" altLang="ja-JP" sz="2600" b="1" dirty="0" err="1" smtClean="0">
                <a:latin typeface="Comic Sans MS" pitchFamily="66" charset="0"/>
                <a:ea typeface="HGS創英角ﾎﾟｯﾌﾟ体" pitchFamily="50" charset="-128"/>
                <a:cs typeface="Arial" charset="0"/>
              </a:rPr>
              <a:t>cryomodule</a:t>
            </a:r>
            <a:r>
              <a:rPr lang="en-US" altLang="ja-JP" sz="2600" b="1" dirty="0">
                <a:latin typeface="Comic Sans MS" pitchFamily="66" charset="0"/>
                <a:ea typeface="HGS創英角ﾎﾟｯﾌﾟ体" pitchFamily="50" charset="-128"/>
                <a:cs typeface="Arial" charset="0"/>
              </a:rPr>
              <a:t>:</a:t>
            </a:r>
            <a:r>
              <a:rPr lang="en-US" altLang="ja-JP" sz="2600" b="1" dirty="0" smtClean="0">
                <a:latin typeface="Comic Sans MS" pitchFamily="66" charset="0"/>
                <a:ea typeface="HGS創英角ﾎﾟｯﾌﾟ体" pitchFamily="50" charset="-128"/>
                <a:cs typeface="Arial" charset="0"/>
              </a:rPr>
              <a:t> 70 kW (pulse, 20%), 20 kW (CW)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ja-JP" sz="2600" b="1" dirty="0">
                <a:latin typeface="Comic Sans MS" pitchFamily="66" charset="0"/>
                <a:ea typeface="HGS創英角ﾎﾟｯﾌﾟ体" pitchFamily="50" charset="-128"/>
                <a:cs typeface="Arial" charset="0"/>
              </a:rPr>
              <a:t> </a:t>
            </a:r>
            <a:r>
              <a:rPr lang="en-US" altLang="ja-JP" sz="2600" b="1" dirty="0" smtClean="0">
                <a:latin typeface="Comic Sans MS" pitchFamily="66" charset="0"/>
                <a:ea typeface="HGS創英角ﾎﾟｯﾌﾟ体" pitchFamily="50" charset="-128"/>
                <a:cs typeface="Arial" charset="0"/>
              </a:rPr>
              <a:t>  with beam: stable operation at ~ 5 kW (CW)</a:t>
            </a:r>
          </a:p>
          <a:p>
            <a:pPr marL="457200" indent="-457200"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ja-JP" sz="2600" b="1" dirty="0" smtClean="0">
                <a:latin typeface="Comic Sans MS" pitchFamily="66" charset="0"/>
                <a:ea typeface="HGS創英角ﾎﾟｯﾌﾟ体" pitchFamily="50" charset="-128"/>
                <a:cs typeface="Arial" charset="0"/>
              </a:rPr>
              <a:t>For the future 3-GeV ERL project;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ja-JP" sz="2600" b="1" dirty="0">
                <a:latin typeface="Comic Sans MS" pitchFamily="66" charset="0"/>
                <a:ea typeface="HGS創英角ﾎﾟｯﾌﾟ体" pitchFamily="50" charset="-128"/>
                <a:cs typeface="Arial" charset="0"/>
              </a:rPr>
              <a:t> </a:t>
            </a:r>
            <a:r>
              <a:rPr lang="en-US" altLang="ja-JP" sz="2600" b="1" dirty="0" smtClean="0">
                <a:latin typeface="Comic Sans MS" pitchFamily="66" charset="0"/>
                <a:ea typeface="HGS創英角ﾎﾟｯﾌﾟ体" pitchFamily="50" charset="-128"/>
                <a:cs typeface="Arial" charset="0"/>
              </a:rPr>
              <a:t>  Fabrication and conditioning at test-stand of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ja-JP" sz="2600" b="1" dirty="0">
                <a:latin typeface="Comic Sans MS" pitchFamily="66" charset="0"/>
                <a:ea typeface="HGS創英角ﾎﾟｯﾌﾟ体" pitchFamily="50" charset="-128"/>
                <a:cs typeface="Arial" charset="0"/>
              </a:rPr>
              <a:t> </a:t>
            </a:r>
            <a:r>
              <a:rPr lang="en-US" altLang="ja-JP" sz="2600" b="1" dirty="0" smtClean="0">
                <a:latin typeface="Comic Sans MS" pitchFamily="66" charset="0"/>
                <a:ea typeface="HGS創英角ﾎﾟｯﾌﾟ体" pitchFamily="50" charset="-128"/>
                <a:cs typeface="Arial" charset="0"/>
              </a:rPr>
              <a:t>  CW 100 kW level couplers with improved cooling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ja-JP" sz="2600" b="1" dirty="0">
                <a:latin typeface="Comic Sans MS" pitchFamily="66" charset="0"/>
                <a:ea typeface="HGS創英角ﾎﾟｯﾌﾟ体" pitchFamily="50" charset="-128"/>
                <a:cs typeface="Arial" charset="0"/>
              </a:rPr>
              <a:t> </a:t>
            </a:r>
            <a:r>
              <a:rPr lang="en-US" altLang="ja-JP" sz="2600" b="1" dirty="0" smtClean="0">
                <a:latin typeface="Comic Sans MS" pitchFamily="66" charset="0"/>
                <a:ea typeface="HGS創英角ﾎﾟｯﾌﾟ体" pitchFamily="50" charset="-128"/>
                <a:cs typeface="Arial" charset="0"/>
              </a:rPr>
              <a:t>  are scheduled.</a:t>
            </a:r>
          </a:p>
        </p:txBody>
      </p:sp>
    </p:spTree>
    <p:extLst>
      <p:ext uri="{BB962C8B-B14F-4D97-AF65-F5344CB8AC3E}">
        <p14:creationId xmlns:p14="http://schemas.microsoft.com/office/powerpoint/2010/main" val="136288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13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43808" y="4910545"/>
            <a:ext cx="6026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B050"/>
                </a:solidFill>
                <a:latin typeface="Comic Sans MS" pitchFamily="66" charset="0"/>
              </a:rPr>
              <a:t>Thank you for your attentions.</a:t>
            </a:r>
            <a:endParaRPr kumimoji="1" lang="ja-JP" altLang="en-US" sz="32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81976" y="2516645"/>
            <a:ext cx="16690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b="1" dirty="0" smtClean="0">
                <a:solidFill>
                  <a:srgbClr val="0070C0"/>
                </a:solidFill>
                <a:latin typeface="Comic Sans MS" pitchFamily="66" charset="0"/>
              </a:rPr>
              <a:t>END</a:t>
            </a:r>
            <a:endParaRPr kumimoji="1" lang="ja-JP" altLang="en-US" sz="5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35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13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75855" y="188640"/>
            <a:ext cx="262924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000" b="1" dirty="0" smtClean="0">
                <a:latin typeface="Comic Sans MS" pitchFamily="66" charset="0"/>
              </a:rPr>
              <a:t>OUTLINE</a:t>
            </a:r>
            <a:endParaRPr kumimoji="1" lang="ja-JP" altLang="en-US" sz="4000" b="1" dirty="0">
              <a:latin typeface="Comic Sans MS" pitchFamily="66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1111" y="1052736"/>
            <a:ext cx="8284640" cy="526297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sz="2800" b="1" dirty="0" smtClean="0">
                <a:latin typeface="Comic Sans MS" pitchFamily="66" charset="0"/>
              </a:rPr>
              <a:t>  </a:t>
            </a:r>
            <a:r>
              <a:rPr lang="en-US" altLang="ja-JP" sz="2800" b="1" dirty="0" smtClean="0">
                <a:latin typeface="Comic Sans MS" pitchFamily="66" charset="0"/>
              </a:rPr>
              <a:t>compact-ERL injector </a:t>
            </a:r>
            <a:r>
              <a:rPr lang="en-US" altLang="ja-JP" sz="2800" b="1" dirty="0" err="1" smtClean="0">
                <a:latin typeface="Comic Sans MS" pitchFamily="66" charset="0"/>
              </a:rPr>
              <a:t>cryomodule</a:t>
            </a:r>
            <a:r>
              <a:rPr lang="en-US" altLang="ja-JP" sz="2800" b="1" dirty="0" smtClean="0">
                <a:latin typeface="Comic Sans MS" pitchFamily="66" charset="0"/>
              </a:rPr>
              <a:t> </a:t>
            </a:r>
            <a:endParaRPr kumimoji="1" lang="en-US" altLang="ja-JP" sz="2800" b="1" dirty="0" smtClean="0"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2800" b="1" dirty="0">
                <a:latin typeface="Comic Sans MS" pitchFamily="66" charset="0"/>
              </a:rPr>
              <a:t> </a:t>
            </a:r>
            <a:r>
              <a:rPr lang="en-US" altLang="ja-JP" sz="2800" b="1" dirty="0" smtClean="0">
                <a:latin typeface="Comic Sans MS" pitchFamily="66" charset="0"/>
              </a:rPr>
              <a:t> Specification and fabrication</a:t>
            </a:r>
            <a:endParaRPr kumimoji="1" lang="en-US" altLang="ja-JP" sz="2800" b="1" dirty="0" smtClean="0"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sz="2800" b="1" dirty="0" smtClean="0">
                <a:latin typeface="Comic Sans MS" pitchFamily="66" charset="0"/>
              </a:rPr>
              <a:t>  </a:t>
            </a:r>
            <a:r>
              <a:rPr lang="en-US" altLang="ja-JP" sz="2800" b="1" dirty="0" smtClean="0">
                <a:latin typeface="Comic Sans MS" pitchFamily="66" charset="0"/>
              </a:rPr>
              <a:t>Conditioning of prototype couplers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sz="2800" b="1" dirty="0" smtClean="0">
                <a:latin typeface="Comic Sans MS" pitchFamily="66" charset="0"/>
              </a:rPr>
              <a:t>  </a:t>
            </a:r>
            <a:r>
              <a:rPr lang="en-US" altLang="ja-JP" sz="2800" b="1" dirty="0" smtClean="0">
                <a:latin typeface="Comic Sans MS" pitchFamily="66" charset="0"/>
              </a:rPr>
              <a:t>Improvement of cooling by gas-flow</a:t>
            </a:r>
            <a:endParaRPr kumimoji="1" lang="en-US" altLang="ja-JP" sz="2800" b="1" dirty="0" smtClean="0"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2800" b="1" dirty="0" smtClean="0">
                <a:latin typeface="Comic Sans MS" pitchFamily="66" charset="0"/>
              </a:rPr>
              <a:t>  Improvement of water cooling</a:t>
            </a:r>
            <a:endParaRPr lang="en-US" altLang="ja-JP" sz="2800" b="1" dirty="0"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2800" b="1" dirty="0" smtClean="0">
                <a:latin typeface="Comic Sans MS" pitchFamily="66" charset="0"/>
              </a:rPr>
              <a:t>  Conditioning at test-stand and </a:t>
            </a:r>
            <a:r>
              <a:rPr lang="en-US" altLang="ja-JP" sz="2800" b="1" dirty="0" err="1" smtClean="0">
                <a:latin typeface="Comic Sans MS" pitchFamily="66" charset="0"/>
              </a:rPr>
              <a:t>cryomodule</a:t>
            </a:r>
            <a:endParaRPr lang="en-US" altLang="ja-JP" sz="2800" b="1" dirty="0" smtClean="0"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2800" b="1" dirty="0">
                <a:latin typeface="Comic Sans MS" pitchFamily="66" charset="0"/>
              </a:rPr>
              <a:t> </a:t>
            </a:r>
            <a:r>
              <a:rPr lang="en-US" altLang="ja-JP" sz="2800" b="1" dirty="0" smtClean="0">
                <a:latin typeface="Comic Sans MS" pitchFamily="66" charset="0"/>
              </a:rPr>
              <a:t> </a:t>
            </a:r>
            <a:r>
              <a:rPr lang="en-US" altLang="ja-JP" sz="2800" b="1" dirty="0">
                <a:latin typeface="Comic Sans MS" pitchFamily="66" charset="0"/>
              </a:rPr>
              <a:t>B</a:t>
            </a:r>
            <a:r>
              <a:rPr lang="en-US" altLang="ja-JP" sz="2800" b="1" dirty="0" smtClean="0">
                <a:latin typeface="Comic Sans MS" pitchFamily="66" charset="0"/>
              </a:rPr>
              <a:t>eam operation of compact-ERL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sz="2800" b="1" dirty="0" smtClean="0">
                <a:latin typeface="Comic Sans MS" pitchFamily="66" charset="0"/>
              </a:rPr>
              <a:t>  </a:t>
            </a:r>
            <a:r>
              <a:rPr lang="en-US" altLang="ja-JP" sz="2800" b="1" dirty="0" smtClean="0">
                <a:latin typeface="Comic Sans MS" pitchFamily="66" charset="0"/>
              </a:rPr>
              <a:t>Summary and next step</a:t>
            </a:r>
            <a:endParaRPr kumimoji="1" lang="ja-JP" altLang="en-US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4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13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1948971" y="179929"/>
            <a:ext cx="5272597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en-US" altLang="ja-JP" sz="3200" dirty="0">
                <a:solidFill>
                  <a:srgbClr val="FF0000"/>
                </a:solidFill>
                <a:ea typeface="HGS創英角ﾎﾟｯﾌﾟ体" pitchFamily="50" charset="-128"/>
                <a:cs typeface="Arial" charset="0"/>
              </a:rPr>
              <a:t> </a:t>
            </a:r>
            <a:r>
              <a:rPr lang="en-US" altLang="ja-JP" sz="3200" b="1" dirty="0" err="1" smtClean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cERL</a:t>
            </a:r>
            <a:r>
              <a:rPr lang="en-US" altLang="ja-JP" sz="3200" b="1" dirty="0" smtClean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 Injector </a:t>
            </a:r>
            <a:r>
              <a:rPr lang="en-US" altLang="ja-JP" sz="3200" b="1" dirty="0" err="1" smtClean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Cryomdule</a:t>
            </a:r>
            <a:endParaRPr lang="en-US" altLang="ja-JP" sz="3200" b="1" dirty="0" smtClean="0">
              <a:solidFill>
                <a:srgbClr val="0070C0"/>
              </a:solidFill>
              <a:latin typeface="Comic Sans MS" pitchFamily="66" charset="0"/>
              <a:ea typeface="HGS創英角ﾎﾟｯﾌﾟ体" pitchFamily="50" charset="-128"/>
              <a:cs typeface="Arial" charset="0"/>
            </a:endParaRPr>
          </a:p>
        </p:txBody>
      </p:sp>
      <p:pic>
        <p:nvPicPr>
          <p:cNvPr id="11" name="Picture 2" descr="C:\Users\Eiji Kako\Desktop\２０１１年１月から, 2013, May 29\Construction of ｃERL Cryomodule, 2011, 2012\PEARL 3D\pearl_precel_13040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836712"/>
            <a:ext cx="5325717" cy="376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4355976" y="1026721"/>
            <a:ext cx="1339736" cy="448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789629" y="899741"/>
            <a:ext cx="2148625" cy="297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683567" y="3666057"/>
            <a:ext cx="133973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251520" y="2387273"/>
            <a:ext cx="6408712" cy="6816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732240" y="2269321"/>
            <a:ext cx="2159566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altLang="ja-JP" sz="2000" b="1" baseline="30000" dirty="0" smtClean="0">
                <a:solidFill>
                  <a:srgbClr val="FF0000"/>
                </a:solidFill>
                <a:latin typeface="Comic Sans MS" pitchFamily="66" charset="0"/>
              </a:rPr>
              <a:t>- </a:t>
            </a:r>
            <a:r>
              <a:rPr lang="en-US" altLang="ja-JP" sz="2000" b="1" dirty="0" smtClean="0">
                <a:solidFill>
                  <a:srgbClr val="FF0000"/>
                </a:solidFill>
                <a:latin typeface="Comic Sans MS" pitchFamily="66" charset="0"/>
              </a:rPr>
              <a:t>beam</a:t>
            </a:r>
          </a:p>
          <a:p>
            <a:r>
              <a:rPr lang="en-US" altLang="ja-JP" sz="2000" b="1" dirty="0" smtClean="0">
                <a:solidFill>
                  <a:srgbClr val="FF0000"/>
                </a:solidFill>
                <a:latin typeface="Comic Sans MS" pitchFamily="66" charset="0"/>
              </a:rPr>
              <a:t>0.5 </a:t>
            </a:r>
            <a:r>
              <a:rPr lang="en-US" altLang="ja-JP" sz="2000" b="1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altLang="ja-JP" sz="2000" b="1" dirty="0" smtClean="0">
                <a:solidFill>
                  <a:srgbClr val="FF0000"/>
                </a:solidFill>
                <a:latin typeface="Comic Sans MS" pitchFamily="66" charset="0"/>
              </a:rPr>
              <a:t>5.5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Comic Sans MS" pitchFamily="66" charset="0"/>
              </a:rPr>
              <a:t> MeV</a:t>
            </a:r>
          </a:p>
          <a:p>
            <a:r>
              <a:rPr lang="en-US" altLang="ja-JP" sz="2000" b="1" dirty="0" smtClean="0">
                <a:solidFill>
                  <a:srgbClr val="FF0000"/>
                </a:solidFill>
                <a:latin typeface="Comic Sans MS" pitchFamily="66" charset="0"/>
              </a:rPr>
              <a:t>10 mA</a:t>
            </a:r>
            <a:endParaRPr kumimoji="1" lang="ja-JP" alt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" name="Picture 2" descr="C:\Documents and Settings\E.Kako\デスクトップ\２０１１年１月から, 2011, Sept. 02\Construction of ｃERL Cryomodule, 2011\Photos by Toge-san\cERL 2cell Cavity 20110126Di-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13109"/>
            <a:ext cx="2952328" cy="1968219"/>
          </a:xfrm>
          <a:prstGeom prst="rect">
            <a:avLst/>
          </a:prstGeom>
          <a:noFill/>
        </p:spPr>
      </p:pic>
      <p:pic>
        <p:nvPicPr>
          <p:cNvPr id="21" name="Picture 4" descr="C:\Documents and Settings\E.Kako\デスクトップ\２０１１年１月から, 2012, Jan. 17\Construction of ｃERL Cryomodule, 2011, 2012\Photos by Toge-san\ERL Input coupler 1 20110617Di-02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427386"/>
            <a:ext cx="2941193" cy="1960796"/>
          </a:xfrm>
          <a:prstGeom prst="rect">
            <a:avLst/>
          </a:prstGeom>
          <a:noFill/>
        </p:spPr>
      </p:pic>
      <p:pic>
        <p:nvPicPr>
          <p:cNvPr id="24" name="Picture 8" descr="C:\Documents and Settings\E.Kako\デスクトップ\２０１１年１月から, 2012, Jan. 17\Photos in 2012\azj Preparation for assemby of cERL Cryomodule, 2012 Apr. 17,18\P1090298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3079" y="4688302"/>
            <a:ext cx="2353617" cy="1765034"/>
          </a:xfrm>
          <a:prstGeom prst="rect">
            <a:avLst/>
          </a:prstGeom>
          <a:noFill/>
        </p:spPr>
      </p:pic>
      <p:pic>
        <p:nvPicPr>
          <p:cNvPr id="2050" name="Picture 2" descr="P1140617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079" y="3371125"/>
            <a:ext cx="2353617" cy="176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5580112" y="836712"/>
            <a:ext cx="3409908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B050"/>
                </a:solidFill>
                <a:latin typeface="Comic Sans MS" pitchFamily="66" charset="0"/>
              </a:rPr>
              <a:t>Completed in 2012, June.</a:t>
            </a:r>
          </a:p>
          <a:p>
            <a:r>
              <a:rPr lang="en-US" altLang="ja-JP" sz="2000" b="1" dirty="0" smtClean="0">
                <a:solidFill>
                  <a:srgbClr val="00B050"/>
                </a:solidFill>
                <a:latin typeface="Comic Sans MS" pitchFamily="66" charset="0"/>
              </a:rPr>
              <a:t>After low and high power</a:t>
            </a:r>
          </a:p>
          <a:p>
            <a:r>
              <a:rPr lang="en-US" altLang="ja-JP" sz="2000" b="1" dirty="0" err="1" smtClean="0">
                <a:solidFill>
                  <a:srgbClr val="00B050"/>
                </a:solidFill>
                <a:latin typeface="Comic Sans MS" pitchFamily="66" charset="0"/>
              </a:rPr>
              <a:t>rf</a:t>
            </a:r>
            <a:r>
              <a:rPr lang="en-US" altLang="ja-JP" sz="2000" b="1" dirty="0" smtClean="0">
                <a:solidFill>
                  <a:srgbClr val="00B050"/>
                </a:solidFill>
                <a:latin typeface="Comic Sans MS" pitchFamily="66" charset="0"/>
              </a:rPr>
              <a:t> tests, beam operation </a:t>
            </a:r>
          </a:p>
          <a:p>
            <a:r>
              <a:rPr lang="en-US" altLang="ja-JP" sz="2000" b="1" dirty="0">
                <a:solidFill>
                  <a:srgbClr val="00B050"/>
                </a:solidFill>
                <a:latin typeface="Comic Sans MS" pitchFamily="66" charset="0"/>
              </a:rPr>
              <a:t>s</a:t>
            </a:r>
            <a:r>
              <a:rPr lang="en-US" altLang="ja-JP" sz="2000" b="1" dirty="0" smtClean="0">
                <a:solidFill>
                  <a:srgbClr val="00B050"/>
                </a:solidFill>
                <a:latin typeface="Comic Sans MS" pitchFamily="66" charset="0"/>
              </a:rPr>
              <a:t>tarted in 2013, April. 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3703641" y="4221088"/>
            <a:ext cx="228940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FF6600"/>
                </a:solidFill>
                <a:latin typeface="Comic Sans MS" pitchFamily="66" charset="0"/>
                <a:ea typeface="ＭＳ Ｐゴシック" pitchFamily="50" charset="-128"/>
              </a:rPr>
              <a:t>CW Input Couplers</a:t>
            </a:r>
            <a:endParaRPr lang="en-US" altLang="ja-JP" b="1" dirty="0">
              <a:solidFill>
                <a:srgbClr val="FF6600"/>
              </a:solidFill>
              <a:latin typeface="Comic Sans MS" pitchFamily="66" charset="0"/>
              <a:ea typeface="ＭＳ Ｐゴシック" pitchFamily="50" charset="-128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3305485" y="3954090"/>
            <a:ext cx="2983571" cy="2427240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72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13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テキスト ボックス 6"/>
          <p:cNvSpPr txBox="1">
            <a:spLocks noChangeArrowheads="1"/>
          </p:cNvSpPr>
          <p:nvPr/>
        </p:nvSpPr>
        <p:spPr bwMode="auto">
          <a:xfrm>
            <a:off x="683568" y="188640"/>
            <a:ext cx="7842775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800" b="1" dirty="0">
                <a:solidFill>
                  <a:srgbClr val="0070C0"/>
                </a:solidFill>
                <a:latin typeface="Comic Sans MS" pitchFamily="66" charset="0"/>
                <a:ea typeface="HG創英ﾌﾟﾚｾﾞﾝｽEB" pitchFamily="17" charset="-128"/>
              </a:rPr>
              <a:t>Main Specification for Injector </a:t>
            </a:r>
            <a:r>
              <a:rPr lang="en-US" altLang="ja-JP" sz="2800" b="1" dirty="0" err="1">
                <a:solidFill>
                  <a:srgbClr val="0070C0"/>
                </a:solidFill>
                <a:latin typeface="Comic Sans MS" pitchFamily="66" charset="0"/>
                <a:ea typeface="HG創英ﾌﾟﾚｾﾞﾝｽEB" pitchFamily="17" charset="-128"/>
              </a:rPr>
              <a:t>Cryomodul</a:t>
            </a:r>
            <a:r>
              <a:rPr lang="en-US" altLang="ja-JP" sz="3200" b="1" dirty="0" err="1">
                <a:solidFill>
                  <a:srgbClr val="0070C0"/>
                </a:solidFill>
                <a:latin typeface="Arial Rounded MT Bold" pitchFamily="34" charset="0"/>
                <a:ea typeface="HG創英ﾌﾟﾚｾﾞﾝｽEB" pitchFamily="17" charset="-128"/>
              </a:rPr>
              <a:t>e</a:t>
            </a:r>
            <a:endParaRPr lang="ja-JP" altLang="en-US" sz="3200" b="1" dirty="0">
              <a:solidFill>
                <a:srgbClr val="0070C0"/>
              </a:solidFill>
              <a:latin typeface="Arial Rounded MT Bold" pitchFamily="34" charset="0"/>
              <a:ea typeface="HG創英ﾌﾟﾚｾﾞﾝｽEB" pitchFamily="17" charset="-128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243224"/>
              </p:ext>
            </p:extLst>
          </p:nvPr>
        </p:nvGraphicFramePr>
        <p:xfrm>
          <a:off x="530806" y="1412776"/>
          <a:ext cx="8280400" cy="41079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0100"/>
                <a:gridCol w="2070100"/>
                <a:gridCol w="2070100"/>
                <a:gridCol w="2070100"/>
              </a:tblGrid>
              <a:tr h="758964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Comic Sans MS" pitchFamily="66" charset="0"/>
                        </a:rPr>
                        <a:t>Cavity -</a:t>
                      </a:r>
                      <a:r>
                        <a:rPr kumimoji="1" lang="ja-JP" altLang="en-US" sz="28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kumimoji="1" lang="en-US" altLang="ja-JP" sz="2800" baseline="0" dirty="0" smtClean="0">
                          <a:latin typeface="Comic Sans MS" pitchFamily="66" charset="0"/>
                        </a:rPr>
                        <a:t>1</a:t>
                      </a:r>
                      <a:endParaRPr kumimoji="1" lang="ja-JP" altLang="en-US" sz="2800" b="0" dirty="0">
                        <a:latin typeface="Comic Sans MS" pitchFamily="66" charset="0"/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>
                          <a:latin typeface="Comic Sans MS" pitchFamily="66" charset="0"/>
                        </a:rPr>
                        <a:t>Cavity -</a:t>
                      </a:r>
                      <a:r>
                        <a:rPr kumimoji="1" lang="ja-JP" altLang="en-US" sz="28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kumimoji="1" lang="en-US" altLang="ja-JP" sz="2800" baseline="0" dirty="0" smtClean="0">
                          <a:latin typeface="Comic Sans MS" pitchFamily="66" charset="0"/>
                        </a:rPr>
                        <a:t>2</a:t>
                      </a:r>
                      <a:endParaRPr kumimoji="1" lang="ja-JP" altLang="en-US" sz="2800" dirty="0" smtClean="0">
                        <a:latin typeface="Comic Sans MS" pitchFamily="66" charset="0"/>
                      </a:endParaRPr>
                    </a:p>
                    <a:p>
                      <a:endParaRPr kumimoji="1" lang="ja-JP" altLang="en-US" sz="1800" dirty="0">
                        <a:latin typeface="Comic Sans MS" pitchFamily="66" charset="0"/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 smtClean="0">
                          <a:latin typeface="Comic Sans MS" pitchFamily="66" charset="0"/>
                        </a:rPr>
                        <a:t>Cavity -</a:t>
                      </a:r>
                      <a:r>
                        <a:rPr kumimoji="1" lang="ja-JP" altLang="en-US" sz="28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kumimoji="1" lang="en-US" altLang="ja-JP" sz="2800" baseline="0" dirty="0" smtClean="0">
                          <a:latin typeface="Comic Sans MS" pitchFamily="66" charset="0"/>
                        </a:rPr>
                        <a:t>3</a:t>
                      </a:r>
                      <a:endParaRPr kumimoji="1" lang="ja-JP" altLang="en-US" sz="2800" dirty="0" smtClean="0">
                        <a:latin typeface="Comic Sans MS" pitchFamily="66" charset="0"/>
                      </a:endParaRPr>
                    </a:p>
                    <a:p>
                      <a:endParaRPr kumimoji="1" lang="ja-JP" altLang="en-US" sz="1800" dirty="0">
                        <a:latin typeface="Comic Sans MS" pitchFamily="66" charset="0"/>
                      </a:endParaRPr>
                    </a:p>
                  </a:txBody>
                  <a:tcPr marL="91434" marR="91434" marT="45719" marB="45719"/>
                </a:tc>
              </a:tr>
              <a:tr h="62007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err="1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Vc</a:t>
                      </a:r>
                      <a:endParaRPr kumimoji="1" lang="ja-JP" altLang="en-US" sz="28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1.5</a:t>
                      </a:r>
                      <a:r>
                        <a:rPr kumimoji="1" lang="en-US" altLang="ja-JP" sz="2400" baseline="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 MV</a:t>
                      </a:r>
                      <a:endParaRPr kumimoji="1" lang="ja-JP" altLang="en-US" sz="24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1.75</a:t>
                      </a:r>
                      <a:r>
                        <a:rPr kumimoji="1" lang="en-US" altLang="ja-JP" sz="2400" baseline="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 MV</a:t>
                      </a:r>
                      <a:endParaRPr kumimoji="1" lang="ja-JP" altLang="en-US" sz="24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1.75</a:t>
                      </a:r>
                      <a:r>
                        <a:rPr kumimoji="1" lang="en-US" altLang="ja-JP" sz="2400" baseline="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 MV</a:t>
                      </a:r>
                      <a:endParaRPr kumimoji="1" lang="ja-JP" altLang="en-US" sz="24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marL="91434" marR="91434" marT="45719" marB="45719"/>
                </a:tc>
              </a:tr>
              <a:tr h="60366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Eacc</a:t>
                      </a:r>
                      <a:endParaRPr kumimoji="1" lang="ja-JP" altLang="en-US" sz="24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6.5</a:t>
                      </a:r>
                      <a:r>
                        <a:rPr kumimoji="1" lang="en-US" altLang="ja-JP" sz="2400" baseline="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 MV/m</a:t>
                      </a:r>
                      <a:endParaRPr kumimoji="1" lang="en-US" altLang="ja-JP" sz="2400" dirty="0" smtClean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7.6</a:t>
                      </a:r>
                      <a:r>
                        <a:rPr kumimoji="1" lang="en-US" altLang="ja-JP" sz="2400" baseline="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 MV/m</a:t>
                      </a:r>
                      <a:endParaRPr kumimoji="1" lang="en-US" altLang="ja-JP" sz="2400" dirty="0" smtClean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7.6</a:t>
                      </a:r>
                      <a:r>
                        <a:rPr kumimoji="1" lang="en-US" altLang="ja-JP" sz="2400" baseline="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 MV/m</a:t>
                      </a:r>
                    </a:p>
                  </a:txBody>
                  <a:tcPr marL="91434" marR="91434" marT="45719" marB="45719"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Q</a:t>
                      </a:r>
                      <a:r>
                        <a:rPr kumimoji="1" lang="en-US" altLang="ja-JP" sz="2400" baseline="-250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L</a:t>
                      </a:r>
                      <a:r>
                        <a:rPr kumimoji="1" lang="en-US" altLang="ja-JP" sz="2400" baseline="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kumimoji="1" lang="en-US" altLang="ja-JP" sz="1800" baseline="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(10mA)</a:t>
                      </a:r>
                      <a:endParaRPr kumimoji="1" lang="en-US" altLang="ja-JP" sz="1800" dirty="0" smtClean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7.2 x 10</a:t>
                      </a:r>
                      <a:r>
                        <a:rPr kumimoji="1" lang="en-US" altLang="ja-JP" sz="2400" baseline="300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5</a:t>
                      </a:r>
                      <a:endParaRPr kumimoji="1" lang="ja-JP" altLang="en-US" sz="2400" baseline="300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8.4 x 10</a:t>
                      </a:r>
                      <a:r>
                        <a:rPr kumimoji="1" lang="en-US" altLang="ja-JP" sz="2400" baseline="300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5</a:t>
                      </a:r>
                      <a:endParaRPr kumimoji="1" lang="ja-JP" altLang="en-US" sz="2400" baseline="300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8.4 x 10</a:t>
                      </a:r>
                      <a:r>
                        <a:rPr kumimoji="1" lang="en-US" altLang="ja-JP" sz="2400" baseline="300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5</a:t>
                      </a:r>
                      <a:endParaRPr kumimoji="1" lang="ja-JP" altLang="en-US" sz="2400" baseline="300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marL="91434" marR="91434" marT="45719" marB="45719"/>
                </a:tc>
              </a:tr>
              <a:tr h="62066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P</a:t>
                      </a:r>
                      <a:r>
                        <a:rPr kumimoji="1" lang="en-US" altLang="ja-JP" sz="2400" baseline="-250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RF</a:t>
                      </a:r>
                      <a:r>
                        <a:rPr kumimoji="1" lang="en-US" altLang="ja-JP" sz="2400" baseline="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kumimoji="1" lang="en-US" altLang="ja-JP" sz="1800" baseline="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(10mA)</a:t>
                      </a:r>
                      <a:endParaRPr kumimoji="1" lang="ja-JP" altLang="en-US" sz="18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aseline="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15 kW /2</a:t>
                      </a:r>
                      <a:endParaRPr kumimoji="1" lang="ja-JP" altLang="en-US" sz="2400" baseline="300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aseline="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17.5 kW /2</a:t>
                      </a:r>
                      <a:endParaRPr kumimoji="1" lang="ja-JP" altLang="en-US" sz="2400" baseline="30000" dirty="0" smtClean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aseline="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17.5 kW /2</a:t>
                      </a:r>
                      <a:endParaRPr kumimoji="1" lang="ja-JP" altLang="en-US" sz="2400" baseline="300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marL="91434" marR="91434" marT="45719" marB="45719"/>
                </a:tc>
              </a:tr>
              <a:tr h="6106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RF</a:t>
                      </a:r>
                      <a:r>
                        <a:rPr kumimoji="1" lang="en-US" altLang="ja-JP" sz="2400" baseline="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 Source</a:t>
                      </a:r>
                      <a:endParaRPr kumimoji="1" lang="en-US" altLang="ja-JP" sz="2400" dirty="0" smtClean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Klystron</a:t>
                      </a:r>
                      <a:r>
                        <a:rPr kumimoji="1" lang="en-US" altLang="ja-JP" sz="2400" baseline="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 – 1</a:t>
                      </a:r>
                    </a:p>
                    <a:p>
                      <a:pPr algn="ctr"/>
                      <a:r>
                        <a:rPr kumimoji="1" lang="en-US" altLang="ja-JP" sz="2400" baseline="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30kW, CW</a:t>
                      </a:r>
                      <a:endParaRPr kumimoji="1" lang="ja-JP" altLang="en-US" sz="24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Klystron</a:t>
                      </a:r>
                    </a:p>
                    <a:p>
                      <a:pPr algn="r"/>
                      <a:r>
                        <a:rPr kumimoji="1" lang="en-US" altLang="ja-JP" sz="24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300kW,</a:t>
                      </a:r>
                      <a:endParaRPr kumimoji="1" lang="ja-JP" altLang="en-US" sz="24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marL="91434" marR="91434" marT="45719" marB="45719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baseline="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– </a:t>
                      </a:r>
                      <a:r>
                        <a:rPr kumimoji="1" lang="en-US" altLang="ja-JP" sz="24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2</a:t>
                      </a:r>
                    </a:p>
                    <a:p>
                      <a:pPr algn="l"/>
                      <a:r>
                        <a:rPr kumimoji="1" lang="en-US" altLang="ja-JP" sz="24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CW</a:t>
                      </a:r>
                      <a:endParaRPr kumimoji="1" lang="ja-JP" altLang="en-US" sz="24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marL="91434" marR="91434" marT="45719" marB="45719"/>
                </a:tc>
              </a:tr>
            </a:tbl>
          </a:graphicData>
        </a:graphic>
      </p:graphicFrame>
      <p:sp>
        <p:nvSpPr>
          <p:cNvPr id="7" name="テキスト ボックス 14"/>
          <p:cNvSpPr txBox="1">
            <a:spLocks noChangeArrowheads="1"/>
          </p:cNvSpPr>
          <p:nvPr/>
        </p:nvSpPr>
        <p:spPr bwMode="auto">
          <a:xfrm>
            <a:off x="1835696" y="908720"/>
            <a:ext cx="6234399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b="1" dirty="0" smtClean="0">
                <a:solidFill>
                  <a:srgbClr val="00CC00"/>
                </a:solidFill>
                <a:latin typeface="Comic Sans MS" pitchFamily="66" charset="0"/>
                <a:ea typeface="HG創英ﾌﾟﾚｾﾞﾝｽEB" pitchFamily="17" charset="-128"/>
              </a:rPr>
              <a:t>(</a:t>
            </a:r>
            <a:r>
              <a:rPr lang="en-US" altLang="ja-JP" sz="2000" b="1" dirty="0" err="1" smtClean="0">
                <a:solidFill>
                  <a:srgbClr val="00CC00"/>
                </a:solidFill>
                <a:latin typeface="Comic Sans MS" pitchFamily="66" charset="0"/>
                <a:ea typeface="HG創英ﾌﾟﾚｾﾞﾝｽEB" pitchFamily="17" charset="-128"/>
              </a:rPr>
              <a:t>cERL</a:t>
            </a:r>
            <a:r>
              <a:rPr lang="en-US" altLang="ja-JP" sz="2000" b="1" dirty="0" smtClean="0">
                <a:solidFill>
                  <a:srgbClr val="00CC00"/>
                </a:solidFill>
                <a:latin typeface="Comic Sans MS" pitchFamily="66" charset="0"/>
                <a:ea typeface="HG創英ﾌﾟﾚｾﾞﾝｽEB" pitchFamily="17" charset="-128"/>
              </a:rPr>
              <a:t> injector ; </a:t>
            </a:r>
            <a:r>
              <a:rPr lang="en-US" altLang="ja-JP" sz="2000" b="1" dirty="0" err="1" smtClean="0">
                <a:solidFill>
                  <a:srgbClr val="00CC00"/>
                </a:solidFill>
                <a:latin typeface="Comic Sans MS" pitchFamily="66" charset="0"/>
                <a:ea typeface="HG創英ﾌﾟﾚｾﾞﾝｽEB" pitchFamily="17" charset="-128"/>
              </a:rPr>
              <a:t>I</a:t>
            </a:r>
            <a:r>
              <a:rPr lang="en-US" altLang="ja-JP" sz="2000" b="1" baseline="-25000" dirty="0" err="1" smtClean="0">
                <a:solidFill>
                  <a:srgbClr val="00CC00"/>
                </a:solidFill>
                <a:latin typeface="Comic Sans MS" pitchFamily="66" charset="0"/>
                <a:ea typeface="HG創英ﾌﾟﾚｾﾞﾝｽEB" pitchFamily="17" charset="-128"/>
              </a:rPr>
              <a:t>beam</a:t>
            </a:r>
            <a:r>
              <a:rPr lang="en-US" altLang="ja-JP" sz="2000" b="1" dirty="0" smtClean="0">
                <a:solidFill>
                  <a:srgbClr val="00CC00"/>
                </a:solidFill>
                <a:latin typeface="Comic Sans MS" pitchFamily="66" charset="0"/>
                <a:ea typeface="HG創英ﾌﾟﾚｾﾞﾝｽEB" pitchFamily="17" charset="-128"/>
              </a:rPr>
              <a:t> </a:t>
            </a:r>
            <a:r>
              <a:rPr lang="en-US" altLang="ja-JP" sz="2000" b="1" dirty="0">
                <a:solidFill>
                  <a:srgbClr val="00CC00"/>
                </a:solidFill>
                <a:latin typeface="Comic Sans MS" pitchFamily="66" charset="0"/>
                <a:ea typeface="HG創英ﾌﾟﾚｾﾞﾝｽEB" pitchFamily="17" charset="-128"/>
              </a:rPr>
              <a:t>= </a:t>
            </a:r>
            <a:r>
              <a:rPr lang="en-US" altLang="ja-JP" sz="2000" b="1" dirty="0">
                <a:solidFill>
                  <a:srgbClr val="FF0000"/>
                </a:solidFill>
                <a:latin typeface="Comic Sans MS" pitchFamily="66" charset="0"/>
                <a:ea typeface="HG創英ﾌﾟﾚｾﾞﾝｽEB" pitchFamily="17" charset="-128"/>
              </a:rPr>
              <a:t>10 mA</a:t>
            </a:r>
            <a:r>
              <a:rPr lang="en-US" altLang="ja-JP" sz="2000" b="1" dirty="0">
                <a:solidFill>
                  <a:srgbClr val="00CC00"/>
                </a:solidFill>
                <a:latin typeface="Comic Sans MS" pitchFamily="66" charset="0"/>
                <a:ea typeface="HG創英ﾌﾟﾚｾﾞﾝｽEB" pitchFamily="17" charset="-128"/>
              </a:rPr>
              <a:t>, </a:t>
            </a:r>
            <a:r>
              <a:rPr lang="en-US" altLang="ja-JP" sz="2000" b="1" dirty="0" smtClean="0">
                <a:solidFill>
                  <a:srgbClr val="00CC00"/>
                </a:solidFill>
                <a:latin typeface="Comic Sans MS" pitchFamily="66" charset="0"/>
                <a:ea typeface="HG創英ﾌﾟﾚｾﾞﾝｽEB" pitchFamily="17" charset="-128"/>
              </a:rPr>
              <a:t> </a:t>
            </a:r>
            <a:r>
              <a:rPr lang="en-US" altLang="ja-JP" sz="2000" b="1" dirty="0" err="1" smtClean="0">
                <a:solidFill>
                  <a:srgbClr val="00CC00"/>
                </a:solidFill>
                <a:latin typeface="Comic Sans MS" pitchFamily="66" charset="0"/>
                <a:ea typeface="HG創英ﾌﾟﾚｾﾞﾝｽEB" pitchFamily="17" charset="-128"/>
              </a:rPr>
              <a:t>E</a:t>
            </a:r>
            <a:r>
              <a:rPr lang="en-US" altLang="ja-JP" sz="2000" b="1" baseline="-25000" dirty="0" err="1" smtClean="0">
                <a:solidFill>
                  <a:srgbClr val="00CC00"/>
                </a:solidFill>
                <a:latin typeface="Comic Sans MS" pitchFamily="66" charset="0"/>
                <a:ea typeface="HG創英ﾌﾟﾚｾﾞﾝｽEB" pitchFamily="17" charset="-128"/>
              </a:rPr>
              <a:t>beam</a:t>
            </a:r>
            <a:r>
              <a:rPr lang="en-US" altLang="ja-JP" sz="2000" b="1" dirty="0" smtClean="0">
                <a:solidFill>
                  <a:srgbClr val="00CC00"/>
                </a:solidFill>
                <a:latin typeface="Comic Sans MS" pitchFamily="66" charset="0"/>
                <a:ea typeface="HG創英ﾌﾟﾚｾﾞﾝｽEB" pitchFamily="17" charset="-128"/>
              </a:rPr>
              <a:t> </a:t>
            </a:r>
            <a:r>
              <a:rPr lang="en-US" altLang="ja-JP" sz="2000" b="1" dirty="0">
                <a:solidFill>
                  <a:srgbClr val="00CC00"/>
                </a:solidFill>
                <a:latin typeface="Comic Sans MS" pitchFamily="66" charset="0"/>
                <a:ea typeface="HG創英ﾌﾟﾚｾﾞﾝｽEB" pitchFamily="17" charset="-128"/>
              </a:rPr>
              <a:t>= </a:t>
            </a:r>
            <a:r>
              <a:rPr lang="en-US" altLang="ja-JP" sz="2000" b="1" dirty="0">
                <a:solidFill>
                  <a:srgbClr val="FF0000"/>
                </a:solidFill>
                <a:latin typeface="Comic Sans MS" pitchFamily="66" charset="0"/>
                <a:ea typeface="HG創英ﾌﾟﾚｾﾞﾝｽEB" pitchFamily="17" charset="-128"/>
              </a:rPr>
              <a:t>5 MeV</a:t>
            </a:r>
            <a:r>
              <a:rPr lang="en-US" altLang="ja-JP" sz="2000" b="1" dirty="0">
                <a:solidFill>
                  <a:srgbClr val="00CC00"/>
                </a:solidFill>
                <a:latin typeface="Comic Sans MS" pitchFamily="66" charset="0"/>
                <a:ea typeface="HG創英ﾌﾟﾚｾﾞﾝｽEB" pitchFamily="17" charset="-128"/>
              </a:rPr>
              <a:t>)</a:t>
            </a:r>
            <a:endParaRPr lang="ja-JP" altLang="en-US" sz="2000" b="1" dirty="0">
              <a:solidFill>
                <a:srgbClr val="00CC00"/>
              </a:solidFill>
              <a:latin typeface="Comic Sans MS" pitchFamily="66" charset="0"/>
              <a:ea typeface="HG創英ﾌﾟﾚｾﾞﾝｽEB" pitchFamily="17" charset="-128"/>
            </a:endParaRPr>
          </a:p>
        </p:txBody>
      </p:sp>
      <p:sp>
        <p:nvSpPr>
          <p:cNvPr id="8" name="テキスト ボックス 5"/>
          <p:cNvSpPr txBox="1">
            <a:spLocks noChangeArrowheads="1"/>
          </p:cNvSpPr>
          <p:nvPr/>
        </p:nvSpPr>
        <p:spPr bwMode="auto">
          <a:xfrm>
            <a:off x="827585" y="6051203"/>
            <a:ext cx="7776864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b="1" dirty="0" smtClean="0">
                <a:solidFill>
                  <a:srgbClr val="00B050"/>
                </a:solidFill>
                <a:latin typeface="Comic Sans MS" pitchFamily="66" charset="0"/>
              </a:rPr>
              <a:t> Final target of required RF power </a:t>
            </a:r>
            <a:r>
              <a:rPr lang="en-US" altLang="ja-JP" sz="2000" b="1" dirty="0">
                <a:solidFill>
                  <a:srgbClr val="00B050"/>
                </a:solidFill>
                <a:latin typeface="Comic Sans MS" pitchFamily="66" charset="0"/>
              </a:rPr>
              <a:t>= </a:t>
            </a:r>
            <a:r>
              <a:rPr lang="en-US" altLang="ja-JP" sz="2000" b="1" dirty="0">
                <a:solidFill>
                  <a:srgbClr val="FF0000"/>
                </a:solidFill>
                <a:latin typeface="Comic Sans MS" pitchFamily="66" charset="0"/>
              </a:rPr>
              <a:t>CW 180 kW / </a:t>
            </a:r>
            <a:r>
              <a:rPr lang="en-US" altLang="ja-JP" sz="2000" b="1" dirty="0" smtClean="0">
                <a:solidFill>
                  <a:srgbClr val="FF0000"/>
                </a:solidFill>
                <a:latin typeface="Comic Sans MS" pitchFamily="66" charset="0"/>
              </a:rPr>
              <a:t>coupler</a:t>
            </a:r>
            <a:endParaRPr lang="ja-JP" altLang="en-US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テキスト ボックス 5"/>
          <p:cNvSpPr txBox="1">
            <a:spLocks noChangeArrowheads="1"/>
          </p:cNvSpPr>
          <p:nvPr/>
        </p:nvSpPr>
        <p:spPr bwMode="auto">
          <a:xfrm>
            <a:off x="827960" y="5589240"/>
            <a:ext cx="777648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b="1" dirty="0" err="1">
                <a:solidFill>
                  <a:srgbClr val="00B050"/>
                </a:solidFill>
                <a:latin typeface="Comic Sans MS" pitchFamily="66" charset="0"/>
              </a:rPr>
              <a:t>I</a:t>
            </a:r>
            <a:r>
              <a:rPr lang="en-US" altLang="ja-JP" sz="2000" b="1" baseline="-25000" dirty="0" err="1">
                <a:solidFill>
                  <a:srgbClr val="00B050"/>
                </a:solidFill>
                <a:latin typeface="Comic Sans MS" pitchFamily="66" charset="0"/>
              </a:rPr>
              <a:t>beam</a:t>
            </a:r>
            <a:r>
              <a:rPr lang="en-US" altLang="ja-JP" sz="2000" b="1" dirty="0">
                <a:solidFill>
                  <a:srgbClr val="00B050"/>
                </a:solidFill>
                <a:latin typeface="Comic Sans MS" pitchFamily="66" charset="0"/>
              </a:rPr>
              <a:t> = </a:t>
            </a:r>
            <a:r>
              <a:rPr lang="en-US" altLang="ja-JP" sz="2000" b="1" dirty="0">
                <a:solidFill>
                  <a:srgbClr val="FF0000"/>
                </a:solidFill>
                <a:latin typeface="Comic Sans MS" pitchFamily="66" charset="0"/>
              </a:rPr>
              <a:t>100 mA</a:t>
            </a:r>
            <a:r>
              <a:rPr lang="en-US" altLang="ja-JP" sz="2000" b="1" dirty="0">
                <a:solidFill>
                  <a:srgbClr val="00B050"/>
                </a:solidFill>
                <a:latin typeface="Comic Sans MS" pitchFamily="66" charset="0"/>
              </a:rPr>
              <a:t>, </a:t>
            </a:r>
            <a:r>
              <a:rPr lang="en-US" altLang="ja-JP" sz="2000" b="1" dirty="0" err="1">
                <a:solidFill>
                  <a:srgbClr val="00B050"/>
                </a:solidFill>
                <a:latin typeface="Comic Sans MS" pitchFamily="66" charset="0"/>
              </a:rPr>
              <a:t>E</a:t>
            </a:r>
            <a:r>
              <a:rPr lang="en-US" altLang="ja-JP" sz="2000" b="1" baseline="-25000" dirty="0" err="1">
                <a:solidFill>
                  <a:srgbClr val="00B050"/>
                </a:solidFill>
                <a:latin typeface="Comic Sans MS" pitchFamily="66" charset="0"/>
              </a:rPr>
              <a:t>beam</a:t>
            </a:r>
            <a:r>
              <a:rPr lang="en-US" altLang="ja-JP" sz="2000" b="1" dirty="0">
                <a:solidFill>
                  <a:srgbClr val="00B050"/>
                </a:solidFill>
                <a:latin typeface="Comic Sans MS" pitchFamily="66" charset="0"/>
              </a:rPr>
              <a:t> = </a:t>
            </a:r>
            <a:r>
              <a:rPr lang="en-US" altLang="ja-JP" sz="2000" b="1" dirty="0">
                <a:solidFill>
                  <a:srgbClr val="FF0000"/>
                </a:solidFill>
                <a:latin typeface="Comic Sans MS" pitchFamily="66" charset="0"/>
              </a:rPr>
              <a:t>10 MeV   </a:t>
            </a:r>
            <a:r>
              <a:rPr lang="en-US" altLang="ja-JP" sz="2400" b="1" dirty="0">
                <a:solidFill>
                  <a:srgbClr val="0070C0"/>
                </a:solidFill>
                <a:latin typeface="Comic Sans MS" pitchFamily="66" charset="0"/>
              </a:rPr>
              <a:t>for </a:t>
            </a:r>
            <a:r>
              <a:rPr lang="en-US" altLang="ja-JP" sz="2400" b="1" dirty="0" smtClean="0">
                <a:solidFill>
                  <a:srgbClr val="0070C0"/>
                </a:solidFill>
                <a:latin typeface="Comic Sans MS" pitchFamily="66" charset="0"/>
              </a:rPr>
              <a:t>future 3GeV-ERL</a:t>
            </a:r>
            <a:endParaRPr lang="ja-JP" altLang="en-US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177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13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1146909" y="323945"/>
            <a:ext cx="699262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en-US" altLang="ja-JP" sz="3200" dirty="0">
                <a:solidFill>
                  <a:srgbClr val="FF0000"/>
                </a:solidFill>
                <a:ea typeface="HGS創英角ﾎﾟｯﾌﾟ体" pitchFamily="50" charset="-128"/>
                <a:cs typeface="Arial" charset="0"/>
              </a:rPr>
              <a:t> </a:t>
            </a:r>
            <a:r>
              <a:rPr lang="en-US" altLang="ja-JP" sz="3200" b="1" dirty="0" smtClean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Fabrication of CW </a:t>
            </a:r>
            <a:r>
              <a:rPr lang="en-US" altLang="ja-JP" sz="3200" b="1" dirty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I</a:t>
            </a:r>
            <a:r>
              <a:rPr lang="en-US" altLang="ja-JP" sz="3200" b="1" dirty="0" smtClean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nput </a:t>
            </a:r>
            <a:r>
              <a:rPr lang="en-US" altLang="ja-JP" sz="3200" b="1" dirty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C</a:t>
            </a:r>
            <a:r>
              <a:rPr lang="en-US" altLang="ja-JP" sz="3200" b="1" dirty="0" smtClean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ouplers</a:t>
            </a:r>
          </a:p>
        </p:txBody>
      </p:sp>
      <p:pic>
        <p:nvPicPr>
          <p:cNvPr id="7" name="Picture 7" descr="20090424Di-0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6598" y="1846565"/>
            <a:ext cx="2016224" cy="3024336"/>
          </a:xfrm>
          <a:prstGeom prst="rect">
            <a:avLst/>
          </a:prstGeom>
          <a:noFill/>
        </p:spPr>
      </p:pic>
      <p:pic>
        <p:nvPicPr>
          <p:cNvPr id="8" name="Picture 8" descr="20090424Di-00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414" y="1846565"/>
            <a:ext cx="2016224" cy="3024336"/>
          </a:xfrm>
          <a:prstGeom prst="rect">
            <a:avLst/>
          </a:prstGeom>
          <a:noFill/>
        </p:spPr>
      </p:pic>
      <p:pic>
        <p:nvPicPr>
          <p:cNvPr id="9" name="Picture 2" descr="C:\Documents and Settings\E.Kako\デスクトップ\２０１１年１月から, 2011, Sept. 02\Construction of ｃERL Cryomodule, 2011\Photos by Toge-san\ERL Input coupler 1 20110617Di-02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8846" y="1846565"/>
            <a:ext cx="4536504" cy="3024336"/>
          </a:xfrm>
          <a:prstGeom prst="rect">
            <a:avLst/>
          </a:prstGeom>
          <a:noFill/>
        </p:spPr>
      </p:pic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276031" y="1196752"/>
            <a:ext cx="379302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50" charset="-128"/>
              </a:rPr>
              <a:t>Two prototype input couplers</a:t>
            </a:r>
            <a:endParaRPr lang="en-US" altLang="ja-JP" sz="2000" b="1" dirty="0">
              <a:solidFill>
                <a:srgbClr val="FF0000"/>
              </a:solidFill>
              <a:latin typeface="Comic Sans MS" pitchFamily="66" charset="0"/>
              <a:ea typeface="ＭＳ Ｐゴシック" pitchFamily="50" charset="-128"/>
            </a:endParaRP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4209788" y="1196752"/>
            <a:ext cx="468269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50" charset="-128"/>
              </a:rPr>
              <a:t>Six input couplers for </a:t>
            </a:r>
            <a:r>
              <a:rPr lang="en-US" altLang="ja-JP" sz="2000" b="1" dirty="0" err="1" smtClean="0">
                <a:solidFill>
                  <a:srgbClr val="FF0000"/>
                </a:solidFill>
                <a:latin typeface="Comic Sans MS" pitchFamily="66" charset="0"/>
                <a:ea typeface="ＭＳ Ｐゴシック" pitchFamily="50" charset="-128"/>
              </a:rPr>
              <a:t>cERL</a:t>
            </a:r>
            <a:r>
              <a:rPr lang="en-US" altLang="ja-JP" sz="2000" b="1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50" charset="-128"/>
              </a:rPr>
              <a:t> injector</a:t>
            </a:r>
            <a:endParaRPr lang="en-US" altLang="ja-JP" sz="2000" b="1" dirty="0">
              <a:solidFill>
                <a:srgbClr val="FF0000"/>
              </a:solidFill>
              <a:latin typeface="Comic Sans MS" pitchFamily="66" charset="0"/>
              <a:ea typeface="ＭＳ Ｐゴシック" pitchFamily="50" charset="-128"/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750454" y="4870901"/>
            <a:ext cx="30107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00B050"/>
                </a:solidFill>
                <a:latin typeface="Arial Rounded MT Bold" pitchFamily="34" charset="0"/>
                <a:ea typeface="ＭＳ Ｐゴシック" pitchFamily="50" charset="-128"/>
              </a:rPr>
              <a:t>(completed in 2009, Oct.)</a:t>
            </a:r>
            <a:endParaRPr lang="en-US" altLang="ja-JP" dirty="0">
              <a:solidFill>
                <a:srgbClr val="00B050"/>
              </a:solidFill>
              <a:latin typeface="Arial Rounded MT Bold" pitchFamily="34" charset="0"/>
              <a:ea typeface="ＭＳ Ｐゴシック" pitchFamily="50" charset="-128"/>
            </a:endParaRP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4998926" y="4870901"/>
            <a:ext cx="30861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00B050"/>
                </a:solidFill>
                <a:latin typeface="Arial Rounded MT Bold" pitchFamily="34" charset="0"/>
                <a:ea typeface="ＭＳ Ｐゴシック" pitchFamily="50" charset="-128"/>
              </a:rPr>
              <a:t>(completed in 2011, June)</a:t>
            </a:r>
            <a:endParaRPr lang="en-US" altLang="ja-JP" dirty="0">
              <a:solidFill>
                <a:srgbClr val="00B050"/>
              </a:solidFill>
              <a:latin typeface="Arial Rounded MT Bold" pitchFamily="34" charset="0"/>
              <a:ea typeface="ＭＳ Ｐゴシック" pitchFamily="50" charset="-128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276153" y="5230941"/>
            <a:ext cx="3835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dirty="0" smtClean="0">
                <a:latin typeface="Arial Rounded MT Bold" pitchFamily="34" charset="0"/>
                <a:ea typeface="ＭＳ Ｐゴシック" pitchFamily="50" charset="-128"/>
              </a:rPr>
              <a:t>(finished conditioning in 2010, Nov.)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4278846" y="5230941"/>
            <a:ext cx="46805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latin typeface="Arial Rounded MT Bold" pitchFamily="34" charset="0"/>
                <a:ea typeface="ＭＳ Ｐゴシック" pitchFamily="50" charset="-128"/>
              </a:rPr>
              <a:t>(finished conditioning in 2012, Jan.- Apr.)</a:t>
            </a:r>
          </a:p>
          <a:p>
            <a:pPr algn="ctr"/>
            <a:r>
              <a:rPr lang="en-US" altLang="ja-JP" dirty="0" smtClean="0">
                <a:solidFill>
                  <a:srgbClr val="FF0000"/>
                </a:solidFill>
                <a:latin typeface="Arial Rounded MT Bold" pitchFamily="34" charset="0"/>
                <a:ea typeface="ＭＳ Ｐゴシック" pitchFamily="50" charset="-128"/>
              </a:rPr>
              <a:t>(installed in </a:t>
            </a:r>
            <a:r>
              <a:rPr lang="en-US" altLang="ja-JP" dirty="0" err="1" smtClean="0">
                <a:solidFill>
                  <a:srgbClr val="FF0000"/>
                </a:solidFill>
                <a:latin typeface="Arial Rounded MT Bold" pitchFamily="34" charset="0"/>
                <a:ea typeface="ＭＳ Ｐゴシック" pitchFamily="50" charset="-128"/>
              </a:rPr>
              <a:t>cryomodule</a:t>
            </a:r>
            <a:r>
              <a:rPr lang="en-US" altLang="ja-JP" dirty="0" smtClean="0">
                <a:solidFill>
                  <a:srgbClr val="FF0000"/>
                </a:solidFill>
                <a:latin typeface="Arial Rounded MT Bold" pitchFamily="34" charset="0"/>
                <a:ea typeface="ＭＳ Ｐゴシック" pitchFamily="50" charset="-128"/>
              </a:rPr>
              <a:t> in 2012, May) </a:t>
            </a:r>
            <a:endParaRPr lang="en-US" altLang="ja-JP" dirty="0">
              <a:solidFill>
                <a:srgbClr val="FF0000"/>
              </a:solidFill>
              <a:latin typeface="Arial Rounded MT Bold" pitchFamily="34" charset="0"/>
              <a:ea typeface="ＭＳ Ｐゴシック" pitchFamily="50" charset="-128"/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3739671" y="3069830"/>
            <a:ext cx="866639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873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13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868881" y="251937"/>
            <a:ext cx="7329251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en-US" altLang="ja-JP" sz="3200" dirty="0">
                <a:solidFill>
                  <a:srgbClr val="FF0000"/>
                </a:solidFill>
                <a:ea typeface="HGS創英角ﾎﾟｯﾌﾟ体" pitchFamily="50" charset="-128"/>
                <a:cs typeface="Arial" charset="0"/>
              </a:rPr>
              <a:t> </a:t>
            </a:r>
            <a:r>
              <a:rPr lang="en-US" altLang="ja-JP" sz="3200" b="1" dirty="0" smtClean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Design of Prototype </a:t>
            </a:r>
            <a:r>
              <a:rPr lang="en-US" altLang="ja-JP" sz="3200" b="1" dirty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I</a:t>
            </a:r>
            <a:r>
              <a:rPr lang="en-US" altLang="ja-JP" sz="3200" b="1" dirty="0" smtClean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nput Couplers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524243"/>
            <a:ext cx="4464496" cy="264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468611"/>
            <a:ext cx="1687688" cy="4680520"/>
          </a:xfrm>
          <a:prstGeom prst="rect">
            <a:avLst/>
          </a:prstGeom>
          <a:noFill/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720080" y="1396603"/>
            <a:ext cx="1296144" cy="118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056" y="2116683"/>
            <a:ext cx="1275238" cy="4015866"/>
          </a:xfrm>
          <a:prstGeom prst="rect">
            <a:avLst/>
          </a:prstGeom>
          <a:noFill/>
        </p:spPr>
      </p:pic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288032" y="5141019"/>
            <a:ext cx="585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 Rounded MT Bold" pitchFamily="34" charset="0"/>
                <a:ea typeface="ＭＳ Ｐゴシック" pitchFamily="50" charset="-128"/>
              </a:rPr>
              <a:t>5 K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44016" y="4708971"/>
            <a:ext cx="6896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 Rounded MT Bold" pitchFamily="34" charset="0"/>
                <a:ea typeface="ＭＳ Ｐゴシック" pitchFamily="50" charset="-128"/>
              </a:rPr>
              <a:t>80 K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0" y="4132907"/>
            <a:ext cx="8274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Arial Rounded MT Bold" pitchFamily="34" charset="0"/>
                <a:ea typeface="ＭＳ Ｐゴシック" pitchFamily="50" charset="-128"/>
              </a:rPr>
              <a:t>300 K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1701870" y="3412827"/>
            <a:ext cx="9541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solidFill>
                  <a:srgbClr val="00B050"/>
                </a:solidFill>
                <a:latin typeface="Arial Rounded MT Bold" pitchFamily="34" charset="0"/>
                <a:ea typeface="ＭＳ Ｐゴシック" pitchFamily="50" charset="-128"/>
              </a:rPr>
              <a:t>W</a:t>
            </a:r>
            <a:r>
              <a:rPr lang="en-US" altLang="ja-JP" dirty="0" smtClean="0">
                <a:solidFill>
                  <a:srgbClr val="00B050"/>
                </a:solidFill>
                <a:latin typeface="Arial Rounded MT Bold" pitchFamily="34" charset="0"/>
                <a:ea typeface="ＭＳ Ｐゴシック" pitchFamily="50" charset="-128"/>
              </a:rPr>
              <a:t>arm</a:t>
            </a:r>
            <a:endParaRPr lang="en-US" altLang="ja-JP" dirty="0">
              <a:solidFill>
                <a:srgbClr val="00B050"/>
              </a:solidFill>
              <a:latin typeface="Arial Rounded MT Bold" pitchFamily="34" charset="0"/>
              <a:ea typeface="ＭＳ Ｐゴシック" pitchFamily="50" charset="-128"/>
            </a:endParaRPr>
          </a:p>
          <a:p>
            <a:pPr algn="ctr"/>
            <a:r>
              <a:rPr lang="en-US" altLang="ja-JP" dirty="0" smtClean="0">
                <a:solidFill>
                  <a:srgbClr val="00B050"/>
                </a:solidFill>
                <a:latin typeface="Arial Rounded MT Bold" pitchFamily="34" charset="0"/>
                <a:ea typeface="ＭＳ Ｐゴシック" pitchFamily="50" charset="-128"/>
              </a:rPr>
              <a:t>window</a:t>
            </a:r>
            <a:endParaRPr lang="en-US" altLang="ja-JP" dirty="0">
              <a:solidFill>
                <a:srgbClr val="00B050"/>
              </a:solidFill>
              <a:latin typeface="Arial Rounded MT Bold" pitchFamily="34" charset="0"/>
              <a:ea typeface="ＭＳ Ｐゴシック" pitchFamily="50" charset="-128"/>
            </a:endParaRP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>
            <a:off x="1195536" y="1226509"/>
            <a:ext cx="0" cy="4817368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 flipV="1">
            <a:off x="1267544" y="1154501"/>
            <a:ext cx="0" cy="25146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1259632" y="1036563"/>
            <a:ext cx="17649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solidFill>
                  <a:srgbClr val="00B0F0"/>
                </a:solidFill>
                <a:latin typeface="Arial Rounded MT Bold" pitchFamily="34" charset="0"/>
                <a:ea typeface="ＭＳ Ｐゴシック" pitchFamily="50" charset="-128"/>
              </a:rPr>
              <a:t>Water Cooling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1699592" y="4610885"/>
            <a:ext cx="963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800" dirty="0" err="1">
                <a:solidFill>
                  <a:srgbClr val="0070C0"/>
                </a:solidFill>
                <a:latin typeface="Arial Rounded MT Bold" pitchFamily="34" charset="0"/>
                <a:ea typeface="ＭＳ Ｐゴシック" pitchFamily="50" charset="-128"/>
              </a:rPr>
              <a:t>Zo</a:t>
            </a:r>
            <a:r>
              <a:rPr lang="en-US" altLang="ja-JP" sz="1800" dirty="0">
                <a:solidFill>
                  <a:srgbClr val="0070C0"/>
                </a:solidFill>
                <a:latin typeface="Arial Rounded MT Bold" pitchFamily="34" charset="0"/>
                <a:ea typeface="ＭＳ Ｐゴシック" pitchFamily="50" charset="-128"/>
              </a:rPr>
              <a:t> =</a:t>
            </a:r>
          </a:p>
          <a:p>
            <a:pPr algn="ctr"/>
            <a:r>
              <a:rPr lang="en-US" altLang="ja-JP" sz="1800" dirty="0">
                <a:solidFill>
                  <a:srgbClr val="0070C0"/>
                </a:solidFill>
                <a:latin typeface="Arial Rounded MT Bold" pitchFamily="34" charset="0"/>
                <a:ea typeface="ＭＳ Ｐゴシック" pitchFamily="50" charset="-128"/>
              </a:rPr>
              <a:t> 41.5 </a:t>
            </a:r>
            <a:r>
              <a:rPr lang="en-US" altLang="ja-JP" sz="1800" b="1" dirty="0">
                <a:solidFill>
                  <a:srgbClr val="0070C0"/>
                </a:solidFill>
                <a:latin typeface="Symbol" pitchFamily="18" charset="2"/>
                <a:ea typeface="ＭＳ Ｐゴシック" pitchFamily="50" charset="-128"/>
              </a:rPr>
              <a:t>W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475656" y="1756643"/>
            <a:ext cx="12865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00B050"/>
                </a:solidFill>
                <a:latin typeface="Arial Rounded MT Bold" pitchFamily="34" charset="0"/>
                <a:ea typeface="ＭＳ Ｐゴシック" pitchFamily="50" charset="-128"/>
              </a:rPr>
              <a:t>Doorknob</a:t>
            </a:r>
            <a:endParaRPr lang="en-US" altLang="ja-JP" dirty="0">
              <a:solidFill>
                <a:srgbClr val="00B050"/>
              </a:solidFill>
              <a:latin typeface="Arial Rounded MT Bold" pitchFamily="34" charset="0"/>
              <a:ea typeface="ＭＳ Ｐゴシック" pitchFamily="50" charset="-128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1682163" y="2580471"/>
            <a:ext cx="9541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00B050"/>
                </a:solidFill>
                <a:latin typeface="Arial Rounded MT Bold" pitchFamily="34" charset="0"/>
                <a:ea typeface="ＭＳ Ｐゴシック" pitchFamily="50" charset="-128"/>
              </a:rPr>
              <a:t>Coaxial</a:t>
            </a:r>
          </a:p>
          <a:p>
            <a:pPr algn="ctr"/>
            <a:r>
              <a:rPr lang="en-US" altLang="ja-JP" dirty="0" smtClean="0">
                <a:solidFill>
                  <a:srgbClr val="00B050"/>
                </a:solidFill>
                <a:latin typeface="Arial Rounded MT Bold" pitchFamily="34" charset="0"/>
                <a:ea typeface="ＭＳ Ｐゴシック" pitchFamily="50" charset="-128"/>
              </a:rPr>
              <a:t>line</a:t>
            </a:r>
            <a:endParaRPr lang="en-US" altLang="ja-JP" dirty="0">
              <a:solidFill>
                <a:srgbClr val="00B050"/>
              </a:solidFill>
              <a:latin typeface="Arial Rounded MT Bold" pitchFamily="34" charset="0"/>
              <a:ea typeface="ＭＳ Ｐゴシック" pitchFamily="50" charset="-128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9816" y="1326942"/>
            <a:ext cx="1966719" cy="1823312"/>
          </a:xfrm>
          <a:prstGeom prst="rect">
            <a:avLst/>
          </a:prstGeom>
          <a:noFill/>
        </p:spPr>
      </p:pic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4481009" y="1372943"/>
            <a:ext cx="2251231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fontAlgn="base" hangingPunct="1"/>
            <a:r>
              <a:rPr kumimoji="1" lang="en-US" altLang="ja-JP" sz="1600" dirty="0">
                <a:solidFill>
                  <a:srgbClr val="00B050"/>
                </a:solidFill>
                <a:latin typeface="Comic Sans MS" pitchFamily="66" charset="0"/>
                <a:ea typeface="ＭＳ Ｐゴシック" charset="-128"/>
              </a:rPr>
              <a:t>Tristan-type </a:t>
            </a:r>
            <a:endParaRPr kumimoji="1" lang="en-US" altLang="ja-JP" sz="1600" dirty="0" smtClean="0">
              <a:solidFill>
                <a:srgbClr val="00B050"/>
              </a:solidFill>
              <a:latin typeface="Comic Sans MS" pitchFamily="66" charset="0"/>
              <a:ea typeface="ＭＳ Ｐゴシック" charset="-128"/>
            </a:endParaRPr>
          </a:p>
          <a:p>
            <a:pPr algn="ctr" eaLnBrk="1" fontAlgn="base" hangingPunct="1"/>
            <a:r>
              <a:rPr kumimoji="1" lang="en-US" altLang="ja-JP" sz="1600" dirty="0" smtClean="0">
                <a:solidFill>
                  <a:srgbClr val="00B050"/>
                </a:solidFill>
                <a:latin typeface="Comic Sans MS" pitchFamily="66" charset="0"/>
                <a:ea typeface="ＭＳ Ｐゴシック" charset="-128"/>
              </a:rPr>
              <a:t>Coaxial </a:t>
            </a:r>
            <a:r>
              <a:rPr kumimoji="1" lang="en-US" altLang="ja-JP" sz="1600" dirty="0">
                <a:solidFill>
                  <a:srgbClr val="00B050"/>
                </a:solidFill>
                <a:latin typeface="Comic Sans MS" pitchFamily="66" charset="0"/>
                <a:ea typeface="ＭＳ Ｐゴシック" charset="-128"/>
              </a:rPr>
              <a:t>Disk </a:t>
            </a:r>
            <a:endParaRPr kumimoji="1" lang="en-US" altLang="ja-JP" sz="1600" dirty="0" smtClean="0">
              <a:solidFill>
                <a:srgbClr val="00B050"/>
              </a:solidFill>
              <a:latin typeface="Comic Sans MS" pitchFamily="66" charset="0"/>
              <a:ea typeface="ＭＳ Ｐゴシック" charset="-128"/>
            </a:endParaRPr>
          </a:p>
          <a:p>
            <a:pPr algn="ctr" eaLnBrk="1" fontAlgn="base" hangingPunct="1"/>
            <a:r>
              <a:rPr kumimoji="1" lang="en-US" altLang="ja-JP" sz="1600" dirty="0" smtClean="0">
                <a:solidFill>
                  <a:srgbClr val="00B050"/>
                </a:solidFill>
                <a:latin typeface="Comic Sans MS" pitchFamily="66" charset="0"/>
                <a:ea typeface="ＭＳ Ｐゴシック" charset="-128"/>
              </a:rPr>
              <a:t>Ceramics </a:t>
            </a:r>
            <a:r>
              <a:rPr kumimoji="1" lang="en-US" altLang="ja-JP" sz="1600" dirty="0">
                <a:solidFill>
                  <a:srgbClr val="00B050"/>
                </a:solidFill>
                <a:latin typeface="Comic Sans MS" pitchFamily="66" charset="0"/>
                <a:ea typeface="ＭＳ Ｐゴシック" charset="-128"/>
              </a:rPr>
              <a:t>RF Window </a:t>
            </a:r>
          </a:p>
        </p:txBody>
      </p:sp>
      <p:pic>
        <p:nvPicPr>
          <p:cNvPr id="25" name="Picture 16" descr="aaDSC0000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2407062"/>
            <a:ext cx="1152128" cy="864096"/>
          </a:xfrm>
          <a:prstGeom prst="rect">
            <a:avLst/>
          </a:prstGeom>
          <a:noFill/>
        </p:spPr>
      </p:pic>
      <p:pic>
        <p:nvPicPr>
          <p:cNvPr id="26" name="Picture 17" descr="aaDSC0000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2413512"/>
            <a:ext cx="1152128" cy="864097"/>
          </a:xfrm>
          <a:prstGeom prst="rect">
            <a:avLst/>
          </a:prstGeom>
          <a:noFill/>
        </p:spPr>
      </p:pic>
      <p:sp>
        <p:nvSpPr>
          <p:cNvPr id="27" name="正方形/長方形 26"/>
          <p:cNvSpPr/>
          <p:nvPr/>
        </p:nvSpPr>
        <p:spPr>
          <a:xfrm>
            <a:off x="4355976" y="1181380"/>
            <a:ext cx="4536504" cy="22476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16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13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524706" y="179929"/>
            <a:ext cx="8121134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ja-JP" sz="3200" b="1" dirty="0" smtClean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Conditioning of prototype input couplers</a:t>
            </a:r>
          </a:p>
        </p:txBody>
      </p:sp>
      <p:pic>
        <p:nvPicPr>
          <p:cNvPr id="6" name="Picture 5" descr="ERL Input 20091022Di-0017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264297" cy="48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Documents and Settings\E.Kako\デスクトップ\All of Back-up in Jan 13, 2011 from Let's Note\1 New Photos from 2010, Jan\db ERL Input aging at ECH, 2010, Oct. 21\P1000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5774" y="893594"/>
            <a:ext cx="2856666" cy="214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4030887" y="977949"/>
            <a:ext cx="16097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  <a:latin typeface="Arial Rounded MT Bold" pitchFamily="34" charset="0"/>
              </a:rPr>
              <a:t>300kW </a:t>
            </a:r>
            <a:endParaRPr lang="en-US" altLang="ja-JP" sz="20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n-US" altLang="ja-JP" sz="2000" dirty="0" smtClean="0">
                <a:solidFill>
                  <a:srgbClr val="FF0000"/>
                </a:solidFill>
                <a:latin typeface="Arial Rounded MT Bold" pitchFamily="34" charset="0"/>
              </a:rPr>
              <a:t>CW </a:t>
            </a:r>
            <a:r>
              <a:rPr lang="en-US" altLang="ja-JP" sz="2000" dirty="0">
                <a:solidFill>
                  <a:srgbClr val="FF0000"/>
                </a:solidFill>
                <a:latin typeface="Arial Rounded MT Bold" pitchFamily="34" charset="0"/>
              </a:rPr>
              <a:t>Klystron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887" y="3140968"/>
            <a:ext cx="4871290" cy="32922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7569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319934" y="872716"/>
            <a:ext cx="4212506" cy="2196244"/>
          </a:xfrm>
          <a:prstGeom prst="rect">
            <a:avLst/>
          </a:prstGeom>
          <a:solidFill>
            <a:schemeClr val="bg1"/>
          </a:solidFill>
          <a:ln w="317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13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995985" y="179929"/>
            <a:ext cx="7178568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en-US" altLang="ja-JP" sz="3200" dirty="0">
                <a:solidFill>
                  <a:srgbClr val="FF0000"/>
                </a:solidFill>
                <a:ea typeface="HGS創英角ﾎﾟｯﾌﾟ体" pitchFamily="50" charset="-128"/>
                <a:cs typeface="Arial" charset="0"/>
              </a:rPr>
              <a:t> </a:t>
            </a:r>
            <a:r>
              <a:rPr lang="en-US" altLang="ja-JP" sz="3200" b="1" dirty="0" smtClean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Conditioning results at Test Stand</a:t>
            </a:r>
          </a:p>
        </p:txBody>
      </p:sp>
      <p:pic>
        <p:nvPicPr>
          <p:cNvPr id="6" name="Picture 4" descr="plot-Prf &amp; Temp, Nov 0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3816424" cy="318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plot-Prf &amp; Vac, Nov 0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80928"/>
            <a:ext cx="3816424" cy="318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123728" y="1700808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0000CC"/>
                </a:solidFill>
                <a:latin typeface="Arial Rounded MT Bold" pitchFamily="34" charset="0"/>
              </a:rPr>
              <a:t>Fan/on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45578" y="985952"/>
            <a:ext cx="391485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chemeClr val="accent2"/>
                </a:solidFill>
                <a:latin typeface="Arial Rounded MT Bold" pitchFamily="34" charset="0"/>
              </a:rPr>
              <a:t>   </a:t>
            </a:r>
            <a:r>
              <a:rPr lang="en-US" altLang="ja-JP" sz="2000" u="sng" dirty="0">
                <a:solidFill>
                  <a:srgbClr val="FF0000"/>
                </a:solidFill>
                <a:latin typeface="Arial Rounded MT Bold" pitchFamily="34" charset="0"/>
              </a:rPr>
              <a:t>Conditioning Results</a:t>
            </a:r>
          </a:p>
          <a:p>
            <a:pPr>
              <a:buFontTx/>
              <a:buChar char="•"/>
            </a:pPr>
            <a:r>
              <a:rPr lang="en-US" altLang="ja-JP" sz="2000" dirty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altLang="ja-JP" sz="2000" dirty="0" smtClean="0">
                <a:solidFill>
                  <a:srgbClr val="0070C0"/>
                </a:solidFill>
                <a:latin typeface="Arial Rounded MT Bold" pitchFamily="34" charset="0"/>
              </a:rPr>
              <a:t>1ms, 10Hz, (1%)  200kW for 2h</a:t>
            </a:r>
          </a:p>
          <a:p>
            <a:pPr>
              <a:buFontTx/>
              <a:buChar char="•"/>
            </a:pPr>
            <a:r>
              <a:rPr lang="en-US" altLang="ja-JP" sz="2000" dirty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altLang="ja-JP" sz="2000" dirty="0" smtClean="0">
                <a:solidFill>
                  <a:srgbClr val="0070C0"/>
                </a:solidFill>
                <a:latin typeface="Arial Rounded MT Bold" pitchFamily="34" charset="0"/>
              </a:rPr>
              <a:t>1s</a:t>
            </a:r>
            <a:r>
              <a:rPr lang="en-US" altLang="ja-JP" sz="2000" dirty="0">
                <a:solidFill>
                  <a:srgbClr val="0070C0"/>
                </a:solidFill>
                <a:latin typeface="Arial Rounded MT Bold" pitchFamily="34" charset="0"/>
              </a:rPr>
              <a:t>, </a:t>
            </a:r>
            <a:r>
              <a:rPr lang="en-US" altLang="ja-JP" sz="2000" dirty="0" smtClean="0">
                <a:solidFill>
                  <a:srgbClr val="0070C0"/>
                </a:solidFill>
                <a:latin typeface="Arial Rounded MT Bold" pitchFamily="34" charset="0"/>
              </a:rPr>
              <a:t>0.1Hz</a:t>
            </a:r>
            <a:r>
              <a:rPr lang="en-US" altLang="ja-JP" sz="2000" dirty="0">
                <a:solidFill>
                  <a:srgbClr val="0070C0"/>
                </a:solidFill>
                <a:latin typeface="Arial Rounded MT Bold" pitchFamily="34" charset="0"/>
              </a:rPr>
              <a:t>, </a:t>
            </a:r>
            <a:r>
              <a:rPr lang="en-US" altLang="ja-JP" sz="2000" dirty="0" smtClean="0">
                <a:solidFill>
                  <a:srgbClr val="0070C0"/>
                </a:solidFill>
                <a:latin typeface="Arial Rounded MT Bold" pitchFamily="34" charset="0"/>
              </a:rPr>
              <a:t>(10%) 100kW </a:t>
            </a:r>
            <a:r>
              <a:rPr lang="en-US" altLang="ja-JP" sz="2000" dirty="0">
                <a:solidFill>
                  <a:srgbClr val="0070C0"/>
                </a:solidFill>
                <a:latin typeface="Arial Rounded MT Bold" pitchFamily="34" charset="0"/>
              </a:rPr>
              <a:t>for </a:t>
            </a:r>
            <a:r>
              <a:rPr lang="en-US" altLang="ja-JP" sz="2000" dirty="0" smtClean="0">
                <a:solidFill>
                  <a:srgbClr val="0070C0"/>
                </a:solidFill>
                <a:latin typeface="Arial Rounded MT Bold" pitchFamily="34" charset="0"/>
              </a:rPr>
              <a:t>2h</a:t>
            </a:r>
            <a:endParaRPr lang="en-US" altLang="ja-JP" sz="2000" dirty="0">
              <a:solidFill>
                <a:srgbClr val="0070C0"/>
              </a:solidFill>
              <a:latin typeface="Arial Rounded MT Bold" pitchFamily="34" charset="0"/>
            </a:endParaRPr>
          </a:p>
          <a:p>
            <a:pPr>
              <a:buFontTx/>
              <a:buChar char="•"/>
            </a:pPr>
            <a:r>
              <a:rPr lang="en-US" altLang="ja-JP" sz="2000" dirty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altLang="ja-JP" sz="2000" dirty="0" err="1">
                <a:solidFill>
                  <a:srgbClr val="0070C0"/>
                </a:solidFill>
                <a:latin typeface="Arial Rounded MT Bold" pitchFamily="34" charset="0"/>
              </a:rPr>
              <a:t>cw</a:t>
            </a:r>
            <a:r>
              <a:rPr lang="en-US" altLang="ja-JP" sz="2000" dirty="0">
                <a:solidFill>
                  <a:srgbClr val="0070C0"/>
                </a:solidFill>
                <a:latin typeface="Arial Rounded MT Bold" pitchFamily="34" charset="0"/>
              </a:rPr>
              <a:t>   30kW for 1.5h</a:t>
            </a:r>
          </a:p>
          <a:p>
            <a:pPr>
              <a:buFontTx/>
              <a:buChar char="•"/>
            </a:pPr>
            <a:r>
              <a:rPr lang="en-US" altLang="ja-JP" sz="2000" dirty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altLang="ja-JP" sz="2000" dirty="0" err="1">
                <a:solidFill>
                  <a:srgbClr val="0070C0"/>
                </a:solidFill>
                <a:latin typeface="Arial Rounded MT Bold" pitchFamily="34" charset="0"/>
              </a:rPr>
              <a:t>cw</a:t>
            </a:r>
            <a:r>
              <a:rPr lang="en-US" altLang="ja-JP" sz="2000" dirty="0">
                <a:solidFill>
                  <a:srgbClr val="0070C0"/>
                </a:solidFill>
                <a:latin typeface="Arial Rounded MT Bold" pitchFamily="34" charset="0"/>
              </a:rPr>
              <a:t>   50kW for 0.5h</a:t>
            </a:r>
          </a:p>
          <a:p>
            <a:pPr>
              <a:buFontTx/>
              <a:buChar char="•"/>
            </a:pPr>
            <a:r>
              <a:rPr lang="en-US" altLang="ja-JP" sz="2000" dirty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altLang="ja-JP" sz="2000" dirty="0" err="1">
                <a:solidFill>
                  <a:srgbClr val="0070C0"/>
                </a:solidFill>
                <a:latin typeface="Arial Rounded MT Bold" pitchFamily="34" charset="0"/>
              </a:rPr>
              <a:t>cw</a:t>
            </a:r>
            <a:r>
              <a:rPr lang="en-US" altLang="ja-JP" sz="2000" dirty="0">
                <a:solidFill>
                  <a:srgbClr val="0070C0"/>
                </a:solidFill>
                <a:latin typeface="Arial Rounded MT Bold" pitchFamily="34" charset="0"/>
              </a:rPr>
              <a:t> 100kW for 1 min</a:t>
            </a:r>
          </a:p>
        </p:txBody>
      </p:sp>
      <p:pic>
        <p:nvPicPr>
          <p:cNvPr id="11" name="Picture 10" descr="C:\Documents and Settings\E.Kako\デスクトップ\All of Back-up in Jan 13, 2011 from Let's Note\1 New Photos from 2010, Jan\dd Discharge at ERL doorknob, 2010, Nov. 16\P10004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149080"/>
            <a:ext cx="287851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55576" y="3068960"/>
            <a:ext cx="8600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00B0F0"/>
                </a:solidFill>
                <a:latin typeface="Arial Rounded MT Bold" pitchFamily="34" charset="0"/>
              </a:rPr>
              <a:t>Day - </a:t>
            </a:r>
            <a:r>
              <a:rPr lang="en-US" altLang="ja-JP" sz="1600" dirty="0" smtClean="0">
                <a:solidFill>
                  <a:srgbClr val="00B0F0"/>
                </a:solidFill>
                <a:latin typeface="Arial Rounded MT Bold" pitchFamily="34" charset="0"/>
              </a:rPr>
              <a:t>7</a:t>
            </a:r>
            <a:endParaRPr lang="en-US" altLang="ja-JP" sz="1600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pic>
        <p:nvPicPr>
          <p:cNvPr id="13" name="Picture 13" descr="C:\Documents and Settings\E.Kako\デスクトップ\All of Back-up in Jan 13, 2011 from Let's Note\1 New Photos from 2010, Jan\dd Discharge at ERL doorknob, 2010, Nov. 16\P10004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99" y="3159027"/>
            <a:ext cx="2376189" cy="178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395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79512" y="908720"/>
            <a:ext cx="8748464" cy="53285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Eiji Kako (KEK, Japan)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TTC at Cornell, 2013 June 13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4B3E-5532-477F-9F07-C291401F9302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612918" y="188640"/>
            <a:ext cx="807144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en-US" altLang="ja-JP" sz="3200" dirty="0">
                <a:solidFill>
                  <a:srgbClr val="FF0000"/>
                </a:solidFill>
                <a:ea typeface="HGS創英角ﾎﾟｯﾌﾟ体" pitchFamily="50" charset="-128"/>
                <a:cs typeface="Arial" charset="0"/>
              </a:rPr>
              <a:t> </a:t>
            </a:r>
            <a:r>
              <a:rPr lang="en-US" altLang="ja-JP" sz="3200" b="1" dirty="0" smtClean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Improvement of cooling by N</a:t>
            </a:r>
            <a:r>
              <a:rPr lang="en-US" altLang="ja-JP" sz="3200" b="1" baseline="-25000" dirty="0" smtClean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2 </a:t>
            </a:r>
            <a:r>
              <a:rPr lang="en-US" altLang="ja-JP" sz="3200" b="1" dirty="0" smtClean="0">
                <a:solidFill>
                  <a:srgbClr val="0070C0"/>
                </a:solidFill>
                <a:latin typeface="Comic Sans MS" pitchFamily="66" charset="0"/>
                <a:ea typeface="HGS創英角ﾎﾟｯﾌﾟ体" pitchFamily="50" charset="-128"/>
                <a:cs typeface="Arial" charset="0"/>
              </a:rPr>
              <a:t>gas-blow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V="1">
            <a:off x="3634545" y="1990192"/>
            <a:ext cx="4464496" cy="244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268762"/>
            <a:ext cx="2077944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509877" y="3042852"/>
            <a:ext cx="2952327" cy="113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1386417" y="2618666"/>
            <a:ext cx="507607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1734160" y="4353110"/>
            <a:ext cx="14446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800" dirty="0" err="1">
                <a:solidFill>
                  <a:srgbClr val="0070C0"/>
                </a:solidFill>
                <a:latin typeface="Arial Rounded MT Bold" pitchFamily="34" charset="0"/>
                <a:ea typeface="ＭＳ Ｐゴシック" pitchFamily="50" charset="-128"/>
              </a:rPr>
              <a:t>Zo</a:t>
            </a:r>
            <a:r>
              <a:rPr lang="en-US" altLang="ja-JP" sz="1800" dirty="0">
                <a:solidFill>
                  <a:srgbClr val="0070C0"/>
                </a:solidFill>
                <a:latin typeface="Arial Rounded MT Bold" pitchFamily="34" charset="0"/>
                <a:ea typeface="ＭＳ Ｐゴシック" pitchFamily="50" charset="-128"/>
              </a:rPr>
              <a:t> </a:t>
            </a:r>
            <a:r>
              <a:rPr lang="en-US" altLang="ja-JP" dirty="0" smtClean="0">
                <a:solidFill>
                  <a:srgbClr val="0070C0"/>
                </a:solidFill>
                <a:latin typeface="Arial Rounded MT Bold" pitchFamily="34" charset="0"/>
                <a:ea typeface="ＭＳ Ｐゴシック" pitchFamily="50" charset="-128"/>
              </a:rPr>
              <a:t>= 41.5 </a:t>
            </a:r>
            <a:r>
              <a:rPr lang="en-US" altLang="ja-JP" b="1" dirty="0" smtClean="0">
                <a:solidFill>
                  <a:srgbClr val="0070C0"/>
                </a:solidFill>
                <a:latin typeface="Symbol" pitchFamily="18" charset="2"/>
                <a:ea typeface="ＭＳ Ｐゴシック" pitchFamily="50" charset="-128"/>
              </a:rPr>
              <a:t>W</a:t>
            </a:r>
          </a:p>
          <a:p>
            <a:pPr algn="ctr"/>
            <a:r>
              <a:rPr lang="en-US" altLang="ja-JP" b="1" dirty="0" smtClean="0">
                <a:solidFill>
                  <a:srgbClr val="0070C0"/>
                </a:solidFill>
                <a:latin typeface="Symbol" pitchFamily="18" charset="2"/>
                <a:ea typeface="ＭＳ Ｐゴシック" pitchFamily="50" charset="-128"/>
              </a:rPr>
              <a:t>      </a:t>
            </a:r>
            <a:r>
              <a:rPr lang="en-US" altLang="ja-JP" dirty="0" smtClean="0">
                <a:solidFill>
                  <a:srgbClr val="FF0000"/>
                </a:solidFill>
                <a:latin typeface="Arial Rounded MT Bold" pitchFamily="34" charset="0"/>
                <a:ea typeface="ＭＳ Ｐゴシック" pitchFamily="50" charset="-128"/>
              </a:rPr>
              <a:t>66</a:t>
            </a:r>
            <a:r>
              <a:rPr lang="en-US" altLang="ja-JP" sz="1800" dirty="0" smtClean="0">
                <a:solidFill>
                  <a:srgbClr val="FF0000"/>
                </a:solidFill>
                <a:latin typeface="Arial Rounded MT Bold" pitchFamily="34" charset="0"/>
                <a:ea typeface="ＭＳ Ｐゴシック" pitchFamily="50" charset="-128"/>
              </a:rPr>
              <a:t> </a:t>
            </a:r>
            <a:r>
              <a:rPr lang="en-US" altLang="ja-JP" sz="1800" b="1" dirty="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W</a:t>
            </a: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2051720" y="4832581"/>
            <a:ext cx="28803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>
            <a:off x="1403648" y="4005065"/>
            <a:ext cx="36004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1691680" y="3717033"/>
            <a:ext cx="15295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800" dirty="0" smtClean="0">
                <a:solidFill>
                  <a:srgbClr val="0070C0"/>
                </a:solidFill>
                <a:latin typeface="Arial Rounded MT Bold" pitchFamily="34" charset="0"/>
                <a:ea typeface="ＭＳ Ｐゴシック" pitchFamily="50" charset="-128"/>
              </a:rPr>
              <a:t>OD = 41 mm</a:t>
            </a:r>
            <a:endParaRPr lang="en-US" altLang="ja-JP" b="1" dirty="0" smtClean="0">
              <a:solidFill>
                <a:srgbClr val="0070C0"/>
              </a:solidFill>
              <a:latin typeface="Symbol" pitchFamily="18" charset="2"/>
              <a:ea typeface="ＭＳ Ｐゴシック" pitchFamily="50" charset="-128"/>
            </a:endParaRPr>
          </a:p>
          <a:p>
            <a:pPr algn="ctr"/>
            <a:r>
              <a:rPr lang="en-US" altLang="ja-JP" b="1" dirty="0" smtClean="0">
                <a:solidFill>
                  <a:srgbClr val="0070C0"/>
                </a:solidFill>
                <a:latin typeface="Symbol" pitchFamily="18" charset="2"/>
                <a:ea typeface="ＭＳ Ｐゴシック" pitchFamily="50" charset="-128"/>
              </a:rPr>
              <a:t>          </a:t>
            </a:r>
            <a:r>
              <a:rPr lang="en-US" altLang="ja-JP" dirty="0" smtClean="0">
                <a:solidFill>
                  <a:srgbClr val="FF0000"/>
                </a:solidFill>
                <a:latin typeface="Arial Rounded MT Bold" pitchFamily="34" charset="0"/>
                <a:ea typeface="ＭＳ Ｐゴシック" pitchFamily="50" charset="-128"/>
              </a:rPr>
              <a:t>27 mm</a:t>
            </a:r>
            <a:endParaRPr lang="en-US" altLang="ja-JP" sz="1800" b="1" dirty="0">
              <a:solidFill>
                <a:srgbClr val="FF0000"/>
              </a:solidFill>
              <a:latin typeface="Symbol" pitchFamily="18" charset="2"/>
              <a:ea typeface="ＭＳ Ｐゴシック" pitchFamily="50" charset="-128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2051720" y="4221089"/>
            <a:ext cx="28803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419872" y="5148481"/>
            <a:ext cx="12121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 smtClean="0">
                <a:solidFill>
                  <a:srgbClr val="00B050"/>
                </a:solidFill>
                <a:latin typeface="Arial Rounded MT Bold" pitchFamily="34" charset="0"/>
              </a:rPr>
              <a:t>Inner </a:t>
            </a:r>
          </a:p>
          <a:p>
            <a:pPr algn="ctr"/>
            <a:r>
              <a:rPr lang="en-US" altLang="ja-JP" sz="1600" dirty="0" smtClean="0">
                <a:solidFill>
                  <a:srgbClr val="00B050"/>
                </a:solidFill>
                <a:latin typeface="Arial Rounded MT Bold" pitchFamily="34" charset="0"/>
              </a:rPr>
              <a:t>conductor</a:t>
            </a:r>
            <a:endParaRPr lang="en-US" altLang="ja-JP" sz="16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076056" y="5466710"/>
            <a:ext cx="1832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 smtClean="0">
                <a:solidFill>
                  <a:srgbClr val="00B050"/>
                </a:solidFill>
                <a:latin typeface="Arial Rounded MT Bold" pitchFamily="34" charset="0"/>
              </a:rPr>
              <a:t>Outer conductor</a:t>
            </a:r>
            <a:endParaRPr lang="en-US" altLang="ja-JP" sz="16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7020272" y="2564905"/>
            <a:ext cx="17209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 smtClean="0">
                <a:solidFill>
                  <a:srgbClr val="00B050"/>
                </a:solidFill>
                <a:latin typeface="Arial Rounded MT Bold" pitchFamily="34" charset="0"/>
              </a:rPr>
              <a:t>Short-end plate</a:t>
            </a:r>
          </a:p>
          <a:p>
            <a:pPr algn="ctr"/>
            <a:r>
              <a:rPr lang="en-US" altLang="ja-JP" sz="1600" dirty="0" smtClean="0">
                <a:solidFill>
                  <a:srgbClr val="00B050"/>
                </a:solidFill>
                <a:latin typeface="Arial Rounded MT Bold" pitchFamily="34" charset="0"/>
              </a:rPr>
              <a:t>of doorknob</a:t>
            </a:r>
            <a:endParaRPr lang="en-US" altLang="ja-JP" sz="16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6660232" y="3356993"/>
            <a:ext cx="0" cy="93610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5004048" y="3335507"/>
            <a:ext cx="0" cy="93610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427984" y="2996953"/>
            <a:ext cx="9450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 smtClean="0">
                <a:solidFill>
                  <a:srgbClr val="FF0000"/>
                </a:solidFill>
                <a:latin typeface="Arial Rounded MT Bold" pitchFamily="34" charset="0"/>
              </a:rPr>
              <a:t>N</a:t>
            </a:r>
            <a:r>
              <a:rPr lang="en-US" altLang="ja-JP" sz="16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2</a:t>
            </a:r>
            <a:r>
              <a:rPr lang="en-US" altLang="ja-JP" sz="1600" dirty="0" smtClean="0">
                <a:solidFill>
                  <a:srgbClr val="FF0000"/>
                </a:solidFill>
                <a:latin typeface="Arial Rounded MT Bold" pitchFamily="34" charset="0"/>
              </a:rPr>
              <a:t> blow</a:t>
            </a:r>
            <a:endParaRPr lang="en-US" altLang="ja-JP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6444208" y="3068961"/>
            <a:ext cx="9450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 smtClean="0">
                <a:solidFill>
                  <a:srgbClr val="FF0000"/>
                </a:solidFill>
                <a:latin typeface="Arial Rounded MT Bold" pitchFamily="34" charset="0"/>
              </a:rPr>
              <a:t>N</a:t>
            </a:r>
            <a:r>
              <a:rPr lang="en-US" altLang="ja-JP" sz="16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2</a:t>
            </a:r>
            <a:r>
              <a:rPr lang="en-US" altLang="ja-JP" sz="1600" dirty="0" smtClean="0">
                <a:solidFill>
                  <a:srgbClr val="FF0000"/>
                </a:solidFill>
                <a:latin typeface="Arial Rounded MT Bold" pitchFamily="34" charset="0"/>
              </a:rPr>
              <a:t> blow</a:t>
            </a:r>
            <a:endParaRPr lang="en-US" altLang="ja-JP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7020272" y="980729"/>
            <a:ext cx="17730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 smtClean="0">
                <a:solidFill>
                  <a:srgbClr val="FF0000"/>
                </a:solidFill>
                <a:latin typeface="Arial Rounded MT Bold" pitchFamily="34" charset="0"/>
              </a:rPr>
              <a:t>Halls for N</a:t>
            </a:r>
            <a:r>
              <a:rPr lang="en-US" altLang="ja-JP" sz="16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2</a:t>
            </a:r>
            <a:r>
              <a:rPr lang="en-US" altLang="ja-JP" sz="1600" dirty="0" smtClean="0">
                <a:solidFill>
                  <a:srgbClr val="FF0000"/>
                </a:solidFill>
                <a:latin typeface="Arial Rounded MT Bold" pitchFamily="34" charset="0"/>
              </a:rPr>
              <a:t> flow</a:t>
            </a:r>
            <a:endParaRPr lang="en-US" altLang="ja-JP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2878138" y="2276872"/>
            <a:ext cx="901774" cy="172819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2197441" y="1062271"/>
            <a:ext cx="315342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0070C0"/>
                </a:solidFill>
                <a:latin typeface="Arial Rounded MT Bold" pitchFamily="34" charset="0"/>
                <a:ea typeface="ＭＳ Ｐゴシック" pitchFamily="50" charset="-128"/>
              </a:rPr>
              <a:t>Material of </a:t>
            </a:r>
          </a:p>
          <a:p>
            <a:r>
              <a:rPr lang="en-US" altLang="ja-JP" sz="1600" dirty="0" smtClean="0">
                <a:solidFill>
                  <a:srgbClr val="0070C0"/>
                </a:solidFill>
                <a:latin typeface="Arial Rounded MT Bold" pitchFamily="34" charset="0"/>
                <a:ea typeface="ＭＳ Ｐゴシック" pitchFamily="50" charset="-128"/>
              </a:rPr>
              <a:t>bellows &amp; tube:</a:t>
            </a:r>
          </a:p>
          <a:p>
            <a:r>
              <a:rPr lang="en-US" altLang="ja-JP" sz="1600" dirty="0" smtClean="0">
                <a:solidFill>
                  <a:srgbClr val="0070C0"/>
                </a:solidFill>
                <a:latin typeface="Arial Rounded MT Bold" pitchFamily="34" charset="0"/>
                <a:ea typeface="ＭＳ Ｐゴシック" pitchFamily="50" charset="-128"/>
              </a:rPr>
              <a:t>thin SUS with Cu </a:t>
            </a:r>
            <a:r>
              <a:rPr lang="en-US" altLang="ja-JP" sz="1600" dirty="0" smtClean="0">
                <a:solidFill>
                  <a:srgbClr val="0070C0"/>
                </a:solidFill>
                <a:latin typeface="Arial Rounded MT Bold" pitchFamily="34" charset="0"/>
                <a:ea typeface="ＭＳ Ｐゴシック" pitchFamily="50" charset="-128"/>
              </a:rPr>
              <a:t>plating</a:t>
            </a:r>
          </a:p>
          <a:p>
            <a:r>
              <a:rPr lang="en-US" altLang="ja-JP" sz="1600" dirty="0" smtClean="0">
                <a:solidFill>
                  <a:srgbClr val="FF0000"/>
                </a:solidFill>
                <a:latin typeface="Arial Rounded MT Bold" pitchFamily="34" charset="0"/>
                <a:ea typeface="ＭＳ Ｐゴシック" pitchFamily="50" charset="-128"/>
              </a:rPr>
              <a:t>         </a:t>
            </a:r>
            <a:r>
              <a:rPr lang="en-US" altLang="ja-JP" sz="1600" dirty="0" smtClean="0">
                <a:solidFill>
                  <a:srgbClr val="FF0000"/>
                </a:solidFill>
                <a:latin typeface="Arial Rounded MT Bold" pitchFamily="34" charset="0"/>
                <a:ea typeface="ＭＳ Ｐゴシック" pitchFamily="50" charset="-128"/>
              </a:rPr>
              <a:t>thick Cu tube &amp; </a:t>
            </a:r>
            <a:r>
              <a:rPr lang="en-US" altLang="ja-JP" sz="1600" dirty="0" smtClean="0">
                <a:solidFill>
                  <a:srgbClr val="FF0000"/>
                </a:solidFill>
                <a:latin typeface="Arial Rounded MT Bold" pitchFamily="34" charset="0"/>
                <a:ea typeface="ＭＳ Ｐゴシック" pitchFamily="50" charset="-128"/>
              </a:rPr>
              <a:t>Cu bellows</a:t>
            </a:r>
            <a:endParaRPr lang="en-US" altLang="ja-JP" sz="1600" dirty="0" smtClean="0">
              <a:solidFill>
                <a:srgbClr val="FF0000"/>
              </a:solidFill>
              <a:latin typeface="Symbol" pitchFamily="18" charset="2"/>
              <a:ea typeface="ＭＳ Ｐゴシック" pitchFamily="50" charset="-128"/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2411760" y="1988840"/>
            <a:ext cx="28803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467544" y="4437113"/>
            <a:ext cx="585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rgbClr val="FF6600"/>
                </a:solidFill>
                <a:latin typeface="Arial Rounded MT Bold" pitchFamily="34" charset="0"/>
                <a:ea typeface="ＭＳ Ｐゴシック" pitchFamily="50" charset="-128"/>
              </a:rPr>
              <a:t>5 K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323528" y="4005065"/>
            <a:ext cx="659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6600"/>
                </a:solidFill>
                <a:latin typeface="Arial Rounded MT Bold" pitchFamily="34" charset="0"/>
                <a:ea typeface="ＭＳ Ｐゴシック" pitchFamily="50" charset="-128"/>
              </a:rPr>
              <a:t>80 K</a:t>
            </a: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179512" y="3645025"/>
            <a:ext cx="7873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6600"/>
                </a:solidFill>
                <a:latin typeface="Arial Rounded MT Bold" pitchFamily="34" charset="0"/>
                <a:ea typeface="ＭＳ Ｐゴシック" pitchFamily="50" charset="-128"/>
              </a:rPr>
              <a:t>300 K</a:t>
            </a:r>
          </a:p>
        </p:txBody>
      </p:sp>
      <p:cxnSp>
        <p:nvCxnSpPr>
          <p:cNvPr id="31" name="直線矢印コネクタ 30"/>
          <p:cNvCxnSpPr/>
          <p:nvPr/>
        </p:nvCxnSpPr>
        <p:spPr>
          <a:xfrm flipH="1" flipV="1">
            <a:off x="1393374" y="5370951"/>
            <a:ext cx="514330" cy="42502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1843462" y="5795972"/>
            <a:ext cx="9925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0070C0"/>
                </a:solidFill>
                <a:latin typeface="Arial Rounded MT Bold" pitchFamily="34" charset="0"/>
                <a:ea typeface="ＭＳ Ｐゴシック" pitchFamily="50" charset="-128"/>
              </a:rPr>
              <a:t>2.0t, Cu</a:t>
            </a:r>
            <a:endParaRPr lang="en-US" altLang="ja-JP" b="1" dirty="0" smtClean="0">
              <a:solidFill>
                <a:srgbClr val="0070C0"/>
              </a:solidFill>
              <a:latin typeface="Symbol" pitchFamily="18" charset="2"/>
              <a:ea typeface="ＭＳ Ｐゴシック" pitchFamily="50" charset="-128"/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 flipH="1" flipV="1">
            <a:off x="1583668" y="4835107"/>
            <a:ext cx="612068" cy="470457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2036286" y="5108111"/>
            <a:ext cx="13115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0070C0"/>
                </a:solidFill>
                <a:latin typeface="Arial Rounded MT Bold" pitchFamily="34" charset="0"/>
                <a:ea typeface="ＭＳ Ｐゴシック" pitchFamily="50" charset="-128"/>
              </a:rPr>
              <a:t>1.0t, </a:t>
            </a:r>
            <a:r>
              <a:rPr lang="en-US" altLang="ja-JP" dirty="0" err="1" smtClean="0">
                <a:solidFill>
                  <a:srgbClr val="0070C0"/>
                </a:solidFill>
                <a:latin typeface="Arial Rounded MT Bold" pitchFamily="34" charset="0"/>
                <a:ea typeface="ＭＳ Ｐゴシック" pitchFamily="50" charset="-128"/>
              </a:rPr>
              <a:t>Sus</a:t>
            </a:r>
            <a:endParaRPr lang="en-US" altLang="ja-JP" dirty="0" smtClean="0">
              <a:solidFill>
                <a:srgbClr val="0070C0"/>
              </a:solidFill>
              <a:latin typeface="Arial Rounded MT Bold" pitchFamily="34" charset="0"/>
              <a:ea typeface="ＭＳ Ｐゴシック" pitchFamily="50" charset="-128"/>
            </a:endParaRPr>
          </a:p>
          <a:p>
            <a:pPr algn="ctr"/>
            <a:r>
              <a:rPr lang="en-US" altLang="ja-JP" dirty="0" smtClean="0">
                <a:solidFill>
                  <a:srgbClr val="0070C0"/>
                </a:solidFill>
                <a:latin typeface="Arial Rounded MT Bold" pitchFamily="34" charset="0"/>
                <a:ea typeface="ＭＳ Ｐゴシック" pitchFamily="50" charset="-128"/>
              </a:rPr>
              <a:t>+ 1</a:t>
            </a:r>
            <a:r>
              <a:rPr lang="en-US" altLang="ja-JP" dirty="0" smtClean="0">
                <a:solidFill>
                  <a:srgbClr val="0070C0"/>
                </a:solidFill>
                <a:latin typeface="Symbol" pitchFamily="18" charset="2"/>
                <a:ea typeface="ＭＳ Ｐゴシック" pitchFamily="50" charset="-128"/>
              </a:rPr>
              <a:t>0m</a:t>
            </a:r>
            <a:r>
              <a:rPr lang="en-US" altLang="ja-JP" dirty="0" smtClean="0">
                <a:solidFill>
                  <a:srgbClr val="0070C0"/>
                </a:solidFill>
                <a:latin typeface="Arial Rounded MT Bold" pitchFamily="34" charset="0"/>
                <a:ea typeface="ＭＳ Ｐゴシック" pitchFamily="50" charset="-128"/>
              </a:rPr>
              <a:t>m Cu</a:t>
            </a:r>
            <a:endParaRPr lang="en-US" altLang="ja-JP" dirty="0" smtClean="0">
              <a:solidFill>
                <a:srgbClr val="0070C0"/>
              </a:solidFill>
              <a:latin typeface="Symbol" pitchFamily="18" charset="2"/>
              <a:ea typeface="ＭＳ Ｐゴシック" pitchFamily="50" charset="-128"/>
            </a:endParaRPr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4139952" y="3149680"/>
            <a:ext cx="0" cy="150238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V="1">
            <a:off x="3986040" y="3286819"/>
            <a:ext cx="0" cy="94694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flipV="1">
            <a:off x="4283968" y="3286819"/>
            <a:ext cx="0" cy="94694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3687061" y="2835407"/>
            <a:ext cx="9450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 smtClean="0">
                <a:solidFill>
                  <a:srgbClr val="FF0000"/>
                </a:solidFill>
                <a:latin typeface="Arial Rounded MT Bold" pitchFamily="34" charset="0"/>
              </a:rPr>
              <a:t>N</a:t>
            </a:r>
            <a:r>
              <a:rPr lang="en-US" altLang="ja-JP" sz="1600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2</a:t>
            </a:r>
            <a:r>
              <a:rPr lang="en-US" altLang="ja-JP" sz="1600" dirty="0" smtClean="0">
                <a:solidFill>
                  <a:srgbClr val="FF0000"/>
                </a:solidFill>
                <a:latin typeface="Arial Rounded MT Bold" pitchFamily="34" charset="0"/>
              </a:rPr>
              <a:t> blow</a:t>
            </a:r>
            <a:endParaRPr lang="en-US" altLang="ja-JP" sz="1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cxnSp>
        <p:nvCxnSpPr>
          <p:cNvPr id="41" name="直線矢印コネクタ 40"/>
          <p:cNvCxnSpPr/>
          <p:nvPr/>
        </p:nvCxnSpPr>
        <p:spPr>
          <a:xfrm flipV="1">
            <a:off x="5508104" y="2726488"/>
            <a:ext cx="0" cy="131371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flipV="1">
            <a:off x="6156176" y="2726488"/>
            <a:ext cx="0" cy="131371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25"/>
          <p:cNvSpPr txBox="1">
            <a:spLocks noChangeArrowheads="1"/>
          </p:cNvSpPr>
          <p:nvPr/>
        </p:nvSpPr>
        <p:spPr bwMode="auto">
          <a:xfrm>
            <a:off x="302602" y="982663"/>
            <a:ext cx="176490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solidFill>
                  <a:srgbClr val="00B0F0"/>
                </a:solidFill>
                <a:latin typeface="Arial Rounded MT Bold" pitchFamily="34" charset="0"/>
                <a:ea typeface="ＭＳ Ｐゴシック" pitchFamily="50" charset="-128"/>
              </a:rPr>
              <a:t>Water Cooling</a:t>
            </a:r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1331640" y="2139489"/>
            <a:ext cx="0" cy="323837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 flipV="1">
            <a:off x="1403648" y="1259978"/>
            <a:ext cx="0" cy="131371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7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タム">
  <a:themeElements>
    <a:clrScheme name="オータム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オータム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オータム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1393</TotalTime>
  <Words>894</Words>
  <Application>Microsoft Office PowerPoint</Application>
  <PresentationFormat>画面に合わせる (4:3)</PresentationFormat>
  <Paragraphs>206</Paragraphs>
  <Slides>17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オータム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E.Kako</dc:creator>
  <cp:lastModifiedBy>Eiji Kako</cp:lastModifiedBy>
  <cp:revision>165</cp:revision>
  <cp:lastPrinted>2013-05-29T03:17:36Z</cp:lastPrinted>
  <dcterms:created xsi:type="dcterms:W3CDTF">2013-05-18T08:17:21Z</dcterms:created>
  <dcterms:modified xsi:type="dcterms:W3CDTF">2013-06-13T02:02:52Z</dcterms:modified>
</cp:coreProperties>
</file>