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2" r:id="rId5"/>
    <p:sldId id="263" r:id="rId6"/>
    <p:sldId id="266" r:id="rId7"/>
    <p:sldId id="268" r:id="rId8"/>
    <p:sldId id="269" r:id="rId9"/>
    <p:sldId id="270" r:id="rId10"/>
    <p:sldId id="272" r:id="rId11"/>
    <p:sldId id="258" r:id="rId12"/>
    <p:sldId id="265" r:id="rId13"/>
    <p:sldId id="259" r:id="rId14"/>
    <p:sldId id="261" r:id="rId15"/>
    <p:sldId id="276" r:id="rId16"/>
    <p:sldId id="267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C809-46D7-4E7A-A265-699673CFB74B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9A5F-7329-45BF-A5B6-ADAFC8A64E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5FB4-3CE4-46AC-BABC-513131945F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8BEB-C3EB-40BE-8FE5-2DA42F97A95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E077-AEB5-48F5-9651-35C54FD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2 Year Outlook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p3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700448" cy="3886200"/>
          </a:xfrm>
          <a:prstGeom prst="rect">
            <a:avLst/>
          </a:prstGeom>
          <a:noFill/>
        </p:spPr>
      </p:pic>
      <p:pic>
        <p:nvPicPr>
          <p:cNvPr id="29700" name="Picture 4" descr="Cornell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 Pegasus RF </a:t>
            </a:r>
            <a:r>
              <a:rPr lang="en-US" dirty="0" err="1" smtClean="0"/>
              <a:t>photoinjector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1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S-band SLAC/UCLA/BNL 1.6 cell gun </a:t>
            </a:r>
          </a:p>
          <a:p>
            <a:r>
              <a:rPr lang="en-US" sz="2400" dirty="0" smtClean="0"/>
              <a:t>3-5 MeV diagnostics beam line</a:t>
            </a:r>
          </a:p>
          <a:p>
            <a:r>
              <a:rPr lang="en-US" sz="2400" dirty="0" smtClean="0"/>
              <a:t>Replaceable cathode. Cathode plug.</a:t>
            </a:r>
          </a:p>
          <a:p>
            <a:r>
              <a:rPr lang="en-US" sz="2400" dirty="0" err="1" smtClean="0"/>
              <a:t>Nanopattern</a:t>
            </a:r>
            <a:r>
              <a:rPr lang="en-US" sz="2400" dirty="0" smtClean="0"/>
              <a:t> structures</a:t>
            </a:r>
          </a:p>
          <a:p>
            <a:pPr lvl="1"/>
            <a:r>
              <a:rPr lang="en-US" sz="2400" dirty="0" smtClean="0"/>
              <a:t>Optimize pattern</a:t>
            </a:r>
          </a:p>
          <a:p>
            <a:pPr lvl="1"/>
            <a:r>
              <a:rPr lang="en-US" sz="2400" dirty="0" smtClean="0"/>
              <a:t>Increase charge yield</a:t>
            </a:r>
          </a:p>
          <a:p>
            <a:pPr lvl="1"/>
            <a:r>
              <a:rPr lang="en-US" sz="2400" dirty="0" smtClean="0"/>
              <a:t>Nanostructured beams studies</a:t>
            </a:r>
          </a:p>
          <a:p>
            <a:r>
              <a:rPr lang="en-US" sz="2400" dirty="0" smtClean="0"/>
              <a:t>Low thermal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cathodes for diffraction and microscopy applications.</a:t>
            </a:r>
          </a:p>
          <a:p>
            <a:pPr lvl="1"/>
            <a:r>
              <a:rPr lang="en-US" sz="2400" dirty="0" smtClean="0"/>
              <a:t>Require nm-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with 1 </a:t>
            </a:r>
            <a:r>
              <a:rPr lang="en-US" sz="2400" dirty="0" err="1" smtClean="0"/>
              <a:t>pC</a:t>
            </a:r>
            <a:r>
              <a:rPr lang="en-US" sz="2400" dirty="0" smtClean="0"/>
              <a:t> beam.</a:t>
            </a:r>
          </a:p>
          <a:p>
            <a:pPr lvl="1"/>
            <a:r>
              <a:rPr lang="en-US" sz="2400" dirty="0" smtClean="0"/>
              <a:t>Simulation challenge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1"/>
          <a:stretch/>
        </p:blipFill>
        <p:spPr>
          <a:xfrm>
            <a:off x="5545015" y="1219200"/>
            <a:ext cx="3474720" cy="1752600"/>
          </a:xfrm>
          <a:prstGeom prst="rect">
            <a:avLst/>
          </a:prstGeom>
        </p:spPr>
      </p:pic>
      <p:grpSp>
        <p:nvGrpSpPr>
          <p:cNvPr id="4" name="Group 23"/>
          <p:cNvGrpSpPr/>
          <p:nvPr/>
        </p:nvGrpSpPr>
        <p:grpSpPr>
          <a:xfrm>
            <a:off x="4976810" y="2887043"/>
            <a:ext cx="4167190" cy="1650423"/>
            <a:chOff x="4941640" y="2362200"/>
            <a:chExt cx="5040560" cy="2016224"/>
          </a:xfrm>
        </p:grpSpPr>
        <p:pic>
          <p:nvPicPr>
            <p:cNvPr id="7" name="Picture 6" descr="Cathode_Test_Center_0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1640" y="2542424"/>
              <a:ext cx="1991594" cy="1836000"/>
            </a:xfrm>
            <a:prstGeom prst="rect">
              <a:avLst/>
            </a:prstGeom>
          </p:spPr>
        </p:pic>
        <p:pic>
          <p:nvPicPr>
            <p:cNvPr id="8" name="Picture 7" descr="Cathode_Test_Center_003 (zoomed).png"/>
            <p:cNvPicPr>
              <a:picLocks noChangeAspect="1"/>
            </p:cNvPicPr>
            <p:nvPr/>
          </p:nvPicPr>
          <p:blipFill rotWithShape="1">
            <a:blip r:embed="rId4" cstate="print"/>
            <a:srcRect l="-5834" r="-1"/>
            <a:stretch/>
          </p:blipFill>
          <p:spPr bwMode="auto">
            <a:xfrm>
              <a:off x="6850073" y="2542424"/>
              <a:ext cx="1943121" cy="183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17904" y="3967862"/>
              <a:ext cx="1368152" cy="338554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25 um square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18584" y="4018384"/>
              <a:ext cx="152325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86263" y="3730352"/>
              <a:ext cx="8675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125 um 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81800" y="2650232"/>
              <a:ext cx="360040" cy="3600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741840" y="257822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41840" y="3010272"/>
              <a:ext cx="216024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957864" y="2578224"/>
              <a:ext cx="1800200" cy="1800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athode_Test_Area_01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9302" y="2362200"/>
              <a:ext cx="1172898" cy="1080120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8978280" y="3226296"/>
              <a:ext cx="468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902080" y="2938264"/>
              <a:ext cx="8210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800 nm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30072" y="2362200"/>
              <a:ext cx="1152128" cy="10801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98024" y="2722240"/>
              <a:ext cx="216024" cy="21602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614048" y="2362200"/>
              <a:ext cx="216024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14048" y="2938264"/>
              <a:ext cx="216024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2780" y="4800600"/>
            <a:ext cx="1821658" cy="18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327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Manufacture &amp;</a:t>
            </a:r>
            <a:br>
              <a:rPr lang="en-US" dirty="0" smtClean="0"/>
            </a:b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7" y="0"/>
            <a:ext cx="91489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&gt;2-year plan at Cornell University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Theory &amp; modeling</a:t>
            </a:r>
          </a:p>
          <a:p>
            <a:pPr lvl="1"/>
            <a:r>
              <a:rPr lang="en-US" dirty="0" smtClean="0"/>
              <a:t>`complete’ photoemission model of III-V and related materials, including layered (quantum) structures;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ystematic verification with the experimental data;</a:t>
            </a:r>
          </a:p>
          <a:p>
            <a:r>
              <a:rPr lang="en-US" dirty="0" smtClean="0"/>
              <a:t>Material engineering</a:t>
            </a:r>
          </a:p>
          <a:p>
            <a:pPr lvl="1"/>
            <a:r>
              <a:rPr lang="en-US" dirty="0" smtClean="0"/>
              <a:t>MBE growth of optimized transmission and reflection </a:t>
            </a:r>
            <a:r>
              <a:rPr lang="en-US" dirty="0" err="1" smtClean="0"/>
              <a:t>photocathodes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Roughness and </a:t>
            </a:r>
            <a:r>
              <a:rPr lang="en-US" dirty="0" err="1" smtClean="0"/>
              <a:t>plasmons</a:t>
            </a:r>
            <a:r>
              <a:rPr lang="en-US" dirty="0" smtClean="0"/>
              <a:t>:  “messing” with the surface to one’s advantage;</a:t>
            </a:r>
          </a:p>
          <a:p>
            <a:r>
              <a:rPr lang="en-US" dirty="0" smtClean="0"/>
              <a:t>Nail down the narrow cone!</a:t>
            </a:r>
          </a:p>
          <a:p>
            <a:pPr lvl="1"/>
            <a:r>
              <a:rPr lang="en-US" dirty="0" smtClean="0"/>
              <a:t>Can the crystal transverse momentum be conserved for effective mass ratios &lt;&lt; 1; if yes, what are the prerequisites;</a:t>
            </a:r>
          </a:p>
          <a:p>
            <a:pPr lvl="1"/>
            <a:r>
              <a:rPr lang="en-US" dirty="0" smtClean="0"/>
              <a:t>`Holy grail’ of </a:t>
            </a:r>
            <a:r>
              <a:rPr lang="en-US" dirty="0" err="1" smtClean="0"/>
              <a:t>photocathodes</a:t>
            </a:r>
            <a:r>
              <a:rPr lang="en-US" dirty="0" smtClean="0"/>
              <a:t>: sub-thermal emitters with sub-</a:t>
            </a:r>
            <a:r>
              <a:rPr lang="en-US" dirty="0" err="1" smtClean="0"/>
              <a:t>ps</a:t>
            </a:r>
            <a:r>
              <a:rPr lang="en-US" dirty="0" smtClean="0"/>
              <a:t> response time and QE of more than few percent in the visible;</a:t>
            </a:r>
          </a:p>
          <a:p>
            <a:r>
              <a:rPr lang="en-US" dirty="0" smtClean="0"/>
              <a:t>Alkali </a:t>
            </a:r>
            <a:r>
              <a:rPr lang="en-US" dirty="0" err="1" smtClean="0"/>
              <a:t>antimonides</a:t>
            </a:r>
            <a:endParaRPr lang="en-US" dirty="0" smtClean="0"/>
          </a:p>
          <a:p>
            <a:pPr lvl="1"/>
            <a:r>
              <a:rPr lang="en-US" dirty="0" smtClean="0"/>
              <a:t>Finish the photocathode table  for `new’ old materials;</a:t>
            </a:r>
          </a:p>
          <a:p>
            <a:pPr lvl="1"/>
            <a:r>
              <a:rPr lang="en-US" dirty="0" smtClean="0"/>
              <a:t>Evaluate high-current (&gt;&gt; 10 </a:t>
            </a:r>
            <a:r>
              <a:rPr lang="en-US" dirty="0" err="1" smtClean="0"/>
              <a:t>mA</a:t>
            </a:r>
            <a:r>
              <a:rPr lang="en-US" dirty="0" smtClean="0"/>
              <a:t>) performance and lifetime in the </a:t>
            </a:r>
            <a:r>
              <a:rPr lang="en-US" dirty="0" err="1" smtClean="0"/>
              <a:t>photoinjector</a:t>
            </a:r>
            <a:r>
              <a:rPr lang="en-US" dirty="0" smtClean="0"/>
              <a:t> for materials other than K2CsSb;</a:t>
            </a:r>
          </a:p>
          <a:p>
            <a:pPr lvl="1"/>
            <a:r>
              <a:rPr lang="en-US" dirty="0" smtClean="0"/>
              <a:t>Streamline the growth process: new and better metal sources, involve industry to grow cathodes;</a:t>
            </a:r>
            <a:endParaRPr lang="en-US" dirty="0"/>
          </a:p>
          <a:p>
            <a:r>
              <a:rPr lang="en-US" dirty="0" smtClean="0"/>
              <a:t>Complete suite of in-situ characterization capabilities of new and existing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pPr lvl="1"/>
            <a:r>
              <a:rPr lang="en-US" dirty="0" smtClean="0"/>
              <a:t>Photocathode lab on ‘steroids’: band gap and work function characterization during growth and activation, energy spectra, response time, chemical analysis all done in situ;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ASTeC current plans for photocathode research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4321175"/>
          </a:xfrm>
        </p:spPr>
        <p:txBody>
          <a:bodyPr/>
          <a:lstStyle/>
          <a:p>
            <a:pPr marL="0" indent="0" eaLnBrk="1" hangingPunct="1"/>
            <a:r>
              <a:rPr lang="en-GB" sz="1800" b="1" smtClean="0"/>
              <a:t>ALICE </a:t>
            </a:r>
            <a:r>
              <a:rPr lang="en-GB" sz="1800" smtClean="0"/>
              <a:t>(accelerators and lasers in combined experiments) – routine production of GaAs photocathodes, QE mapping, analysis of used photocathodes</a:t>
            </a:r>
          </a:p>
          <a:p>
            <a:pPr marL="0" indent="0" eaLnBrk="1" hangingPunct="1"/>
            <a:r>
              <a:rPr lang="en-GB" sz="1800" b="1" smtClean="0"/>
              <a:t>PPF and TESS </a:t>
            </a:r>
            <a:r>
              <a:rPr lang="en-GB" sz="1800" smtClean="0"/>
              <a:t>(photocathode preparation facility and transverse energy spread spectrometer) – transverse energy spread measurements for GaAs, activation and degradation studies and room and liquid nitrogen temperatures</a:t>
            </a:r>
          </a:p>
          <a:p>
            <a:pPr marL="0" indent="0" eaLnBrk="1" hangingPunct="1"/>
            <a:r>
              <a:rPr lang="en-GB" sz="1800" b="1" smtClean="0"/>
              <a:t>Surface analysis facility </a:t>
            </a:r>
            <a:r>
              <a:rPr lang="en-GB" sz="1800" smtClean="0"/>
              <a:t>(XPS, UPS, AFM and QE measurements) – preparation of metal photocathodes (copper), thin film growth (e.g. Mg films), CsBr coatings?</a:t>
            </a:r>
          </a:p>
          <a:p>
            <a:pPr marL="0" indent="0" eaLnBrk="1" hangingPunct="1"/>
            <a:r>
              <a:rPr lang="en-GB" sz="1800" b="1" smtClean="0"/>
              <a:t>EBTF</a:t>
            </a:r>
            <a:r>
              <a:rPr lang="en-GB" sz="1800" smtClean="0"/>
              <a:t> (electron beam test facility) – NC RF gun, copper photocathode, new gun design with photocathode transport underway</a:t>
            </a:r>
          </a:p>
          <a:p>
            <a:pPr marL="0" indent="0" eaLnBrk="1" hangingPunct="1"/>
            <a:r>
              <a:rPr lang="en-GB" sz="1800" b="1" smtClean="0"/>
              <a:t>Vacuum suitcase and sample transfer design </a:t>
            </a:r>
            <a:r>
              <a:rPr lang="en-GB" sz="1800" smtClean="0"/>
              <a:t>– To move samples between analysis facilities and RF gun</a:t>
            </a:r>
          </a:p>
          <a:p>
            <a:pPr marL="0" indent="0" eaLnBrk="1" hangingPunct="1"/>
            <a:r>
              <a:rPr lang="en-GB" sz="1800" b="1" smtClean="0"/>
              <a:t>ASTeC/Hartree Centre collaboration </a:t>
            </a:r>
            <a:r>
              <a:rPr lang="en-GB" sz="1800" smtClean="0"/>
              <a:t>– Computational modelling of photocathode materials</a:t>
            </a:r>
          </a:p>
          <a:p>
            <a:pPr marL="0" indent="0" eaLnBrk="1" hangingPunct="1"/>
            <a:r>
              <a:rPr lang="en-GB" sz="1800" b="1" smtClean="0"/>
              <a:t>Polarised sources</a:t>
            </a:r>
            <a:r>
              <a:rPr lang="en-GB" sz="1800" smtClean="0"/>
              <a:t> - for LHeC?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0"/>
            <a:ext cx="9145226" cy="68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4419600" y="152400"/>
            <a:ext cx="4579263" cy="2013629"/>
            <a:chOff x="457200" y="348571"/>
            <a:chExt cx="4579263" cy="2013629"/>
          </a:xfrm>
        </p:grpSpPr>
        <p:pic>
          <p:nvPicPr>
            <p:cNvPr id="3" name="Picture 2" descr="C:\Users\mruizoses\Desktop\IPAC 2012\Pictures\Two cameras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44947"/>
            <a:stretch/>
          </p:blipFill>
          <p:spPr bwMode="auto">
            <a:xfrm>
              <a:off x="457200" y="348571"/>
              <a:ext cx="4579263" cy="20136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po 6"/>
            <p:cNvGrpSpPr/>
            <p:nvPr/>
          </p:nvGrpSpPr>
          <p:grpSpPr>
            <a:xfrm>
              <a:off x="1373889" y="1096610"/>
              <a:ext cx="3256174" cy="420132"/>
              <a:chOff x="1152774" y="2272039"/>
              <a:chExt cx="3256174" cy="420132"/>
            </a:xfrm>
          </p:grpSpPr>
          <p:cxnSp>
            <p:nvCxnSpPr>
              <p:cNvPr id="8" name="Straight Arrow Connector 44"/>
              <p:cNvCxnSpPr/>
              <p:nvPr/>
            </p:nvCxnSpPr>
            <p:spPr>
              <a:xfrm flipH="1" flipV="1">
                <a:off x="3189746" y="2641371"/>
                <a:ext cx="1219202" cy="50800"/>
              </a:xfrm>
              <a:prstGeom prst="straightConnector1">
                <a:avLst/>
              </a:prstGeom>
              <a:ln w="317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44"/>
              <p:cNvCxnSpPr/>
              <p:nvPr/>
            </p:nvCxnSpPr>
            <p:spPr>
              <a:xfrm flipH="1" flipV="1">
                <a:off x="1152774" y="2579685"/>
                <a:ext cx="1006353" cy="25400"/>
              </a:xfrm>
              <a:prstGeom prst="straightConnector1">
                <a:avLst/>
              </a:prstGeom>
              <a:ln w="317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44"/>
              <p:cNvCxnSpPr/>
              <p:nvPr/>
            </p:nvCxnSpPr>
            <p:spPr>
              <a:xfrm flipH="1" flipV="1">
                <a:off x="1970545" y="2473023"/>
                <a:ext cx="188582" cy="106662"/>
              </a:xfrm>
              <a:prstGeom prst="straightConnector1">
                <a:avLst/>
              </a:prstGeom>
              <a:ln w="31750" cmpd="sng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sellaDiTesto 5"/>
              <p:cNvSpPr txBox="1"/>
              <p:nvPr/>
            </p:nvSpPr>
            <p:spPr>
              <a:xfrm>
                <a:off x="3420096" y="2272039"/>
                <a:ext cx="7057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X-rays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4648200" cy="21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PICT29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30460" y="4432540"/>
            <a:ext cx="2362200" cy="218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1524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Future Programs at BNL: Cathode Studies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1143000"/>
            <a:ext cx="419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materials science (2013 plans)</a:t>
            </a:r>
          </a:p>
          <a:p>
            <a:pPr marL="182880" lvl="1"/>
            <a:r>
              <a:rPr lang="en-US" sz="1600" dirty="0" smtClean="0"/>
              <a:t>Post-operation XRD analysis of cathode operated in SRF gun </a:t>
            </a:r>
          </a:p>
          <a:p>
            <a:pPr marL="182880" lvl="1">
              <a:spcBef>
                <a:spcPts val="600"/>
              </a:spcBef>
            </a:pPr>
            <a:r>
              <a:rPr lang="en-US" sz="1600" dirty="0" smtClean="0"/>
              <a:t>XPS of metal cathodes to observe surface contamination and correlate with laser cleaning process </a:t>
            </a:r>
          </a:p>
          <a:p>
            <a:pPr marL="182880" lvl="1">
              <a:spcBef>
                <a:spcPts val="600"/>
              </a:spcBef>
            </a:pPr>
            <a:r>
              <a:rPr lang="en-US" sz="1600" dirty="0" smtClean="0"/>
              <a:t>XPS of Alkali </a:t>
            </a:r>
            <a:r>
              <a:rPr lang="en-US" sz="1600" dirty="0" err="1" smtClean="0"/>
              <a:t>Antimonide</a:t>
            </a:r>
            <a:r>
              <a:rPr lang="en-US" sz="1600" dirty="0" smtClean="0"/>
              <a:t> cathodes after each stage of growth, and after oxidation</a:t>
            </a:r>
          </a:p>
          <a:p>
            <a:pPr marL="182880" lvl="1">
              <a:spcBef>
                <a:spcPts val="600"/>
              </a:spcBef>
            </a:pPr>
            <a:r>
              <a:rPr lang="en-US" sz="1600" dirty="0" smtClean="0"/>
              <a:t>Investigation of Alkali </a:t>
            </a:r>
            <a:r>
              <a:rPr lang="en-US" sz="1600" dirty="0" err="1" smtClean="0"/>
              <a:t>antimonide</a:t>
            </a:r>
            <a:r>
              <a:rPr lang="en-US" sz="1600" dirty="0" smtClean="0"/>
              <a:t> texture and grain size, and correlation to growth method and QE</a:t>
            </a:r>
          </a:p>
          <a:p>
            <a:pPr marL="182880" lvl="1">
              <a:spcBef>
                <a:spcPts val="600"/>
              </a:spcBef>
            </a:pPr>
            <a:r>
              <a:rPr lang="en-US" sz="1600" dirty="0" smtClean="0"/>
              <a:t>ARPES of Diamond emission as a function of boron doping</a:t>
            </a:r>
          </a:p>
          <a:p>
            <a:pPr marL="182880" lvl="1">
              <a:spcBef>
                <a:spcPts val="600"/>
              </a:spcBef>
            </a:pPr>
            <a:r>
              <a:rPr lang="en-US" sz="1600" dirty="0" smtClean="0"/>
              <a:t>Charge transport and emission from diamond with a delta-doped B surface</a:t>
            </a:r>
          </a:p>
          <a:p>
            <a:pPr marL="0" lvl="1">
              <a:spcBef>
                <a:spcPts val="600"/>
              </a:spcBef>
            </a:pPr>
            <a:r>
              <a:rPr lang="en-US" dirty="0" smtClean="0"/>
              <a:t>Cathode preparation for RF gun tests:</a:t>
            </a:r>
          </a:p>
          <a:p>
            <a:pPr marL="182880" lvl="1">
              <a:spcBef>
                <a:spcPts val="600"/>
              </a:spcBef>
            </a:pPr>
            <a:r>
              <a:rPr lang="en-US" sz="1600" dirty="0" smtClean="0"/>
              <a:t>Develop </a:t>
            </a:r>
            <a:r>
              <a:rPr lang="en-US" sz="1600" dirty="0" err="1" smtClean="0"/>
              <a:t>GaAs</a:t>
            </a:r>
            <a:r>
              <a:rPr lang="en-US" sz="1600" dirty="0" smtClean="0"/>
              <a:t> </a:t>
            </a:r>
            <a:r>
              <a:rPr lang="en-US" sz="1600" dirty="0" err="1" smtClean="0"/>
              <a:t>photocathodes</a:t>
            </a:r>
            <a:r>
              <a:rPr lang="en-US" sz="1600" dirty="0" smtClean="0"/>
              <a:t> in SRF gun and in a funneling multi-cathode system</a:t>
            </a:r>
            <a:br>
              <a:rPr lang="en-US" sz="1600" dirty="0" smtClean="0"/>
            </a:br>
            <a:r>
              <a:rPr lang="en-US" sz="1600" dirty="0" smtClean="0"/>
              <a:t>Develop diamond amplifiers and test in RF guns</a:t>
            </a:r>
          </a:p>
          <a:p>
            <a:pPr marL="182880" lvl="1"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76"/>
            <a:ext cx="9144000" cy="68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l-GR" sz="3600" b="1"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48600" y="0"/>
            <a:ext cx="12954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UIC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0" y="152400"/>
            <a:ext cx="7924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2+ Year Plan</a:t>
            </a:r>
            <a:endParaRPr lang="en-US" sz="38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57200" y="1447800"/>
            <a:ext cx="8077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</a:rPr>
              <a:t> Find or fabricate, and characterize, low electron effective mass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*)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cathode materials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- Single crystal metals, semi-metals (and alloys?)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- Doped semiconductor 2-D electron gas surface quantum wells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- Excited-state thermionic emission from AlSb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*(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aseline="-25000">
                <a:latin typeface="Times New Roman" pitchFamily="18" charset="0"/>
                <a:cs typeface="Arial" charset="0"/>
              </a:rPr>
              <a:t>8</a:t>
            </a:r>
            <a:r>
              <a:rPr lang="en-US" sz="2000">
                <a:latin typeface="Times New Roman" pitchFamily="18" charset="0"/>
                <a:cs typeface="Arial" charset="0"/>
              </a:rPr>
              <a:t>) </a:t>
            </a:r>
            <a:r>
              <a:rPr lang="en-US" sz="2000">
                <a:latin typeface="Times New Roman" pitchFamily="18" charset="0"/>
                <a:cs typeface="Arial" charset="0"/>
                <a:sym typeface="Symbol" pitchFamily="18" charset="2"/>
              </a:rPr>
              <a:t> 0.15</a:t>
            </a:r>
            <a:r>
              <a:rPr lang="en-US" sz="2000" i="1">
                <a:latin typeface="Times New Roman" pitchFamily="18" charset="0"/>
                <a:cs typeface="Arial" charset="0"/>
                <a:sym typeface="Symbol" pitchFamily="18" charset="2"/>
              </a:rPr>
              <a:t>m</a:t>
            </a:r>
            <a:r>
              <a:rPr lang="en-US" sz="2000" baseline="-25000"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en-US" sz="2000"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Arial" charset="0"/>
                <a:sym typeface="Symbol" pitchFamily="18" charset="2"/>
              </a:rPr>
              <a:t> Emittance theory with </a:t>
            </a:r>
            <a:r>
              <a:rPr lang="en-US" sz="2000" i="1">
                <a:latin typeface="Times New Roman" pitchFamily="18" charset="0"/>
                <a:cs typeface="Arial" charset="0"/>
                <a:sym typeface="Symbol" pitchFamily="18" charset="2"/>
              </a:rPr>
              <a:t>m</a:t>
            </a:r>
            <a:r>
              <a:rPr lang="en-US" sz="2000">
                <a:latin typeface="Times New Roman" pitchFamily="18" charset="0"/>
                <a:cs typeface="Arial" charset="0"/>
                <a:sym typeface="Symbol" pitchFamily="18" charset="2"/>
              </a:rPr>
              <a:t>*: transverse and longitudinal</a:t>
            </a:r>
          </a:p>
          <a:p>
            <a:pPr>
              <a:buFont typeface="Wingdings" pitchFamily="2" charset="2"/>
              <a:buChar char="§"/>
            </a:pPr>
            <a:endParaRPr lang="en-US" sz="2000"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Arial" charset="0"/>
                <a:sym typeface="Symbol" pitchFamily="18" charset="2"/>
              </a:rPr>
              <a:t> Tunable, ultrafast (&lt;1ps), UV laser source (250-300nm; </a:t>
            </a:r>
            <a:r>
              <a:rPr lang="en-US" sz="2000" i="1"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el-G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ν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4-5eV)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- In-situ QE(</a:t>
            </a:r>
            <a:r>
              <a:rPr lang="en-US" sz="2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l-G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ν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and </a:t>
            </a:r>
            <a:r>
              <a:rPr lang="el-G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n,rms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l-G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ν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measurements</a:t>
            </a:r>
            <a:endParaRPr lang="el-GR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Char char="§"/>
            </a:pPr>
            <a:endParaRPr lang="en-US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Angle-resolved photoemission spectroscopy (ARPES)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[Future collaboration with J.-C. Campuzano at UIC]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- Determination of </a:t>
            </a:r>
            <a:r>
              <a:rPr lang="en-US" sz="2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at Fermi level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- Time-resolved ARPES for emission latency and excited state dynamics</a:t>
            </a:r>
            <a:endParaRPr lang="el-GR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9400" y="106363"/>
            <a:ext cx="8523288" cy="501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7640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Year Plan PNNL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80975" y="5905500"/>
            <a:ext cx="6096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457200" algn="l"/>
                <a:tab pos="800100" algn="l"/>
                <a:tab pos="1257300" algn="l"/>
              </a:tabLst>
            </a:pPr>
            <a:fld id="{044D93F8-4815-42AC-9B4D-BCE4825F12C1}" type="slidenum">
              <a:rPr lang="en-US" sz="100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pPr>
                <a:tabLst>
                  <a:tab pos="457200" algn="l"/>
                  <a:tab pos="800100" algn="l"/>
                  <a:tab pos="1257300" algn="l"/>
                </a:tabLst>
              </a:pPr>
              <a:t>18</a:t>
            </a:fld>
            <a:endParaRPr lang="en-US" sz="1000" smtClean="0">
              <a:solidFill>
                <a:srgbClr val="777777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87375" y="476250"/>
            <a:ext cx="82470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rgbClr val="CB7023"/>
              </a:solidFill>
            </a:endParaRPr>
          </a:p>
          <a:p>
            <a:r>
              <a:rPr lang="en-US" sz="2000">
                <a:solidFill>
                  <a:srgbClr val="CB7023"/>
                </a:solidFill>
              </a:rPr>
              <a:t>*Excited state reactions of photocathode coatings: CsBr and metals</a:t>
            </a:r>
          </a:p>
          <a:p>
            <a:r>
              <a:rPr lang="en-US" sz="2000">
                <a:solidFill>
                  <a:srgbClr val="CB7023"/>
                </a:solidFill>
              </a:rPr>
              <a:t> - with Juan Maldonado</a:t>
            </a:r>
          </a:p>
          <a:p>
            <a:endParaRPr lang="en-US" sz="2000">
              <a:solidFill>
                <a:srgbClr val="CB7023"/>
              </a:solidFill>
            </a:endParaRPr>
          </a:p>
          <a:p>
            <a:r>
              <a:rPr lang="en-US" sz="2000">
                <a:solidFill>
                  <a:srgbClr val="CB7023"/>
                </a:solidFill>
              </a:rPr>
              <a:t>*MgO on Ag (100)    </a:t>
            </a:r>
          </a:p>
          <a:p>
            <a:r>
              <a:rPr lang="en-US" sz="2000">
                <a:solidFill>
                  <a:srgbClr val="CB7023"/>
                </a:solidFill>
              </a:rPr>
              <a:t> - with Kathy Harkay and Karoly Nemeth</a:t>
            </a:r>
          </a:p>
          <a:p>
            <a:endParaRPr lang="en-US" sz="2000">
              <a:solidFill>
                <a:srgbClr val="CB7023"/>
              </a:solidFill>
            </a:endParaRPr>
          </a:p>
          <a:p>
            <a:r>
              <a:rPr lang="en-US" sz="2000">
                <a:solidFill>
                  <a:srgbClr val="CB7023"/>
                </a:solidFill>
              </a:rPr>
              <a:t>Plasmonic Nanostructures: Gratings and hole arrays</a:t>
            </a:r>
          </a:p>
          <a:p>
            <a:r>
              <a:rPr lang="en-US" sz="2000">
                <a:solidFill>
                  <a:srgbClr val="CB7023"/>
                </a:solidFill>
              </a:rPr>
              <a:t> - with Howard Padmore</a:t>
            </a:r>
          </a:p>
          <a:p>
            <a:endParaRPr lang="en-US" sz="2000">
              <a:solidFill>
                <a:srgbClr val="CB7023"/>
              </a:solidFill>
            </a:endParaRPr>
          </a:p>
          <a:p>
            <a:endParaRPr lang="en-US" sz="2000">
              <a:solidFill>
                <a:srgbClr val="CB7023"/>
              </a:solidFill>
            </a:endParaRPr>
          </a:p>
          <a:p>
            <a:endParaRPr lang="en-US" sz="2000">
              <a:solidFill>
                <a:srgbClr val="CB7023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19970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B7023"/>
                </a:solidFill>
              </a:rPr>
              <a:t> </a:t>
            </a:r>
          </a:p>
          <a:p>
            <a:r>
              <a:rPr lang="en-US" sz="2000">
                <a:solidFill>
                  <a:srgbClr val="CB7023"/>
                </a:solidFill>
              </a:rPr>
              <a:t> 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06425"/>
            <a:ext cx="9144000" cy="0"/>
          </a:xfrm>
          <a:prstGeom prst="line">
            <a:avLst/>
          </a:prstGeom>
          <a:noFill/>
          <a:ln w="19050">
            <a:solidFill>
              <a:srgbClr val="C97A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9563" y="3392488"/>
            <a:ext cx="2487612" cy="2708275"/>
            <a:chOff x="6006389" y="3546464"/>
            <a:chExt cx="2487063" cy="2708257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6389" y="4063314"/>
              <a:ext cx="2404672" cy="219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6014439" y="3546464"/>
              <a:ext cx="2479013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6B3B13"/>
                  </a:solidFill>
                </a:rPr>
                <a:t>    NaCl on Ag(100)</a:t>
              </a:r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188" y="3875088"/>
            <a:ext cx="25574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59175" y="3425825"/>
            <a:ext cx="187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764014"/>
                </a:solidFill>
              </a:rPr>
              <a:t>MgO on Ag(100)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479800" y="6248400"/>
            <a:ext cx="1827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6B3B13"/>
                </a:solidFill>
              </a:rPr>
              <a:t>Schintke et al. Phys. Rev. </a:t>
            </a:r>
          </a:p>
          <a:p>
            <a:r>
              <a:rPr lang="en-US" sz="1100">
                <a:solidFill>
                  <a:srgbClr val="6B3B13"/>
                </a:solidFill>
              </a:rPr>
              <a:t>Lett. </a:t>
            </a:r>
            <a:r>
              <a:rPr lang="en-US" sz="1100" b="1">
                <a:solidFill>
                  <a:srgbClr val="6B3B13"/>
                </a:solidFill>
              </a:rPr>
              <a:t>87</a:t>
            </a:r>
            <a:r>
              <a:rPr lang="en-US" sz="1100">
                <a:solidFill>
                  <a:srgbClr val="6B3B13"/>
                </a:solidFill>
              </a:rPr>
              <a:t>, 276801 (2001)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57213" y="6199188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6B3B13"/>
                </a:solidFill>
              </a:rPr>
              <a:t>Pivetta et al. Phys. Rev. </a:t>
            </a:r>
          </a:p>
          <a:p>
            <a:r>
              <a:rPr lang="en-US" sz="1100">
                <a:solidFill>
                  <a:srgbClr val="6B3B13"/>
                </a:solidFill>
              </a:rPr>
              <a:t>B </a:t>
            </a:r>
            <a:r>
              <a:rPr lang="en-US" sz="1100" b="1">
                <a:solidFill>
                  <a:srgbClr val="6B3B13"/>
                </a:solidFill>
              </a:rPr>
              <a:t>72</a:t>
            </a:r>
            <a:r>
              <a:rPr lang="en-US" sz="1100">
                <a:solidFill>
                  <a:srgbClr val="6B3B13"/>
                </a:solidFill>
              </a:rPr>
              <a:t>, 1154041 (2005)</a:t>
            </a:r>
          </a:p>
        </p:txBody>
      </p:sp>
      <p:pic>
        <p:nvPicPr>
          <p:cNvPr id="14" name="Picture 12" descr="LBNL_grating_005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513" y="3781425"/>
            <a:ext cx="24653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eader_Footer_BES_CR-0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9145588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219200" y="152400"/>
            <a:ext cx="8686800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old" pitchFamily="1" charset="0"/>
                <a:ea typeface="+mj-ea"/>
                <a:cs typeface="+mj-cs"/>
              </a:rPr>
              <a:t>Photocathode research in Berkeley 2012 - 2014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7525" y="13874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90800" y="9144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64" y="1295400"/>
            <a:ext cx="885088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Complete cathode to VHF gun transfer system to enable measurement in the gun and post-mortem</a:t>
            </a:r>
          </a:p>
          <a:p>
            <a:r>
              <a:rPr lang="en-US" sz="1600" dirty="0" smtClean="0"/>
              <a:t>analysis of  cathodes from the gun</a:t>
            </a:r>
          </a:p>
          <a:p>
            <a:endParaRPr lang="en-US" sz="1600" dirty="0"/>
          </a:p>
          <a:p>
            <a:r>
              <a:rPr lang="en-US" sz="1600" dirty="0" smtClean="0"/>
              <a:t>Continue to work with BNL / </a:t>
            </a:r>
            <a:r>
              <a:rPr lang="en-US" sz="1600" dirty="0" err="1" smtClean="0"/>
              <a:t>Stonybrook</a:t>
            </a:r>
            <a:r>
              <a:rPr lang="en-US" sz="1600" dirty="0" smtClean="0"/>
              <a:t> on cathode growth using the tools of modern materials science</a:t>
            </a:r>
          </a:p>
          <a:p>
            <a:endParaRPr lang="en-US" sz="1600" dirty="0"/>
          </a:p>
          <a:p>
            <a:r>
              <a:rPr lang="en-US" sz="1600" dirty="0" smtClean="0"/>
              <a:t>Develop new methods for production of alkali </a:t>
            </a:r>
            <a:r>
              <a:rPr lang="en-US" sz="1600" dirty="0" err="1" smtClean="0"/>
              <a:t>antimonide</a:t>
            </a:r>
            <a:r>
              <a:rPr lang="en-US" sz="1600" dirty="0" smtClean="0"/>
              <a:t> cathodes with very low roughness for </a:t>
            </a:r>
          </a:p>
          <a:p>
            <a:r>
              <a:rPr lang="en-US" sz="1600" dirty="0" smtClean="0"/>
              <a:t>very high field gradient guns.   First step will be the synthesis of bulk material, probably followed by PLD</a:t>
            </a:r>
          </a:p>
          <a:p>
            <a:endParaRPr lang="en-US" sz="1600" dirty="0"/>
          </a:p>
          <a:p>
            <a:r>
              <a:rPr lang="en-US" sz="1600" dirty="0" smtClean="0"/>
              <a:t>Continue to investigate use of </a:t>
            </a:r>
            <a:r>
              <a:rPr lang="en-US" sz="1600" dirty="0" err="1" smtClean="0"/>
              <a:t>bandstructure</a:t>
            </a:r>
            <a:r>
              <a:rPr lang="en-US" sz="1600" dirty="0" smtClean="0"/>
              <a:t> in ordered materials:</a:t>
            </a:r>
          </a:p>
          <a:p>
            <a:endParaRPr lang="en-US" sz="1600" dirty="0"/>
          </a:p>
          <a:p>
            <a:r>
              <a:rPr lang="en-US" sz="1600" dirty="0" smtClean="0"/>
              <a:t>	- finish off surface state work on metals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investigate layered compounds and bulk band materials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exotic materials such as BiTe3 with localized emission at the Fermi level</a:t>
            </a:r>
          </a:p>
          <a:p>
            <a:endParaRPr lang="en-US" sz="1600" dirty="0"/>
          </a:p>
          <a:p>
            <a:r>
              <a:rPr lang="en-US" sz="1600" dirty="0" smtClean="0"/>
              <a:t>Continue to investigate the use of structured </a:t>
            </a:r>
            <a:r>
              <a:rPr lang="en-US" sz="1600" dirty="0" err="1" smtClean="0"/>
              <a:t>plasmonic</a:t>
            </a:r>
            <a:r>
              <a:rPr lang="en-US" sz="1600" dirty="0" smtClean="0"/>
              <a:t> materials</a:t>
            </a:r>
          </a:p>
          <a:p>
            <a:endParaRPr lang="en-US" sz="1600" dirty="0"/>
          </a:p>
          <a:p>
            <a:r>
              <a:rPr lang="en-US" sz="1600" dirty="0" smtClean="0"/>
              <a:t>	- use for optimum absorption of IR used in </a:t>
            </a:r>
            <a:r>
              <a:rPr lang="en-US" sz="1600" dirty="0" err="1" smtClean="0"/>
              <a:t>multiphoton</a:t>
            </a:r>
            <a:r>
              <a:rPr lang="en-US" sz="1600" dirty="0" smtClean="0"/>
              <a:t> photoemission cathodes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use for non-stochastic emission of electrons from a cathode (cold sources)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structured emission for super-radiance schemes</a:t>
            </a:r>
          </a:p>
          <a:p>
            <a:endParaRPr lang="en-US" sz="1600" dirty="0"/>
          </a:p>
          <a:p>
            <a:r>
              <a:rPr lang="en-US" sz="1600" dirty="0" smtClean="0"/>
              <a:t>Continue to develop electronic structure calculations for prediction of cathode properties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in Guns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1515"/>
            <a:ext cx="8763000" cy="68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762000"/>
          </a:xfrm>
        </p:spPr>
        <p:txBody>
          <a:bodyPr/>
          <a:lstStyle/>
          <a:p>
            <a:r>
              <a:rPr lang="en-US" sz="2400" dirty="0" smtClean="0"/>
              <a:t>Two-Year Plan Photocathode R&amp;D at CERN 2013/14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7"/>
            <a:ext cx="9144000" cy="77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65517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3246120"/>
            <a:ext cx="4343400" cy="2462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112 MHz SRF gun tests</a:t>
            </a:r>
          </a:p>
          <a:p>
            <a:r>
              <a:rPr lang="en-US" sz="2200" dirty="0" smtClean="0"/>
              <a:t>Fabricate cathode @ BNL</a:t>
            </a:r>
          </a:p>
          <a:p>
            <a:r>
              <a:rPr lang="en-US" sz="2200" dirty="0" smtClean="0"/>
              <a:t>Tests at </a:t>
            </a:r>
            <a:r>
              <a:rPr lang="en-US" sz="2200" dirty="0" err="1" smtClean="0"/>
              <a:t>Niowave</a:t>
            </a:r>
            <a:endParaRPr lang="en-US" sz="2200" dirty="0" smtClean="0"/>
          </a:p>
          <a:p>
            <a:r>
              <a:rPr lang="en-US" sz="2200" dirty="0" err="1" smtClean="0"/>
              <a:t>Bialkali</a:t>
            </a:r>
            <a:r>
              <a:rPr lang="en-US" sz="2200" dirty="0" smtClean="0"/>
              <a:t> cathode: Dec 2012-Jan 2013</a:t>
            </a:r>
          </a:p>
          <a:p>
            <a:r>
              <a:rPr lang="en-US" sz="2200" dirty="0" smtClean="0"/>
              <a:t>Diamond amplifier: Jan 2013</a:t>
            </a:r>
          </a:p>
          <a:p>
            <a:r>
              <a:rPr lang="en-US" sz="2200" dirty="0" smtClean="0"/>
              <a:t>Gun transported to BNL: March 2013</a:t>
            </a: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"/>
            <a:ext cx="411032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3440" y="3276600"/>
            <a:ext cx="4419600" cy="24622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700 MHz gun tests</a:t>
            </a:r>
          </a:p>
          <a:p>
            <a:r>
              <a:rPr lang="en-US" sz="2200" dirty="0" smtClean="0"/>
              <a:t>Cu cathode: Cold emission, </a:t>
            </a:r>
            <a:r>
              <a:rPr lang="en-US" sz="2200" dirty="0" err="1" smtClean="0"/>
              <a:t>multipacting</a:t>
            </a:r>
            <a:r>
              <a:rPr lang="en-US" sz="2200" dirty="0" smtClean="0"/>
              <a:t> studies Nov. 2012</a:t>
            </a:r>
          </a:p>
          <a:p>
            <a:r>
              <a:rPr lang="en-US" sz="2200" dirty="0" err="1" smtClean="0"/>
              <a:t>Bialkali</a:t>
            </a:r>
            <a:r>
              <a:rPr lang="en-US" sz="2200" dirty="0" smtClean="0"/>
              <a:t> cathode: low charge, low current, Jan 2013</a:t>
            </a:r>
          </a:p>
          <a:p>
            <a:r>
              <a:rPr lang="en-US" sz="2200" dirty="0" err="1" smtClean="0"/>
              <a:t>Bialkali</a:t>
            </a:r>
            <a:r>
              <a:rPr lang="en-US" sz="2200" dirty="0" smtClean="0"/>
              <a:t> cathode: High charge, 2013</a:t>
            </a:r>
          </a:p>
          <a:p>
            <a:r>
              <a:rPr lang="en-US" sz="2200" dirty="0" smtClean="0"/>
              <a:t>Studies continue after that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Future Programs at BNL: Gun Studies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718631"/>
            <a:ext cx="43434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Continued Collaboration with</a:t>
            </a:r>
          </a:p>
          <a:p>
            <a:r>
              <a:rPr lang="en-US" sz="2200" dirty="0" err="1" smtClean="0"/>
              <a:t>Jlab</a:t>
            </a:r>
            <a:r>
              <a:rPr lang="en-US" sz="2200" dirty="0" smtClean="0"/>
              <a:t> DC gun, </a:t>
            </a:r>
            <a:r>
              <a:rPr lang="en-US" sz="2200" dirty="0" err="1" smtClean="0"/>
              <a:t>bialkali</a:t>
            </a:r>
            <a:r>
              <a:rPr lang="en-US" sz="2200" dirty="0" smtClean="0"/>
              <a:t> cathode</a:t>
            </a:r>
          </a:p>
          <a:p>
            <a:r>
              <a:rPr lang="en-US" sz="2200" dirty="0" smtClean="0"/>
              <a:t>LBNL-NCRF gun Diamond cathode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730240"/>
            <a:ext cx="4419600" cy="1107996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Deliver High current, polarized e beam from </a:t>
            </a:r>
            <a:r>
              <a:rPr lang="en-US" sz="2200" dirty="0" err="1" smtClean="0"/>
              <a:t>GaAs</a:t>
            </a:r>
            <a:r>
              <a:rPr lang="en-US" sz="2200" dirty="0" smtClean="0"/>
              <a:t> for Gatling Gun 2 years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48" y="0"/>
            <a:ext cx="9173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9010"/>
            <a:ext cx="9144000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err="1"/>
              <a:t>JLab</a:t>
            </a:r>
            <a:r>
              <a:rPr lang="en-US" sz="2400" dirty="0"/>
              <a:t> FEL developing DC electron gun with segmented insulator and load-lock system, </a:t>
            </a:r>
            <a:r>
              <a:rPr lang="en-US" sz="2400" dirty="0" smtClean="0"/>
              <a:t>summer 2013</a:t>
            </a:r>
          </a:p>
          <a:p>
            <a:pPr marL="800100" lvl="1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Store up to 6 cathodes (</a:t>
            </a:r>
            <a:r>
              <a:rPr lang="en-US" sz="2400" dirty="0" err="1" smtClean="0"/>
              <a:t>GaAs</a:t>
            </a:r>
            <a:r>
              <a:rPr lang="en-US" sz="2400" dirty="0" smtClean="0"/>
              <a:t> first)</a:t>
            </a:r>
          </a:p>
          <a:p>
            <a:pPr marL="800100" lvl="1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Demonstrate long dark lifetime for stored Cs cathodes</a:t>
            </a:r>
          </a:p>
          <a:p>
            <a:pPr marL="800100" lvl="1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(</a:t>
            </a:r>
            <a:r>
              <a:rPr lang="en-US" sz="2400" smtClean="0"/>
              <a:t>make users </a:t>
            </a:r>
            <a:r>
              <a:rPr lang="en-US" sz="2400" dirty="0" smtClean="0"/>
              <a:t>happy with increased uptime)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Jlab 2 year outlook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2905125"/>
            <a:ext cx="4505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24200"/>
            <a:ext cx="4495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/>
              <a:t>Collaborate with Cornell on compatible photocathode puck and suitcase for transporting Cornell grown cathodes to </a:t>
            </a:r>
            <a:r>
              <a:rPr lang="en-US" sz="2400" dirty="0" err="1"/>
              <a:t>JLab</a:t>
            </a:r>
            <a:r>
              <a:rPr lang="en-US" sz="2400" dirty="0"/>
              <a:t> </a:t>
            </a:r>
            <a:r>
              <a:rPr lang="en-US" sz="2400" dirty="0" smtClean="0"/>
              <a:t>FEL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Produce CsK2Sb for testing in 200kV DC gun (have hardware)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04" y="0"/>
            <a:ext cx="9168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5" y="0"/>
            <a:ext cx="915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1019</Words>
  <Application>Microsoft Office PowerPoint</Application>
  <PresentationFormat>On-screen Show (4:3)</PresentationFormat>
  <Paragraphs>136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2 Year Outlook</vt:lpstr>
      <vt:lpstr>Measurements in Guns</vt:lpstr>
      <vt:lpstr>Slide 3</vt:lpstr>
      <vt:lpstr>Two-Year Plan Photocathode R&amp;D at CERN 2013/14</vt:lpstr>
      <vt:lpstr>Slide 5</vt:lpstr>
      <vt:lpstr>Slide 6</vt:lpstr>
      <vt:lpstr>Slide 7</vt:lpstr>
      <vt:lpstr>Slide 8</vt:lpstr>
      <vt:lpstr>Slide 9</vt:lpstr>
      <vt:lpstr>UCLA Pegasus RF photoinjector</vt:lpstr>
      <vt:lpstr>Cathode Manufacture &amp; Research</vt:lpstr>
      <vt:lpstr>Slide 12</vt:lpstr>
      <vt:lpstr>&gt;2-year plan at Cornell University</vt:lpstr>
      <vt:lpstr>ASTeC current plans for photocathode research</vt:lpstr>
      <vt:lpstr>Slide 15</vt:lpstr>
      <vt:lpstr>Slide 16</vt:lpstr>
      <vt:lpstr>Slide 17</vt:lpstr>
      <vt:lpstr>Slide 18</vt:lpstr>
      <vt:lpstr>Slide 19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Year Outlook</dc:title>
  <dc:creator>Fay Hannon</dc:creator>
  <cp:lastModifiedBy>Fay Hannon</cp:lastModifiedBy>
  <cp:revision>9</cp:revision>
  <dcterms:created xsi:type="dcterms:W3CDTF">2012-10-10T09:37:47Z</dcterms:created>
  <dcterms:modified xsi:type="dcterms:W3CDTF">2012-10-10T14:33:57Z</dcterms:modified>
</cp:coreProperties>
</file>