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4F54-0316-4CF0-9B37-B4AD1F401D74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0960-7373-4154-8137-C8674FB96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4F54-0316-4CF0-9B37-B4AD1F401D74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0960-7373-4154-8137-C8674FB96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4F54-0316-4CF0-9B37-B4AD1F401D74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0960-7373-4154-8137-C8674FB96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4F54-0316-4CF0-9B37-B4AD1F401D74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0960-7373-4154-8137-C8674FB96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4F54-0316-4CF0-9B37-B4AD1F401D74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0960-7373-4154-8137-C8674FB96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4F54-0316-4CF0-9B37-B4AD1F401D74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0960-7373-4154-8137-C8674FB96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4F54-0316-4CF0-9B37-B4AD1F401D74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0960-7373-4154-8137-C8674FB96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4F54-0316-4CF0-9B37-B4AD1F401D74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0960-7373-4154-8137-C8674FB96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4F54-0316-4CF0-9B37-B4AD1F401D74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0960-7373-4154-8137-C8674FB96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4F54-0316-4CF0-9B37-B4AD1F401D74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0960-7373-4154-8137-C8674FB96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4F54-0316-4CF0-9B37-B4AD1F401D74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0960-7373-4154-8137-C8674FB96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C4F54-0316-4CF0-9B37-B4AD1F401D74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40960-7373-4154-8137-C8674FB96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cathodes.chess.cornell.edu/wiki/Cathode_properti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hotocathodes.chess.cornell.ed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Photocathode Wiki </a:t>
            </a:r>
            <a:r>
              <a:rPr lang="en-US" dirty="0" smtClean="0"/>
              <a:t>Project –</a:t>
            </a:r>
            <a:br>
              <a:rPr lang="en-US" dirty="0" smtClean="0"/>
            </a:br>
            <a:r>
              <a:rPr lang="en-US" dirty="0" smtClean="0"/>
              <a:t>A website for the community, by the community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Siddharth</a:t>
            </a:r>
            <a:r>
              <a:rPr lang="en-US" dirty="0" smtClean="0"/>
              <a:t> </a:t>
            </a:r>
            <a:r>
              <a:rPr lang="en-US" dirty="0" err="1" smtClean="0"/>
              <a:t>Karkare</a:t>
            </a:r>
            <a:endParaRPr lang="en-US" dirty="0"/>
          </a:p>
        </p:txBody>
      </p:sp>
      <p:pic>
        <p:nvPicPr>
          <p:cNvPr id="5" name="Picture 4" descr="Blue 10in 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Thanks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dirty="0" smtClean="0"/>
              <a:t>Ivan </a:t>
            </a:r>
            <a:r>
              <a:rPr lang="en-US" dirty="0" err="1" smtClean="0"/>
              <a:t>Bazarov</a:t>
            </a:r>
            <a:r>
              <a:rPr lang="en-US" dirty="0" smtClean="0"/>
              <a:t> and Rick </a:t>
            </a:r>
            <a:r>
              <a:rPr lang="en-US" dirty="0" err="1" smtClean="0"/>
              <a:t>Merluzzi</a:t>
            </a:r>
            <a:r>
              <a:rPr lang="en-US" dirty="0" smtClean="0"/>
              <a:t> for setting up the website</a:t>
            </a:r>
          </a:p>
          <a:p>
            <a:r>
              <a:rPr lang="en-US" dirty="0" smtClean="0"/>
              <a:t>CHESS for hosting it</a:t>
            </a:r>
          </a:p>
          <a:p>
            <a:r>
              <a:rPr lang="en-US" dirty="0" smtClean="0"/>
              <a:t>All those who contributed so far…</a:t>
            </a:r>
            <a:endParaRPr lang="en-US" dirty="0"/>
          </a:p>
        </p:txBody>
      </p:sp>
      <p:pic>
        <p:nvPicPr>
          <p:cNvPr id="4" name="Picture 3" descr="Blue 10in 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Broad Goals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5562600" cy="12493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Create a </a:t>
            </a:r>
            <a:r>
              <a:rPr lang="en-US" b="1" dirty="0" smtClean="0"/>
              <a:t>free online repository</a:t>
            </a:r>
            <a:r>
              <a:rPr lang="en-US" dirty="0" smtClean="0"/>
              <a:t> of photocathode info for accelerator applications                                               </a:t>
            </a:r>
          </a:p>
          <a:p>
            <a:pPr>
              <a:buNone/>
            </a:pPr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Blue 10in 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473"/>
          </a:xfrm>
          <a:prstGeom prst="rect">
            <a:avLst/>
          </a:prstGeom>
        </p:spPr>
      </p:pic>
      <p:pic>
        <p:nvPicPr>
          <p:cNvPr id="9218" name="Picture 2" descr="https://encrypted-tbn3.gstatic.com/images?q=tbn:ANd9GcTe-DKLYHN_9reEkK45lwqNDKU50VN120rgtfJsK5-O1HqW4Gb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600200"/>
            <a:ext cx="2339810" cy="1752600"/>
          </a:xfrm>
          <a:prstGeom prst="rect">
            <a:avLst/>
          </a:prstGeom>
          <a:noFill/>
        </p:spPr>
      </p:pic>
      <p:pic>
        <p:nvPicPr>
          <p:cNvPr id="9220" name="Picture 4" descr="http://eogen.editme.com/files/Home/encyclopedia.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276600"/>
            <a:ext cx="2114550" cy="151039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581400" y="3505200"/>
            <a:ext cx="5117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/>
              <a:t>Encyclopedia</a:t>
            </a:r>
            <a:r>
              <a:rPr lang="en-US" sz="3000" dirty="0" smtClean="0"/>
              <a:t> for photocathode physics</a:t>
            </a:r>
            <a:endParaRPr lang="en-US" sz="3000" dirty="0"/>
          </a:p>
        </p:txBody>
      </p:sp>
      <p:sp>
        <p:nvSpPr>
          <p:cNvPr id="8" name="Rectangle 7"/>
          <p:cNvSpPr/>
          <p:nvPr/>
        </p:nvSpPr>
        <p:spPr>
          <a:xfrm>
            <a:off x="533400" y="48768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000" dirty="0" smtClean="0"/>
              <a:t>Enable </a:t>
            </a:r>
            <a:r>
              <a:rPr lang="en-US" sz="3000" b="1" dirty="0" smtClean="0"/>
              <a:t>research collaborations </a:t>
            </a:r>
            <a:r>
              <a:rPr lang="en-US" sz="3000" dirty="0" smtClean="0"/>
              <a:t>easily and advancement of photocathode physics</a:t>
            </a:r>
          </a:p>
        </p:txBody>
      </p:sp>
      <p:pic>
        <p:nvPicPr>
          <p:cNvPr id="9224" name="Picture 8" descr="http://www.ireap.umd.edu/FEL/Images/photoemission_theory_pic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4267200"/>
            <a:ext cx="3200400" cy="2400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wikisite</a:t>
            </a:r>
            <a:r>
              <a:rPr lang="en-US" dirty="0" smtClean="0"/>
              <a:t> that contains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dirty="0" smtClean="0"/>
              <a:t>Photocathode look-up table</a:t>
            </a:r>
          </a:p>
          <a:p>
            <a:r>
              <a:rPr lang="en-US" dirty="0" smtClean="0"/>
              <a:t>Photocathode preparation details</a:t>
            </a:r>
          </a:p>
          <a:p>
            <a:r>
              <a:rPr lang="en-US" dirty="0" smtClean="0"/>
              <a:t>Photocathode theory</a:t>
            </a:r>
          </a:p>
          <a:p>
            <a:r>
              <a:rPr lang="en-US" dirty="0" smtClean="0"/>
              <a:t>Photocathode diagnostics and surface characterization</a:t>
            </a:r>
          </a:p>
          <a:p>
            <a:r>
              <a:rPr lang="en-US" dirty="0" smtClean="0"/>
              <a:t>Collaboration portal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Blue 10in 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Photocathode look-up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45720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 table  giving info about</a:t>
            </a:r>
          </a:p>
          <a:p>
            <a:r>
              <a:rPr lang="en-US" dirty="0" smtClean="0"/>
              <a:t>QE</a:t>
            </a:r>
          </a:p>
          <a:p>
            <a:r>
              <a:rPr lang="en-US" dirty="0" smtClean="0"/>
              <a:t>Lifetimes/vacuum conditions</a:t>
            </a:r>
          </a:p>
          <a:p>
            <a:r>
              <a:rPr lang="en-US" dirty="0" smtClean="0"/>
              <a:t>Emission wavelengths</a:t>
            </a:r>
          </a:p>
          <a:p>
            <a:r>
              <a:rPr lang="en-US" dirty="0" smtClean="0"/>
              <a:t>Thermal </a:t>
            </a:r>
            <a:r>
              <a:rPr lang="en-US" dirty="0" err="1" smtClean="0"/>
              <a:t>Emittance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for various </a:t>
            </a:r>
            <a:r>
              <a:rPr lang="en-US" dirty="0" smtClean="0"/>
              <a:t>cathodes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Blue 10in 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47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876797" y="2133600"/>
          <a:ext cx="4114803" cy="4064003"/>
        </p:xfrm>
        <a:graphic>
          <a:graphicData uri="http://schemas.openxmlformats.org/drawingml/2006/table">
            <a:tbl>
              <a:tblPr/>
              <a:tblGrid>
                <a:gridCol w="587829"/>
                <a:gridCol w="587829"/>
                <a:gridCol w="587829"/>
                <a:gridCol w="587829"/>
                <a:gridCol w="587829"/>
                <a:gridCol w="587829"/>
                <a:gridCol w="587829"/>
              </a:tblGrid>
              <a:tr h="1161143"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Metal Cathodes</a:t>
                      </a:r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Wavelength &amp; Energy: </a:t>
                      </a:r>
                      <a:r>
                        <a:rPr lang="el-GR" sz="800" i="1"/>
                        <a:t>λ</a:t>
                      </a:r>
                      <a:r>
                        <a:rPr lang="en-US" sz="800" i="1" baseline="-25000"/>
                        <a:t>opt</a:t>
                      </a:r>
                      <a:r>
                        <a:rPr lang="en-US" sz="800"/>
                        <a:t>(nm), ℏ</a:t>
                      </a:r>
                      <a:r>
                        <a:rPr lang="el-GR" sz="800"/>
                        <a:t>ω (</a:t>
                      </a:r>
                      <a:r>
                        <a:rPr lang="en-US" sz="800"/>
                        <a:t>eV)</a:t>
                      </a:r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Quantum Efficiency (electrons per photon)</a:t>
                      </a:r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Vacuum for 1000h operation (Torr)</a:t>
                      </a:r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Work Function,</a:t>
                      </a:r>
                      <a:r>
                        <a:rPr lang="el-GR" sz="800" i="1"/>
                        <a:t>φ</a:t>
                      </a:r>
                      <a:r>
                        <a:rPr lang="en-US" sz="800" i="1"/>
                        <a:t>w</a:t>
                      </a:r>
                      <a:r>
                        <a:rPr lang="en-US" sz="800"/>
                        <a:t> (eV)</a:t>
                      </a:r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Thermal Emittance (microns / mm(rms)) Eq. (1)</a:t>
                      </a:r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Thermal Emittance (microns / mm(rms)) Expt.</a:t>
                      </a:r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en-US" sz="800" b="1"/>
                        <a:t>Bare Metal</a:t>
                      </a:r>
                      <a:endParaRPr lang="en-US" sz="800"/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41469" marR="41469" marT="20735" marB="2073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en-US" sz="800"/>
                        <a:t>Cu</a:t>
                      </a:r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250, 4.96</a:t>
                      </a:r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1.4 x 10</a:t>
                      </a:r>
                      <a:r>
                        <a:rPr lang="en-US" sz="800" baseline="30000"/>
                        <a:t>-4</a:t>
                      </a:r>
                      <a:endParaRPr lang="en-US" sz="800"/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10</a:t>
                      </a:r>
                      <a:r>
                        <a:rPr lang="en-US" sz="800" baseline="30000"/>
                        <a:t>-9</a:t>
                      </a:r>
                      <a:endParaRPr lang="en-US" sz="800"/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4.6 </a:t>
                      </a:r>
                      <a:r>
                        <a:rPr lang="en-US" sz="800" u="none" strike="noStrike" baseline="30000">
                          <a:solidFill>
                            <a:srgbClr val="0B0080"/>
                          </a:solidFill>
                          <a:hlinkClick r:id="rId3"/>
                        </a:rPr>
                        <a:t>[2]</a:t>
                      </a:r>
                      <a:endParaRPr lang="en-US" sz="800"/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0.5</a:t>
                      </a:r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1.0 ± 0.1 </a:t>
                      </a:r>
                      <a:r>
                        <a:rPr lang="en-US" sz="800" u="none" strike="noStrike" baseline="30000">
                          <a:solidFill>
                            <a:srgbClr val="0B0080"/>
                          </a:solidFill>
                          <a:hlinkClick r:id="rId3"/>
                        </a:rPr>
                        <a:t>[3]</a:t>
                      </a:r>
                      <a:endParaRPr lang="en-US" sz="800"/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90286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1.2 ± 0.2 </a:t>
                      </a:r>
                      <a:r>
                        <a:rPr lang="en-US" sz="800" u="none" strike="noStrike" baseline="30000">
                          <a:solidFill>
                            <a:srgbClr val="0B0080"/>
                          </a:solidFill>
                          <a:hlinkClick r:id="rId3"/>
                        </a:rPr>
                        <a:t>[4]</a:t>
                      </a:r>
                      <a:endParaRPr lang="en-US" sz="800"/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90286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0.9 ± 0.05 </a:t>
                      </a:r>
                      <a:r>
                        <a:rPr lang="en-US" sz="800" u="none" strike="noStrike" baseline="30000">
                          <a:solidFill>
                            <a:srgbClr val="0B0080"/>
                          </a:solidFill>
                          <a:hlinkClick r:id="rId3"/>
                        </a:rPr>
                        <a:t>[5]</a:t>
                      </a:r>
                      <a:endParaRPr lang="en-US" sz="800"/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en-US" sz="800"/>
                        <a:t>Mg</a:t>
                      </a:r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266, 4.66</a:t>
                      </a:r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6.4 x 10</a:t>
                      </a:r>
                      <a:r>
                        <a:rPr lang="en-US" sz="800" baseline="30000"/>
                        <a:t>-4</a:t>
                      </a:r>
                      <a:endParaRPr lang="en-US" sz="800"/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10</a:t>
                      </a:r>
                      <a:r>
                        <a:rPr lang="en-US" sz="800" baseline="30000"/>
                        <a:t>-10</a:t>
                      </a:r>
                      <a:endParaRPr lang="en-US" sz="800"/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3.6 </a:t>
                      </a:r>
                      <a:r>
                        <a:rPr lang="en-US" sz="800" u="none" strike="noStrike" baseline="30000">
                          <a:solidFill>
                            <a:srgbClr val="0B0080"/>
                          </a:solidFill>
                          <a:hlinkClick r:id="rId3"/>
                        </a:rPr>
                        <a:t>[6]</a:t>
                      </a:r>
                      <a:endParaRPr lang="en-US" sz="800"/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0.8</a:t>
                      </a:r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0.4 ± 0.1 </a:t>
                      </a:r>
                      <a:r>
                        <a:rPr lang="en-US" sz="800" u="none" strike="noStrike" baseline="30000">
                          <a:solidFill>
                            <a:srgbClr val="0B0080"/>
                          </a:solidFill>
                          <a:hlinkClick r:id="rId3"/>
                        </a:rPr>
                        <a:t>[6]</a:t>
                      </a:r>
                      <a:endParaRPr lang="en-US" sz="800"/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en-US" sz="800"/>
                        <a:t>Pb</a:t>
                      </a:r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250 , 4.96</a:t>
                      </a:r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6.9 x 10</a:t>
                      </a:r>
                      <a:r>
                        <a:rPr lang="en-US" sz="800" baseline="30000"/>
                        <a:t>-4</a:t>
                      </a:r>
                      <a:endParaRPr lang="en-US" sz="800"/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10</a:t>
                      </a:r>
                      <a:r>
                        <a:rPr lang="en-US" sz="800" baseline="30000"/>
                        <a:t>-9</a:t>
                      </a:r>
                      <a:endParaRPr lang="en-US" sz="800"/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4.0 </a:t>
                      </a:r>
                      <a:r>
                        <a:rPr lang="en-US" sz="800" u="none" strike="noStrike" baseline="30000">
                          <a:solidFill>
                            <a:srgbClr val="0B0080"/>
                          </a:solidFill>
                          <a:hlinkClick r:id="rId3"/>
                        </a:rPr>
                        <a:t>[2]</a:t>
                      </a:r>
                      <a:endParaRPr lang="en-US" sz="800"/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0.8</a:t>
                      </a:r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 ?</a:t>
                      </a:r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en-US" sz="800"/>
                        <a:t>Nb</a:t>
                      </a:r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250 , 4.96</a:t>
                      </a:r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~2 x 10</a:t>
                      </a:r>
                      <a:r>
                        <a:rPr lang="en-US" sz="800" baseline="30000"/>
                        <a:t>-5</a:t>
                      </a:r>
                      <a:endParaRPr lang="en-US" sz="800"/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10</a:t>
                      </a:r>
                      <a:r>
                        <a:rPr lang="en-US" sz="800" baseline="30000"/>
                        <a:t>-10</a:t>
                      </a:r>
                      <a:endParaRPr lang="en-US" sz="800"/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4.38 </a:t>
                      </a:r>
                      <a:r>
                        <a:rPr lang="en-US" sz="800" u="none" strike="noStrike" baseline="30000">
                          <a:solidFill>
                            <a:srgbClr val="0B0080"/>
                          </a:solidFill>
                          <a:hlinkClick r:id="rId3"/>
                        </a:rPr>
                        <a:t>[2]</a:t>
                      </a:r>
                      <a:endParaRPr lang="en-US" sz="800"/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0.6</a:t>
                      </a:r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 ?</a:t>
                      </a:r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en-US" sz="800" b="1"/>
                        <a:t>Coated Metal</a:t>
                      </a:r>
                      <a:endParaRPr lang="en-US" sz="800"/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1469" marR="41469" marT="20735" marB="2073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en-US" sz="800"/>
                        <a:t>CsBr:Cu</a:t>
                      </a:r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250 , 4.96</a:t>
                      </a:r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7 x 10</a:t>
                      </a:r>
                      <a:r>
                        <a:rPr lang="en-US" sz="800" baseline="30000"/>
                        <a:t>-3</a:t>
                      </a:r>
                      <a:endParaRPr lang="en-US" sz="800"/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10</a:t>
                      </a:r>
                      <a:r>
                        <a:rPr lang="en-US" sz="800" baseline="30000"/>
                        <a:t>-9</a:t>
                      </a:r>
                      <a:endParaRPr lang="en-US" sz="800"/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~2.5</a:t>
                      </a:r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 ?</a:t>
                      </a:r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 ?</a:t>
                      </a:r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en-US" sz="800"/>
                        <a:t>CsBr:Nb</a:t>
                      </a:r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250 , 4.96</a:t>
                      </a:r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7 x 10</a:t>
                      </a:r>
                      <a:r>
                        <a:rPr lang="en-US" sz="800" baseline="30000"/>
                        <a:t>-3</a:t>
                      </a:r>
                      <a:endParaRPr lang="en-US" sz="800"/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10</a:t>
                      </a:r>
                      <a:r>
                        <a:rPr lang="en-US" sz="800" baseline="30000"/>
                        <a:t>-9</a:t>
                      </a:r>
                      <a:endParaRPr lang="en-US" sz="800"/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~2.5</a:t>
                      </a:r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 ?</a:t>
                      </a:r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 ?</a:t>
                      </a:r>
                    </a:p>
                  </a:txBody>
                  <a:tcPr marL="41469" marR="41469" marT="20735" marB="2073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400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 </a:t>
            </a:r>
            <a:r>
              <a:rPr lang="en-US" sz="1200" dirty="0" smtClean="0"/>
              <a:t>Dowell et </a:t>
            </a:r>
            <a:r>
              <a:rPr lang="en-US" sz="1200" dirty="0" err="1" smtClean="0"/>
              <a:t>al,NIMA</a:t>
            </a:r>
            <a:r>
              <a:rPr lang="en-US" sz="1200" dirty="0" smtClean="0"/>
              <a:t> Volume 622, Issue 3, 21 (2010)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Photocathode preparation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Designs of prep chambers</a:t>
            </a:r>
          </a:p>
        </p:txBody>
      </p:sp>
      <p:pic>
        <p:nvPicPr>
          <p:cNvPr id="4" name="Picture 3" descr="Blue 10in 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473"/>
          </a:xfrm>
          <a:prstGeom prst="rect">
            <a:avLst/>
          </a:prstGeom>
        </p:spPr>
      </p:pic>
      <p:pic>
        <p:nvPicPr>
          <p:cNvPr id="5" name="Picture 2" descr="https://lh5.googleusercontent.com/-69i9KDVZLkY/TkASf-RtTgI/AAAAAAAAAf8/cx-ExO97AMA/s512/2011-08-08%25252012.37.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905000"/>
            <a:ext cx="2362200" cy="3149600"/>
          </a:xfrm>
          <a:prstGeom prst="rect">
            <a:avLst/>
          </a:prstGeom>
          <a:noFill/>
        </p:spPr>
      </p:pic>
      <p:pic>
        <p:nvPicPr>
          <p:cNvPr id="6" name="Picture 2" descr="C:\Users\Siddharth\Downloads\Growth C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495800"/>
            <a:ext cx="3581400" cy="223837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343400" y="25908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/>
              <a:t>Cleaning, preparation and growth procedures from various labs along with lab specific results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523273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/>
              <a:t>Diagnostics required during preparation/growth</a:t>
            </a:r>
            <a:endParaRPr lang="en-US" sz="3000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1295400"/>
            <a:ext cx="35242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dirty="0" smtClean="0"/>
              <a:t>Various photoemission  models</a:t>
            </a:r>
          </a:p>
          <a:p>
            <a:r>
              <a:rPr lang="en-US" dirty="0" smtClean="0"/>
              <a:t>Material specific modeling</a:t>
            </a:r>
          </a:p>
          <a:p>
            <a:r>
              <a:rPr lang="en-US" dirty="0" smtClean="0"/>
              <a:t>Electron transport within bulk</a:t>
            </a:r>
          </a:p>
          <a:p>
            <a:r>
              <a:rPr lang="en-US" dirty="0" smtClean="0"/>
              <a:t>Surface physics</a:t>
            </a:r>
          </a:p>
          <a:p>
            <a:r>
              <a:rPr lang="en-US" dirty="0" smtClean="0"/>
              <a:t>Emission physics</a:t>
            </a:r>
          </a:p>
          <a:p>
            <a:endParaRPr lang="en-US" dirty="0"/>
          </a:p>
        </p:txBody>
      </p:sp>
      <p:pic>
        <p:nvPicPr>
          <p:cNvPr id="4" name="Picture 3" descr="Blue 10in 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473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167767"/>
            <a:ext cx="3350220" cy="269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physweb.bgu.ac.il/COURSES/PHYSICS3_ChemMatr/index_files/Photoelectric_effec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219200"/>
            <a:ext cx="2255491" cy="30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Photocathode theory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1" y="4800600"/>
            <a:ext cx="2895600" cy="192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Photocathode diagnostics and 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dirty="0" smtClean="0"/>
              <a:t>Various available surface diagnostics</a:t>
            </a:r>
          </a:p>
          <a:p>
            <a:r>
              <a:rPr lang="en-US" dirty="0" smtClean="0"/>
              <a:t>Beam diagnostics</a:t>
            </a:r>
          </a:p>
          <a:p>
            <a:r>
              <a:rPr lang="en-US" dirty="0" smtClean="0"/>
              <a:t>Procedures for characterizing </a:t>
            </a:r>
            <a:r>
              <a:rPr lang="en-US" dirty="0" err="1" smtClean="0"/>
              <a:t>photocathodes</a:t>
            </a:r>
            <a:endParaRPr lang="en-US" dirty="0" smtClean="0"/>
          </a:p>
          <a:p>
            <a:r>
              <a:rPr lang="en-US" dirty="0" smtClean="0"/>
              <a:t>What to look for while characterizing cathodes</a:t>
            </a:r>
          </a:p>
        </p:txBody>
      </p:sp>
      <p:pic>
        <p:nvPicPr>
          <p:cNvPr id="4" name="Picture 3" descr="Blue 10in 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473"/>
          </a:xfrm>
          <a:prstGeom prst="rect">
            <a:avLst/>
          </a:prstGeom>
        </p:spPr>
      </p:pic>
      <p:pic>
        <p:nvPicPr>
          <p:cNvPr id="5" name="Picture 4" descr="https://lh4.googleusercontent.com/-my28MfrPLxE/TkEmM5ADO_I/AAAAAAAAAgI/TGAz4x6cRgA/s640/2011-08-09%25252008.20.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165" y="1465998"/>
            <a:ext cx="1906136" cy="142960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218912"/>
            <a:ext cx="3048000" cy="263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419600"/>
            <a:ext cx="3505200" cy="233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Collaboration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5867400" cy="4525963"/>
          </a:xfrm>
        </p:spPr>
        <p:txBody>
          <a:bodyPr/>
          <a:lstStyle/>
          <a:p>
            <a:r>
              <a:rPr lang="en-US" dirty="0" smtClean="0"/>
              <a:t>Techniques and capabilities available at various labs</a:t>
            </a:r>
          </a:p>
          <a:p>
            <a:r>
              <a:rPr lang="en-US" dirty="0" smtClean="0"/>
              <a:t>Small scale and large scale facilities</a:t>
            </a:r>
          </a:p>
          <a:p>
            <a:r>
              <a:rPr lang="en-US" dirty="0" smtClean="0"/>
              <a:t>Theory collaborations</a:t>
            </a:r>
          </a:p>
          <a:p>
            <a:r>
              <a:rPr lang="en-US" dirty="0" smtClean="0"/>
              <a:t>List of publications and references</a:t>
            </a:r>
          </a:p>
          <a:p>
            <a:endParaRPr lang="en-US" dirty="0"/>
          </a:p>
        </p:txBody>
      </p:sp>
      <p:pic>
        <p:nvPicPr>
          <p:cNvPr id="4" name="Picture 3" descr="Blue 10in 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473"/>
          </a:xfrm>
          <a:prstGeom prst="rect">
            <a:avLst/>
          </a:prstGeom>
        </p:spPr>
      </p:pic>
      <p:pic>
        <p:nvPicPr>
          <p:cNvPr id="4098" name="Picture 2" descr="Photocathode R&amp;D Lab in New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7345" y="2209800"/>
            <a:ext cx="3366656" cy="2514600"/>
          </a:xfrm>
          <a:prstGeom prst="rect">
            <a:avLst/>
          </a:prstGeom>
          <a:noFill/>
        </p:spPr>
      </p:pic>
      <p:pic>
        <p:nvPicPr>
          <p:cNvPr id="4100" name="Picture 4" descr="Cornell ERL Photoinject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5638799"/>
            <a:ext cx="6096000" cy="114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What we have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dirty="0" smtClean="0"/>
              <a:t>URL - </a:t>
            </a:r>
            <a:r>
              <a:rPr lang="en-US" dirty="0" smtClean="0">
                <a:hlinkClick r:id="rId2"/>
              </a:rPr>
              <a:t>http://photocathodes.chess.cornell.edu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 descr="Blue 10in Hea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7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1948</TotalTime>
  <Words>308</Words>
  <Application>Microsoft Office PowerPoint</Application>
  <PresentationFormat>On-screen Show (4:3)</PresentationFormat>
  <Paragraphs>101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Photocathode Wiki Project – A website for the community, by the community</vt:lpstr>
      <vt:lpstr>Broad Goals </vt:lpstr>
      <vt:lpstr>A wikisite that contains</vt:lpstr>
      <vt:lpstr>Photocathode look-up table</vt:lpstr>
      <vt:lpstr>Photocathode preparation details</vt:lpstr>
      <vt:lpstr>Photocathode theory</vt:lpstr>
      <vt:lpstr>Photocathode diagnostics and characterization</vt:lpstr>
      <vt:lpstr>Collaboration portal</vt:lpstr>
      <vt:lpstr>What we have so far</vt:lpstr>
      <vt:lpstr>Thanks to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Photocathode Wiki Project</dc:title>
  <dc:creator>Siddharth</dc:creator>
  <cp:lastModifiedBy>Siddharth</cp:lastModifiedBy>
  <cp:revision>4</cp:revision>
  <dcterms:created xsi:type="dcterms:W3CDTF">2012-09-26T17:20:10Z</dcterms:created>
  <dcterms:modified xsi:type="dcterms:W3CDTF">2012-10-10T12:05:45Z</dcterms:modified>
</cp:coreProperties>
</file>