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>
  <p:sldMasterIdLst>
    <p:sldMasterId id="2147483648" r:id="rId1"/>
  </p:sldMasterIdLst>
  <p:notesMasterIdLst>
    <p:notesMasterId r:id="rId34"/>
  </p:notesMasterIdLst>
  <p:sldIdLst>
    <p:sldId id="256" r:id="rId2"/>
    <p:sldId id="311" r:id="rId3"/>
    <p:sldId id="271" r:id="rId4"/>
    <p:sldId id="272" r:id="rId5"/>
    <p:sldId id="301" r:id="rId6"/>
    <p:sldId id="312" r:id="rId7"/>
    <p:sldId id="313" r:id="rId8"/>
    <p:sldId id="303" r:id="rId9"/>
    <p:sldId id="314" r:id="rId10"/>
    <p:sldId id="282" r:id="rId11"/>
    <p:sldId id="286" r:id="rId12"/>
    <p:sldId id="259" r:id="rId13"/>
    <p:sldId id="270" r:id="rId14"/>
    <p:sldId id="315" r:id="rId15"/>
    <p:sldId id="265" r:id="rId16"/>
    <p:sldId id="262" r:id="rId17"/>
    <p:sldId id="317" r:id="rId18"/>
    <p:sldId id="266" r:id="rId19"/>
    <p:sldId id="316" r:id="rId20"/>
    <p:sldId id="268" r:id="rId21"/>
    <p:sldId id="318" r:id="rId22"/>
    <p:sldId id="306" r:id="rId23"/>
    <p:sldId id="307" r:id="rId24"/>
    <p:sldId id="308" r:id="rId25"/>
    <p:sldId id="310" r:id="rId26"/>
    <p:sldId id="269" r:id="rId27"/>
    <p:sldId id="320" r:id="rId28"/>
    <p:sldId id="321" r:id="rId29"/>
    <p:sldId id="304" r:id="rId30"/>
    <p:sldId id="309" r:id="rId31"/>
    <p:sldId id="322" r:id="rId32"/>
    <p:sldId id="298" r:id="rId33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1pPr>
    <a:lvl2pPr marL="3429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2pPr>
    <a:lvl3pPr marL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3pPr>
    <a:lvl4pPr marL="10287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4pPr>
    <a:lvl5pPr marL="1371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5pPr>
    <a:lvl6pPr marL="22860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6pPr>
    <a:lvl7pPr marL="27432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7pPr>
    <a:lvl8pPr marL="32004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8pPr>
    <a:lvl9pPr marL="36576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33"/>
    <a:srgbClr val="3366FF"/>
    <a:srgbClr val="FF00FF"/>
    <a:srgbClr val="FFC000"/>
    <a:srgbClr val="FFFF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9801" autoAdjust="0"/>
  </p:normalViewPr>
  <p:slideViewPr>
    <p:cSldViewPr showGuides="1">
      <p:cViewPr varScale="1">
        <p:scale>
          <a:sx n="91" d="100"/>
          <a:sy n="91" d="100"/>
        </p:scale>
        <p:origin x="-546" y="-10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Noteworthy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Noteworthy Bold" charset="0"/>
              </a:rPr>
              <a:t>Second level</a:t>
            </a:r>
          </a:p>
          <a:p>
            <a:pPr lvl="2"/>
            <a:r>
              <a:rPr lang="en-US" smtClean="0">
                <a:sym typeface="Noteworthy Bold" charset="0"/>
              </a:rPr>
              <a:t>Third level</a:t>
            </a:r>
          </a:p>
          <a:p>
            <a:pPr lvl="3"/>
            <a:r>
              <a:rPr lang="en-US" smtClean="0">
                <a:sym typeface="Noteworthy Bold" charset="0"/>
              </a:rPr>
              <a:t>Fourth level</a:t>
            </a:r>
          </a:p>
          <a:p>
            <a:pPr lvl="4"/>
            <a:r>
              <a:rPr lang="en-US" smtClean="0">
                <a:sym typeface="Noteworthy Bol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22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1pPr>
    <a:lvl2pPr marL="3429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2pPr>
    <a:lvl3pPr marL="6858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3pPr>
    <a:lvl4pPr marL="10287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4pPr>
    <a:lvl5pPr marL="13716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lIns="84408" tIns="42204" rIns="84408" bIns="42204"/>
          <a:lstStyle/>
          <a:p>
            <a:pPr>
              <a:defRPr/>
            </a:pPr>
            <a:fld id="{5215DAEC-5489-4853-ABAA-E103B4151C8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0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094408"/>
          </a:xfrm>
        </p:spPr>
        <p:txBody>
          <a:bodyPr/>
          <a:lstStyle>
            <a:lvl1pPr>
              <a:defRPr sz="5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1564432"/>
            <a:ext cx="11425088" cy="69191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2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8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492424"/>
            <a:ext cx="5156200" cy="69911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492424"/>
            <a:ext cx="5156200" cy="69911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8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99" y="412304"/>
            <a:ext cx="11252125" cy="115212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277" y="1708448"/>
            <a:ext cx="560114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277" y="2644552"/>
            <a:ext cx="5601147" cy="6067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2440" y="1708448"/>
            <a:ext cx="5491485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2440" y="2644552"/>
            <a:ext cx="5491485" cy="6067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2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5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1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12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109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1564432"/>
            <a:ext cx="10464800" cy="691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Helvetica Light" charset="0"/>
              </a:rPr>
              <a:t>Second level</a:t>
            </a:r>
          </a:p>
          <a:p>
            <a:pPr lvl="2"/>
            <a:r>
              <a:rPr lang="en-US" dirty="0" smtClean="0">
                <a:sym typeface="Helvetica Light" charset="0"/>
              </a:rPr>
              <a:t>Third level</a:t>
            </a:r>
          </a:p>
          <a:p>
            <a:pPr lvl="3"/>
            <a:r>
              <a:rPr lang="en-US" dirty="0" smtClean="0">
                <a:sym typeface="Helvetica Light" charset="0"/>
              </a:rPr>
              <a:t>Fourth level</a:t>
            </a:r>
          </a:p>
          <a:p>
            <a:pPr lvl="4"/>
            <a:r>
              <a:rPr lang="en-US" dirty="0" smtClean="0">
                <a:sym typeface="Helvetica Light" charset="0"/>
              </a:rPr>
              <a:t>Fifth level</a:t>
            </a:r>
          </a:p>
        </p:txBody>
      </p:sp>
      <p:pic>
        <p:nvPicPr>
          <p:cNvPr id="4" name="Picture 3" descr="image3.gi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5">
            <a:off x="11779240" y="21710"/>
            <a:ext cx="1203325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 userDrawn="1"/>
        </p:nvGrpSpPr>
        <p:grpSpPr>
          <a:xfrm>
            <a:off x="-354" y="-18"/>
            <a:ext cx="972940" cy="9749710"/>
            <a:chOff x="200868" y="3890"/>
            <a:chExt cx="972940" cy="9749710"/>
          </a:xfrm>
        </p:grpSpPr>
        <p:pic>
          <p:nvPicPr>
            <p:cNvPr id="6" name="Picture 1" descr="image1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20"/>
            <a:stretch/>
          </p:blipFill>
          <p:spPr bwMode="auto">
            <a:xfrm rot="5400000">
              <a:off x="-363100" y="567858"/>
              <a:ext cx="2099936" cy="9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6" descr="pasted-image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184859" y="5394934"/>
              <a:ext cx="7745333" cy="9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238704" y="9053264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B8905-FB7F-42DF-9C0C-DAC50490CC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5816" y="9053264"/>
            <a:ext cx="41179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D. </a:t>
            </a:r>
            <a:r>
              <a:rPr lang="en-US" dirty="0" err="1" smtClean="0"/>
              <a:t>Sertore</a:t>
            </a:r>
            <a:r>
              <a:rPr lang="en-US" dirty="0" smtClean="0"/>
              <a:t> INFN Milano-LASA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dt="0"/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5400" baseline="0">
          <a:solidFill>
            <a:srgbClr val="376092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381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762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1143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524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905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23622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28194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32766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37338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lasa.mi.infn.it/ttfcathodes/" TargetMode="External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tmp"/><Relationship Id="rId4" Type="http://schemas.openxmlformats.org/officeDocument/2006/relationships/image" Target="../media/image68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74724" y="3030538"/>
            <a:ext cx="12030075" cy="2782366"/>
          </a:xfrm>
        </p:spPr>
        <p:txBody>
          <a:bodyPr lIns="126435" tIns="72248" rIns="126435" bIns="72248"/>
          <a:lstStyle/>
          <a:p>
            <a:r>
              <a:rPr lang="en-US" sz="60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Cathode production and supply</a:t>
            </a:r>
            <a:br>
              <a:rPr lang="en-US" sz="60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60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Photocathode website</a:t>
            </a:r>
            <a:r>
              <a:rPr lang="en-US" sz="6000" dirty="0" smtClean="0">
                <a:solidFill>
                  <a:srgbClr val="376092"/>
                </a:solidFill>
              </a:rPr>
              <a:t> </a:t>
            </a:r>
            <a:br>
              <a:rPr lang="en-US" sz="6000" dirty="0" smtClean="0">
                <a:solidFill>
                  <a:srgbClr val="376092"/>
                </a:solidFill>
              </a:rPr>
            </a:br>
            <a:r>
              <a:rPr lang="en-US" sz="6000" dirty="0" smtClean="0">
                <a:solidFill>
                  <a:srgbClr val="376092"/>
                </a:solidFill>
              </a:rPr>
              <a:t>(</a:t>
            </a:r>
            <a:r>
              <a:rPr lang="en-US" sz="6000" dirty="0" smtClean="0">
                <a:solidFill>
                  <a:srgbClr val="376092"/>
                </a:solidFill>
                <a:latin typeface="Helvetica" charset="0"/>
                <a:sym typeface="Helvetica" charset="0"/>
              </a:rPr>
              <a:t>u</a:t>
            </a:r>
            <a:r>
              <a:rPr lang="en-US" sz="60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seful things to track)</a:t>
            </a:r>
            <a:endParaRPr lang="en-US" sz="6000" dirty="0">
              <a:solidFill>
                <a:srgbClr val="376092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51037" y="6244952"/>
            <a:ext cx="9102725" cy="2492375"/>
          </a:xfrm>
        </p:spPr>
        <p:txBody>
          <a:bodyPr lIns="126435" tIns="72248" rIns="126435" bIns="72248" anchor="t"/>
          <a:lstStyle/>
          <a:p>
            <a:pPr marL="0" indent="0" algn="ctr" defTabSz="1300163">
              <a:spcBef>
                <a:spcPts val="600"/>
              </a:spcBef>
              <a:buSzTx/>
              <a:buFontTx/>
              <a:buNone/>
            </a:pPr>
            <a:r>
              <a:rPr lang="en-US" sz="3900" dirty="0" smtClean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Daniele </a:t>
            </a:r>
            <a:r>
              <a:rPr lang="en-US" sz="3900" dirty="0" err="1" smtClean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Sertore</a:t>
            </a:r>
            <a:r>
              <a:rPr lang="en-US" sz="3900" dirty="0" smtClean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3900" dirty="0" smtClean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3900" dirty="0" smtClean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INFN Milano – LASA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image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22" y="1276400"/>
            <a:ext cx="4688638" cy="379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Rectangle 8"/>
          <p:cNvSpPr>
            <a:spLocks/>
          </p:cNvSpPr>
          <p:nvPr/>
        </p:nvSpPr>
        <p:spPr bwMode="auto">
          <a:xfrm>
            <a:off x="6286377" y="1460500"/>
            <a:ext cx="6552728" cy="327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>
              <a:spcBef>
                <a:spcPts val="400"/>
              </a:spcBef>
            </a:pPr>
            <a:r>
              <a:rPr lang="en-US" sz="2800" b="1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Cathode 13.4 – 157 days of operation</a:t>
            </a:r>
          </a:p>
          <a:p>
            <a:pPr algn="l" defTabSz="1300163">
              <a:spcBef>
                <a:spcPts val="400"/>
              </a:spcBef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Measurement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done at LASA </a:t>
            </a:r>
            <a:endParaRPr lang="en-US" sz="2800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spcBef>
                <a:spcPts val="400"/>
              </a:spcBef>
            </a:pPr>
            <a:endParaRPr lang="en-US" sz="3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spcBef>
                <a:spcPts val="400"/>
              </a:spcBef>
            </a:pPr>
            <a:r>
              <a:rPr lang="en-US" sz="28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QE </a:t>
            </a:r>
            <a:r>
              <a:rPr lang="en-US" sz="2800" i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@ 254 nm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= </a:t>
            </a:r>
            <a:r>
              <a:rPr lang="en-US" sz="2800" b="1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3.5%</a:t>
            </a:r>
          </a:p>
          <a:p>
            <a:pPr defTabSz="1300163">
              <a:spcBef>
                <a:spcPts val="400"/>
              </a:spcBef>
            </a:pPr>
            <a:endParaRPr lang="en-US" sz="500" b="1" i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spcBef>
                <a:spcPts val="400"/>
              </a:spcBef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Initial QE was 11%.</a:t>
            </a:r>
            <a:endParaRPr lang="en-US" sz="28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spcBef>
                <a:spcPts val="400"/>
              </a:spcBef>
            </a:pPr>
            <a:r>
              <a:rPr lang="en-US" sz="2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Decrease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of the </a:t>
            </a:r>
            <a:r>
              <a:rPr lang="en-US" sz="28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low energy threshold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as expected</a:t>
            </a:r>
            <a:endParaRPr lang="en-US" dirty="0"/>
          </a:p>
        </p:txBody>
      </p:sp>
      <p:sp>
        <p:nvSpPr>
          <p:cNvPr id="29705" name="Rectangle 9"/>
          <p:cNvSpPr>
            <a:spLocks noGrp="1" noChangeArrowheads="1"/>
          </p:cNvSpPr>
          <p:nvPr>
            <p:ph type="title"/>
          </p:nvPr>
        </p:nvSpPr>
        <p:spPr>
          <a:xfrm>
            <a:off x="1190625" y="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Post Usage Diagnostic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22" name="Rectangle 17"/>
          <p:cNvSpPr>
            <a:spLocks/>
          </p:cNvSpPr>
          <p:nvPr/>
        </p:nvSpPr>
        <p:spPr bwMode="auto">
          <a:xfrm>
            <a:off x="813768" y="5399732"/>
            <a:ext cx="669674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marL="114300" algn="l" defTabSz="1300163">
              <a:spcBef>
                <a:spcPts val="400"/>
              </a:spcBef>
            </a:pPr>
            <a:r>
              <a:rPr lang="it-IT" sz="2800" b="1" dirty="0">
                <a:solidFill>
                  <a:srgbClr val="0070C0"/>
                </a:solidFill>
              </a:rPr>
              <a:t>Cathode 77.2 </a:t>
            </a:r>
            <a:r>
              <a:rPr lang="en-US" sz="2800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–</a:t>
            </a:r>
            <a:r>
              <a:rPr lang="it-IT" sz="2800" b="1" dirty="0" smtClean="0">
                <a:solidFill>
                  <a:srgbClr val="0070C0"/>
                </a:solidFill>
              </a:rPr>
              <a:t> </a:t>
            </a:r>
            <a:r>
              <a:rPr lang="it-IT" sz="2800" b="1" dirty="0">
                <a:solidFill>
                  <a:srgbClr val="0070C0"/>
                </a:solidFill>
              </a:rPr>
              <a:t>176 days of operation</a:t>
            </a:r>
            <a:endParaRPr lang="en-US" sz="2800" b="1" dirty="0">
              <a:solidFill>
                <a:srgbClr val="0070C0"/>
              </a:solidFill>
            </a:endParaRPr>
          </a:p>
          <a:p>
            <a:pPr marL="114300" algn="l" defTabSz="1300163">
              <a:spcBef>
                <a:spcPts val="400"/>
              </a:spcBef>
            </a:pPr>
            <a:endParaRPr lang="en-US" sz="17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114300" algn="l" defTabSz="1300163">
              <a:spcBef>
                <a:spcPts val="400"/>
              </a:spcBef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After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usage, central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part of the cathode has a clear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darker area</a:t>
            </a:r>
          </a:p>
          <a:p>
            <a:pPr marL="114300" algn="l" defTabSz="1300163">
              <a:spcBef>
                <a:spcPts val="400"/>
              </a:spcBef>
              <a:buClr>
                <a:srgbClr val="000000"/>
              </a:buClr>
              <a:buSzPct val="100000"/>
              <a:buFont typeface="ArialMT" charset="0"/>
              <a:buChar char="•"/>
            </a:pPr>
            <a:endParaRPr lang="en-US" sz="28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114300" algn="l" defTabSz="1300163">
              <a:spcBef>
                <a:spcPts val="400"/>
              </a:spcBef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ack of coating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on the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right upper film area</a:t>
            </a:r>
            <a:endParaRPr lang="en-US" sz="25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8337" t="4656" r="6707" b="5959"/>
          <a:stretch>
            <a:fillRect/>
          </a:stretch>
        </p:blipFill>
        <p:spPr bwMode="auto">
          <a:xfrm>
            <a:off x="7277819" y="6974904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 l="8337" t="4656" r="8943"/>
          <a:stretch>
            <a:fillRect/>
          </a:stretch>
        </p:blipFill>
        <p:spPr bwMode="auto">
          <a:xfrm>
            <a:off x="10021019" y="6974904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7374656" y="4591744"/>
            <a:ext cx="2319338" cy="2395537"/>
            <a:chOff x="782637" y="1600200"/>
            <a:chExt cx="2319338" cy="2395537"/>
          </a:xfrm>
        </p:grpSpPr>
        <p:pic>
          <p:nvPicPr>
            <p:cNvPr id="26" name="Picture 4" descr="O:\TESLA\photo database\plug 77\77_2\prima della spedizione\foto digitali\DSCN2798_zoo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2637" y="1862137"/>
              <a:ext cx="2319338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ontent Placeholder 2"/>
            <p:cNvSpPr txBox="1">
              <a:spLocks/>
            </p:cNvSpPr>
            <p:nvPr/>
          </p:nvSpPr>
          <p:spPr bwMode="auto">
            <a:xfrm>
              <a:off x="783314" y="1600200"/>
              <a:ext cx="2318473" cy="47891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</a:rPr>
                <a:t>After production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117856" y="4591744"/>
            <a:ext cx="2474913" cy="2395537"/>
            <a:chOff x="3525837" y="1600200"/>
            <a:chExt cx="2474913" cy="2395537"/>
          </a:xfrm>
        </p:grpSpPr>
        <p:pic>
          <p:nvPicPr>
            <p:cNvPr id="29" name="Picture 9" descr="O:\TESLA\photo database\Da sistemare\short1_170210\77_2\DSCN9841_zoom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5837" y="1862137"/>
              <a:ext cx="2474913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Content Placeholder 2"/>
            <p:cNvSpPr txBox="1">
              <a:spLocks/>
            </p:cNvSpPr>
            <p:nvPr/>
          </p:nvSpPr>
          <p:spPr bwMode="auto">
            <a:xfrm>
              <a:off x="3527050" y="1600200"/>
              <a:ext cx="2470901" cy="47891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alibri" pitchFamily="34" charset="0"/>
                </a:rPr>
                <a:t>After usage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Helvetica" charset="0"/>
              </a:rPr>
              <a:t>R&amp;D activities</a:t>
            </a:r>
            <a:endParaRPr lang="en-US" dirty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54275" y="1308834"/>
            <a:ext cx="11425088" cy="2336056"/>
          </a:xfrm>
        </p:spPr>
        <p:txBody>
          <a:bodyPr anchor="t"/>
          <a:lstStyle/>
          <a:p>
            <a:r>
              <a:rPr lang="en-US" dirty="0" smtClean="0">
                <a:sym typeface="Helvetica" charset="0"/>
              </a:rPr>
              <a:t>Optical Properties</a:t>
            </a:r>
          </a:p>
          <a:p>
            <a:endParaRPr lang="en-US" dirty="0">
              <a:sym typeface="Helvetica" charset="0"/>
            </a:endParaRPr>
          </a:p>
          <a:p>
            <a:endParaRPr lang="en-US" sz="8800" dirty="0" smtClean="0">
              <a:sym typeface="Helvetica" charset="0"/>
            </a:endParaRPr>
          </a:p>
          <a:p>
            <a:r>
              <a:rPr lang="en-US" dirty="0" smtClean="0">
                <a:sym typeface="Helvetica" charset="0"/>
              </a:rPr>
              <a:t>Thermal </a:t>
            </a:r>
            <a:r>
              <a:rPr lang="en-US" dirty="0" err="1" smtClean="0">
                <a:sym typeface="Helvetica" charset="0"/>
              </a:rPr>
              <a:t>Emittance</a:t>
            </a:r>
            <a:endParaRPr lang="en-US" dirty="0" smtClean="0">
              <a:sym typeface="Helvetica" charset="0"/>
            </a:endParaRPr>
          </a:p>
        </p:txBody>
      </p:sp>
      <p:grpSp>
        <p:nvGrpSpPr>
          <p:cNvPr id="33843" name="Group 51"/>
          <p:cNvGrpSpPr>
            <a:grpSpLocks/>
          </p:cNvGrpSpPr>
          <p:nvPr/>
        </p:nvGrpSpPr>
        <p:grpSpPr bwMode="auto">
          <a:xfrm>
            <a:off x="7942560" y="2356520"/>
            <a:ext cx="3744416" cy="2718170"/>
            <a:chOff x="0" y="0"/>
            <a:chExt cx="383" cy="347"/>
          </a:xfrm>
        </p:grpSpPr>
        <p:pic>
          <p:nvPicPr>
            <p:cNvPr id="33844" name="Picture 52" descr="image7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3" cy="347"/>
            </a:xfrm>
            <a:prstGeom prst="rect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3845" name="Rectangle 53"/>
            <p:cNvSpPr>
              <a:spLocks/>
            </p:cNvSpPr>
            <p:nvPr/>
          </p:nvSpPr>
          <p:spPr bwMode="auto">
            <a:xfrm>
              <a:off x="210" y="169"/>
              <a:ext cx="67" cy="7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40640" cap="flat" cmpd="sng">
              <a:solidFill>
                <a:srgbClr val="FFC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2500">
                  <a:solidFill>
                    <a:srgbClr val="0000FF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</a:t>
              </a:r>
              <a:r>
                <a:rPr lang="en-US" sz="2500" baseline="-19000">
                  <a:solidFill>
                    <a:srgbClr val="0000FF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</a:t>
              </a:r>
              <a:endParaRPr lang="en-US"/>
            </a:p>
          </p:txBody>
        </p:sp>
        <p:sp>
          <p:nvSpPr>
            <p:cNvPr id="33846" name="Rectangle 54"/>
            <p:cNvSpPr>
              <a:spLocks/>
            </p:cNvSpPr>
            <p:nvPr/>
          </p:nvSpPr>
          <p:spPr bwMode="auto">
            <a:xfrm>
              <a:off x="303" y="239"/>
              <a:ext cx="73" cy="66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40640" cap="flat" cmpd="sng">
              <a:solidFill>
                <a:srgbClr val="FFC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8900" tIns="50800" rIns="88900" bIns="50800"/>
            <a:lstStyle/>
            <a:p>
              <a:pPr algn="l" defTabSz="1300163"/>
              <a:r>
                <a:rPr lang="en-US" sz="250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</a:t>
              </a:r>
              <a:r>
                <a:rPr lang="en-US" sz="2500" baseline="-1900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</a:t>
              </a:r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graphicFrame>
        <p:nvGraphicFramePr>
          <p:cNvPr id="33812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304046"/>
              </p:ext>
            </p:extLst>
          </p:nvPr>
        </p:nvGraphicFramePr>
        <p:xfrm>
          <a:off x="7289505" y="1420416"/>
          <a:ext cx="4751804" cy="828686"/>
        </p:xfrm>
        <a:graphic>
          <a:graphicData uri="http://schemas.openxmlformats.org/drawingml/2006/table">
            <a:tbl>
              <a:tblPr/>
              <a:tblGrid>
                <a:gridCol w="1131619"/>
                <a:gridCol w="812596"/>
                <a:gridCol w="1223654"/>
                <a:gridCol w="1583935"/>
              </a:tblGrid>
              <a:tr h="457846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k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Symbol" pitchFamily="18" charset="2"/>
                          <a:cs typeface="Symbol" pitchFamily="18" charset="2"/>
                          <a:sym typeface="Symbol" pitchFamily="18" charset="2"/>
                        </a:rPr>
                        <a:t>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[nm]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thickness [nm]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9663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1.75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0.356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anchor="ctr" horzOverflow="overflow">
                    <a:lnL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38.5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63500" marR="63500" marT="63500" marB="63500" anchor="ctr" horzOverflow="overflow">
                    <a:lnL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27093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40640" cap="flat" cmpd="sng" algn="ctr">
                      <a:solidFill>
                        <a:srgbClr val="FF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"/>
          <a:stretch/>
        </p:blipFill>
        <p:spPr bwMode="auto">
          <a:xfrm>
            <a:off x="2253928" y="2035260"/>
            <a:ext cx="4248472" cy="320158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image9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10695" r="9961" b="9148"/>
          <a:stretch>
            <a:fillRect/>
          </a:stretch>
        </p:blipFill>
        <p:spPr bwMode="auto">
          <a:xfrm>
            <a:off x="1893888" y="6172944"/>
            <a:ext cx="4288724" cy="2974097"/>
          </a:xfrm>
          <a:prstGeom prst="rect">
            <a:avLst/>
          </a:prstGeom>
          <a:noFill/>
          <a:ln w="19050" cap="flat" cmpd="sng">
            <a:solidFill>
              <a:srgbClr val="953735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13" descr="image9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7193" r="11569" b="4085"/>
          <a:stretch>
            <a:fillRect/>
          </a:stretch>
        </p:blipFill>
        <p:spPr bwMode="auto">
          <a:xfrm>
            <a:off x="6679409" y="5236840"/>
            <a:ext cx="5269354" cy="406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5" name="Rectangle 10"/>
          <p:cNvSpPr>
            <a:spLocks/>
          </p:cNvSpPr>
          <p:nvPr/>
        </p:nvSpPr>
        <p:spPr bwMode="auto">
          <a:xfrm>
            <a:off x="2446040" y="8153638"/>
            <a:ext cx="623888" cy="531812"/>
          </a:xfrm>
          <a:prstGeom prst="rect">
            <a:avLst/>
          </a:prstGeom>
          <a:solidFill>
            <a:srgbClr val="F79646"/>
          </a:solidFill>
          <a:ln w="36124" cap="flat" cmpd="sng">
            <a:solidFill>
              <a:srgbClr val="B46D33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800" rIns="88900" bIns="50800"/>
          <a:lstStyle/>
          <a:p>
            <a:pPr algn="l" defTabSz="1300163"/>
            <a:r>
              <a:rPr lang="en-US" sz="25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Ag</a:t>
            </a:r>
            <a:endParaRPr lang="en-US" dirty="0"/>
          </a:p>
        </p:txBody>
      </p:sp>
      <p:sp>
        <p:nvSpPr>
          <p:cNvPr id="36" name="Rectangle 14"/>
          <p:cNvSpPr>
            <a:spLocks/>
          </p:cNvSpPr>
          <p:nvPr/>
        </p:nvSpPr>
        <p:spPr bwMode="auto">
          <a:xfrm>
            <a:off x="9999599" y="5942015"/>
            <a:ext cx="1087437" cy="582612"/>
          </a:xfrm>
          <a:prstGeom prst="rect">
            <a:avLst/>
          </a:prstGeom>
          <a:solidFill>
            <a:srgbClr val="9BBB59"/>
          </a:solidFill>
          <a:ln w="36124" cap="flat" cmpd="sng">
            <a:solidFill>
              <a:srgbClr val="71884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800" rIns="88900" bIns="50800"/>
          <a:lstStyle/>
          <a:p>
            <a:pPr algn="l" defTabSz="1300163"/>
            <a:r>
              <a:rPr lang="en-US" sz="25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Cs</a:t>
            </a:r>
            <a:r>
              <a:rPr lang="en-US" sz="2500" baseline="-19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2</a:t>
            </a:r>
            <a:r>
              <a:rPr lang="en-US" sz="25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Te</a:t>
            </a:r>
            <a:endParaRPr lang="en-US"/>
          </a:p>
        </p:txBody>
      </p:sp>
      <p:pic>
        <p:nvPicPr>
          <p:cNvPr id="37" name="Picture 9" descr="image94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3702" r="6248" b="3702"/>
          <a:stretch>
            <a:fillRect/>
          </a:stretch>
        </p:blipFill>
        <p:spPr bwMode="auto">
          <a:xfrm>
            <a:off x="10543317" y="7253064"/>
            <a:ext cx="2456095" cy="191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ym typeface="Helvetica" charset="0"/>
              </a:rPr>
              <a:t>PHOTOCATHODE SYSTEMS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INFN Photocathode Systems</a:t>
            </a:r>
            <a:endParaRPr lang="en-US"/>
          </a:p>
        </p:txBody>
      </p:sp>
      <p:graphicFrame>
        <p:nvGraphicFramePr>
          <p:cNvPr id="174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806679"/>
              </p:ext>
            </p:extLst>
          </p:nvPr>
        </p:nvGraphicFramePr>
        <p:xfrm>
          <a:off x="2166938" y="1625600"/>
          <a:ext cx="9429750" cy="3251202"/>
        </p:xfrm>
        <a:graphic>
          <a:graphicData uri="http://schemas.openxmlformats.org/drawingml/2006/table">
            <a:tbl>
              <a:tblPr/>
              <a:tblGrid>
                <a:gridCol w="4714875"/>
                <a:gridCol w="4714875"/>
              </a:tblGrid>
              <a:tr h="541867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Preparation Systems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54186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Transfer System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54186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INFN Milano – LASA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54186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DESY - FLASH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54186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DESY – HH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DESY - PITZ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Fermilab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 – Lab7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DESY - REGAE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Fermilab-A0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Fermilab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 –NML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HZB (XPS)</a:t>
                      </a: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charset="0"/>
                          <a:cs typeface="Helvetica" charset="0"/>
                          <a:sym typeface="Helvetica" charset="0"/>
                        </a:rPr>
                        <a:t>LBNL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FFFFFF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3F9"/>
                    </a:solidFill>
                  </a:tcPr>
                </a:tc>
              </a:tr>
            </a:tbl>
          </a:graphicData>
        </a:graphic>
      </p:graphicFrame>
      <p:sp>
        <p:nvSpPr>
          <p:cNvPr id="17463" name="AutoShape 55"/>
          <p:cNvSpPr>
            <a:spLocks/>
          </p:cNvSpPr>
          <p:nvPr/>
        </p:nvSpPr>
        <p:spPr bwMode="auto">
          <a:xfrm>
            <a:off x="10641013" y="1733550"/>
            <a:ext cx="282575" cy="325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14400" y="5399"/>
                </a:lnTo>
                <a:lnTo>
                  <a:pt x="21600" y="5400"/>
                </a:lnTo>
                <a:lnTo>
                  <a:pt x="18000" y="10800"/>
                </a:lnTo>
                <a:lnTo>
                  <a:pt x="21600" y="16200"/>
                </a:lnTo>
                <a:lnTo>
                  <a:pt x="14400" y="16200"/>
                </a:lnTo>
                <a:lnTo>
                  <a:pt x="10800" y="21600"/>
                </a:lnTo>
                <a:lnTo>
                  <a:pt x="7199" y="16200"/>
                </a:lnTo>
                <a:lnTo>
                  <a:pt x="0" y="16199"/>
                </a:lnTo>
                <a:lnTo>
                  <a:pt x="3599" y="10799"/>
                </a:lnTo>
                <a:lnTo>
                  <a:pt x="0" y="5400"/>
                </a:lnTo>
                <a:lnTo>
                  <a:pt x="7199" y="5399"/>
                </a:lnTo>
                <a:close/>
              </a:path>
            </a:pathLst>
          </a:custGeom>
          <a:solidFill>
            <a:srgbClr val="FF0000"/>
          </a:solidFill>
          <a:ln w="36124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464" name="AutoShape 56"/>
          <p:cNvSpPr>
            <a:spLocks/>
          </p:cNvSpPr>
          <p:nvPr/>
        </p:nvSpPr>
        <p:spPr bwMode="auto">
          <a:xfrm>
            <a:off x="6197600" y="1733550"/>
            <a:ext cx="282575" cy="325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14400" y="5399"/>
                </a:lnTo>
                <a:lnTo>
                  <a:pt x="21600" y="5400"/>
                </a:lnTo>
                <a:lnTo>
                  <a:pt x="18000" y="10800"/>
                </a:lnTo>
                <a:lnTo>
                  <a:pt x="21600" y="16200"/>
                </a:lnTo>
                <a:lnTo>
                  <a:pt x="14400" y="16200"/>
                </a:lnTo>
                <a:lnTo>
                  <a:pt x="10800" y="21600"/>
                </a:lnTo>
                <a:lnTo>
                  <a:pt x="7199" y="16200"/>
                </a:lnTo>
                <a:lnTo>
                  <a:pt x="0" y="16199"/>
                </a:lnTo>
                <a:lnTo>
                  <a:pt x="3599" y="10799"/>
                </a:lnTo>
                <a:lnTo>
                  <a:pt x="0" y="5400"/>
                </a:lnTo>
                <a:lnTo>
                  <a:pt x="7199" y="5399"/>
                </a:lnTo>
                <a:close/>
              </a:path>
            </a:pathLst>
          </a:custGeom>
          <a:solidFill>
            <a:srgbClr val="FFFF00"/>
          </a:solidFill>
          <a:ln w="36124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465" name="AutoShape 57"/>
          <p:cNvSpPr>
            <a:spLocks/>
          </p:cNvSpPr>
          <p:nvPr/>
        </p:nvSpPr>
        <p:spPr bwMode="auto">
          <a:xfrm>
            <a:off x="5662541" y="3883313"/>
            <a:ext cx="280987" cy="323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14400" y="5399"/>
                </a:lnTo>
                <a:lnTo>
                  <a:pt x="21600" y="5400"/>
                </a:lnTo>
                <a:lnTo>
                  <a:pt x="18000" y="10800"/>
                </a:lnTo>
                <a:lnTo>
                  <a:pt x="21600" y="16200"/>
                </a:lnTo>
                <a:lnTo>
                  <a:pt x="14400" y="16200"/>
                </a:lnTo>
                <a:lnTo>
                  <a:pt x="10800" y="21600"/>
                </a:lnTo>
                <a:lnTo>
                  <a:pt x="7199" y="16200"/>
                </a:lnTo>
                <a:lnTo>
                  <a:pt x="0" y="16199"/>
                </a:lnTo>
                <a:lnTo>
                  <a:pt x="3599" y="10799"/>
                </a:lnTo>
                <a:lnTo>
                  <a:pt x="0" y="5400"/>
                </a:lnTo>
                <a:lnTo>
                  <a:pt x="7199" y="5399"/>
                </a:lnTo>
                <a:close/>
              </a:path>
            </a:pathLst>
          </a:custGeom>
          <a:solidFill>
            <a:srgbClr val="00B050"/>
          </a:solidFill>
          <a:ln w="36124" cap="flat" cmpd="sng">
            <a:solidFill>
              <a:srgbClr val="00B05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190032" y="5020816"/>
            <a:ext cx="7335322" cy="4330254"/>
            <a:chOff x="3334048" y="5238289"/>
            <a:chExt cx="7091363" cy="4186238"/>
          </a:xfrm>
        </p:grpSpPr>
        <p:grpSp>
          <p:nvGrpSpPr>
            <p:cNvPr id="6" name="Group 5"/>
            <p:cNvGrpSpPr/>
            <p:nvPr/>
          </p:nvGrpSpPr>
          <p:grpSpPr>
            <a:xfrm>
              <a:off x="3334048" y="5238289"/>
              <a:ext cx="7091363" cy="4186238"/>
              <a:chOff x="3334048" y="5238289"/>
              <a:chExt cx="7091363" cy="4186238"/>
            </a:xfrm>
          </p:grpSpPr>
          <p:pic>
            <p:nvPicPr>
              <p:cNvPr id="17454" name="Picture 46" descr="image4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048" y="5238289"/>
                <a:ext cx="7091363" cy="4186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7455" name="AutoShape 47"/>
              <p:cNvSpPr>
                <a:spLocks/>
              </p:cNvSpPr>
              <p:nvPr/>
            </p:nvSpPr>
            <p:spPr bwMode="auto">
              <a:xfrm>
                <a:off x="4539199" y="6633702"/>
                <a:ext cx="190287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0000"/>
              </a:solidFill>
              <a:ln w="36124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72248" tIns="72248" rIns="72248" bIns="72248" anchor="ctr"/>
              <a:lstStyle/>
              <a:p>
                <a:endParaRPr lang="en-US"/>
              </a:p>
            </p:txBody>
          </p:sp>
          <p:sp>
            <p:nvSpPr>
              <p:cNvPr id="17456" name="AutoShape 48"/>
              <p:cNvSpPr>
                <a:spLocks/>
              </p:cNvSpPr>
              <p:nvPr/>
            </p:nvSpPr>
            <p:spPr bwMode="auto">
              <a:xfrm>
                <a:off x="4640686" y="6747872"/>
                <a:ext cx="202973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FF00"/>
              </a:solidFill>
              <a:ln w="36124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72248" tIns="72248" rIns="72248" bIns="72248" anchor="ctr"/>
              <a:lstStyle/>
              <a:p>
                <a:endParaRPr lang="en-US"/>
              </a:p>
            </p:txBody>
          </p:sp>
          <p:sp>
            <p:nvSpPr>
              <p:cNvPr id="17457" name="AutoShape 49"/>
              <p:cNvSpPr>
                <a:spLocks/>
              </p:cNvSpPr>
              <p:nvPr/>
            </p:nvSpPr>
            <p:spPr bwMode="auto">
              <a:xfrm>
                <a:off x="4539199" y="6747872"/>
                <a:ext cx="190287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00B050"/>
              </a:solidFill>
              <a:ln w="36124" cap="flat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72248" tIns="72248" rIns="72248" bIns="72248" anchor="ctr"/>
              <a:lstStyle/>
              <a:p>
                <a:endParaRPr lang="en-US"/>
              </a:p>
            </p:txBody>
          </p:sp>
          <p:sp>
            <p:nvSpPr>
              <p:cNvPr id="17458" name="AutoShape 50"/>
              <p:cNvSpPr>
                <a:spLocks/>
              </p:cNvSpPr>
              <p:nvPr/>
            </p:nvSpPr>
            <p:spPr bwMode="auto">
              <a:xfrm>
                <a:off x="3346734" y="6747872"/>
                <a:ext cx="190287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0000"/>
              </a:solidFill>
              <a:ln w="36124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17459" name="AutoShape 51"/>
              <p:cNvSpPr>
                <a:spLocks/>
              </p:cNvSpPr>
              <p:nvPr/>
            </p:nvSpPr>
            <p:spPr bwMode="auto">
              <a:xfrm>
                <a:off x="8433740" y="5986738"/>
                <a:ext cx="190287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0000"/>
              </a:solidFill>
              <a:ln w="36124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17460" name="AutoShape 52"/>
              <p:cNvSpPr>
                <a:spLocks/>
              </p:cNvSpPr>
              <p:nvPr/>
            </p:nvSpPr>
            <p:spPr bwMode="auto">
              <a:xfrm>
                <a:off x="8649399" y="5986738"/>
                <a:ext cx="202973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0000"/>
              </a:solidFill>
              <a:ln w="36124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17461" name="AutoShape 53"/>
              <p:cNvSpPr>
                <a:spLocks/>
              </p:cNvSpPr>
              <p:nvPr/>
            </p:nvSpPr>
            <p:spPr bwMode="auto">
              <a:xfrm>
                <a:off x="8319568" y="6100908"/>
                <a:ext cx="202973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FF00"/>
              </a:solidFill>
              <a:ln w="36124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17462" name="AutoShape 54"/>
              <p:cNvSpPr>
                <a:spLocks/>
              </p:cNvSpPr>
              <p:nvPr/>
            </p:nvSpPr>
            <p:spPr bwMode="auto">
              <a:xfrm>
                <a:off x="8535227" y="6532217"/>
                <a:ext cx="202973" cy="2283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14400" y="5399"/>
                    </a:lnTo>
                    <a:lnTo>
                      <a:pt x="21600" y="5400"/>
                    </a:lnTo>
                    <a:lnTo>
                      <a:pt x="18000" y="10800"/>
                    </a:lnTo>
                    <a:lnTo>
                      <a:pt x="21600" y="16200"/>
                    </a:lnTo>
                    <a:lnTo>
                      <a:pt x="14400" y="16200"/>
                    </a:lnTo>
                    <a:lnTo>
                      <a:pt x="10800" y="21600"/>
                    </a:lnTo>
                    <a:lnTo>
                      <a:pt x="7199" y="16200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400"/>
                    </a:lnTo>
                    <a:lnTo>
                      <a:pt x="7199" y="5399"/>
                    </a:lnTo>
                    <a:close/>
                  </a:path>
                </a:pathLst>
              </a:custGeom>
              <a:solidFill>
                <a:srgbClr val="FFFF00"/>
              </a:solidFill>
              <a:ln w="36124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22" name="AutoShape 51"/>
            <p:cNvSpPr>
              <a:spLocks/>
            </p:cNvSpPr>
            <p:nvPr/>
          </p:nvSpPr>
          <p:spPr bwMode="auto">
            <a:xfrm>
              <a:off x="8393141" y="5986738"/>
              <a:ext cx="190287" cy="2283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close/>
                </a:path>
              </a:pathLst>
            </a:custGeom>
            <a:solidFill>
              <a:srgbClr val="FF0000"/>
            </a:solidFill>
            <a:ln w="36124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Cathode systems</a:t>
            </a:r>
            <a:endParaRPr lang="en-US" dirty="0" smtClean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389832" y="5097605"/>
            <a:ext cx="5298252" cy="4009813"/>
            <a:chOff x="4572000" y="3276600"/>
            <a:chExt cx="4191000" cy="3171825"/>
          </a:xfrm>
        </p:grpSpPr>
        <p:pic>
          <p:nvPicPr>
            <p:cNvPr id="5122" name="Picture 10" descr="O:\TESLA\photo database\foto varie\2010-01-29 foto sistema LASA\DSCN980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3305175"/>
              <a:ext cx="4191000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14"/>
            <p:cNvSpPr txBox="1"/>
            <p:nvPr/>
          </p:nvSpPr>
          <p:spPr>
            <a:xfrm>
              <a:off x="5083098" y="3276600"/>
              <a:ext cx="3168805" cy="377390"/>
            </a:xfrm>
            <a:prstGeom prst="rect">
              <a:avLst/>
            </a:prstGeom>
            <a:solidFill>
              <a:srgbClr val="0000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1300460" hangingPunct="1"/>
              <a:r>
                <a:rPr lang="en-US" sz="2000" i="1" dirty="0">
                  <a:solidFill>
                    <a:schemeClr val="bg1"/>
                  </a:solidFill>
                  <a:latin typeface="Calibri" pitchFamily="34" charset="0"/>
                </a:rPr>
                <a:t>LASA preparation system</a:t>
              </a:r>
              <a:endParaRPr lang="en-US" sz="260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00480" y="1349863"/>
            <a:ext cx="4985895" cy="3630669"/>
            <a:chOff x="152400" y="3429000"/>
            <a:chExt cx="3454400" cy="2590800"/>
          </a:xfrm>
        </p:grpSpPr>
        <p:pic>
          <p:nvPicPr>
            <p:cNvPr id="5126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3429000"/>
              <a:ext cx="34544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7" name="Content Placeholder 2"/>
            <p:cNvSpPr txBox="1">
              <a:spLocks/>
            </p:cNvSpPr>
            <p:nvPr/>
          </p:nvSpPr>
          <p:spPr bwMode="auto">
            <a:xfrm>
              <a:off x="990600" y="5763919"/>
              <a:ext cx="2616200" cy="25588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300460" hangingPunct="1"/>
              <a:r>
                <a:rPr lang="en-US" sz="2000" i="1" dirty="0">
                  <a:solidFill>
                    <a:schemeClr val="bg1"/>
                  </a:solidFill>
                  <a:latin typeface="Calibri" pitchFamily="34" charset="0"/>
                </a:rPr>
                <a:t>Preparation Chamber @ FNAL</a:t>
              </a:r>
              <a:endParaRPr lang="en-US" sz="260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998091" y="1349863"/>
            <a:ext cx="5261635" cy="3679951"/>
            <a:chOff x="4821955" y="533400"/>
            <a:chExt cx="4322045" cy="3004851"/>
          </a:xfrm>
        </p:grpSpPr>
        <p:pic>
          <p:nvPicPr>
            <p:cNvPr id="3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3242" t="4365" r="6508" b="9125"/>
            <a:stretch>
              <a:fillRect/>
            </a:stretch>
          </p:blipFill>
          <p:spPr bwMode="auto">
            <a:xfrm>
              <a:off x="4821955" y="533400"/>
              <a:ext cx="4322045" cy="3004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5523773" y="552608"/>
              <a:ext cx="2970120" cy="30342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700" i="1" dirty="0">
                  <a:solidFill>
                    <a:schemeClr val="bg1"/>
                  </a:solidFill>
                </a:rPr>
                <a:t>RF Gun and FLASH </a:t>
              </a:r>
              <a:r>
                <a:rPr lang="en-US" sz="1700" i="1" dirty="0" err="1">
                  <a:solidFill>
                    <a:schemeClr val="bg1"/>
                  </a:solidFill>
                </a:rPr>
                <a:t>linac</a:t>
              </a:r>
              <a:endParaRPr lang="en-US" sz="1700" i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61123" y="2659433"/>
              <a:ext cx="2101876" cy="297386"/>
            </a:xfrm>
            <a:prstGeom prst="rect">
              <a:avLst/>
            </a:prstGeom>
            <a:solidFill>
              <a:srgbClr val="0000FF"/>
            </a:solidFill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it-IT" sz="1700" i="1" dirty="0">
                  <a:solidFill>
                    <a:schemeClr val="bg1"/>
                  </a:solidFill>
                </a:rPr>
                <a:t>Transfer </a:t>
              </a:r>
              <a:r>
                <a:rPr lang="it-IT" sz="1700" i="1" dirty="0" err="1">
                  <a:solidFill>
                    <a:schemeClr val="bg1"/>
                  </a:solidFill>
                </a:rPr>
                <a:t>Chamber</a:t>
              </a:r>
              <a:endParaRPr lang="en-US" sz="17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7222480" y="5097606"/>
            <a:ext cx="5346418" cy="4009813"/>
            <a:chOff x="5384800" y="3505200"/>
            <a:chExt cx="3759200" cy="2819400"/>
          </a:xfrm>
        </p:grpSpPr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4800" y="3505200"/>
              <a:ext cx="37592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6858000" y="3505200"/>
              <a:ext cx="1741689" cy="248866"/>
            </a:xfrm>
            <a:prstGeom prst="rect">
              <a:avLst/>
            </a:prstGeom>
            <a:solidFill>
              <a:srgbClr val="0000FF"/>
            </a:solidFill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r>
                <a:rPr lang="it-IT" sz="1700" i="1" dirty="0">
                  <a:solidFill>
                    <a:schemeClr val="bg1"/>
                  </a:solidFill>
                </a:rPr>
                <a:t>FNAL Transfer system</a:t>
              </a:r>
              <a:endParaRPr lang="en-US" sz="1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Carriage Evolution</a:t>
            </a:r>
            <a:endParaRPr lang="en-US"/>
          </a:p>
        </p:txBody>
      </p:sp>
      <p:pic>
        <p:nvPicPr>
          <p:cNvPr id="12295" name="Picture 7" descr="image2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6418" r="15120" b="22684"/>
          <a:stretch>
            <a:fillRect/>
          </a:stretch>
        </p:blipFill>
        <p:spPr bwMode="auto">
          <a:xfrm>
            <a:off x="2816225" y="1624013"/>
            <a:ext cx="4119563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8" descr="image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1624013"/>
            <a:ext cx="1617663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Picture 9" descr="image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3251200"/>
            <a:ext cx="7694612" cy="1841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298" name="Picture 10" descr="image3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9978" b="52924"/>
          <a:stretch>
            <a:fillRect/>
          </a:stretch>
        </p:blipFill>
        <p:spPr bwMode="auto">
          <a:xfrm>
            <a:off x="2058988" y="5272088"/>
            <a:ext cx="9753600" cy="20589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299" name="Picture 11" descr="image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7435850"/>
            <a:ext cx="9320212" cy="2144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300" name="Rectangle 12"/>
          <p:cNvSpPr>
            <a:spLocks/>
          </p:cNvSpPr>
          <p:nvPr/>
        </p:nvSpPr>
        <p:spPr bwMode="auto">
          <a:xfrm>
            <a:off x="9969500" y="1949450"/>
            <a:ext cx="2241550" cy="665163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/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A0 Carrier</a:t>
            </a:r>
            <a:endParaRPr lang="en-US"/>
          </a:p>
        </p:txBody>
      </p:sp>
      <p:sp>
        <p:nvSpPr>
          <p:cNvPr id="12301" name="Rectangle 13"/>
          <p:cNvSpPr>
            <a:spLocks/>
          </p:cNvSpPr>
          <p:nvPr/>
        </p:nvSpPr>
        <p:spPr bwMode="auto">
          <a:xfrm>
            <a:off x="10836275" y="3792538"/>
            <a:ext cx="1792288" cy="677862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/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2</a:t>
            </a:r>
            <a:r>
              <a:rPr lang="en-US" sz="3400" baseline="31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nd</a:t>
            </a:r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gen.</a:t>
            </a:r>
            <a:endParaRPr lang="en-US"/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2708275" y="3767138"/>
            <a:ext cx="2817813" cy="866775"/>
            <a:chOff x="0" y="0"/>
            <a:chExt cx="222" cy="69"/>
          </a:xfrm>
        </p:grpSpPr>
        <p:sp>
          <p:nvSpPr>
            <p:cNvPr id="12303" name="AutoShape 15"/>
            <p:cNvSpPr>
              <a:spLocks/>
            </p:cNvSpPr>
            <p:nvPr/>
          </p:nvSpPr>
          <p:spPr bwMode="auto">
            <a:xfrm>
              <a:off x="0" y="0"/>
              <a:ext cx="222" cy="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lnTo>
                    <a:pt x="10799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9"/>
                    <a:pt x="0" y="10799"/>
                    <a:pt x="0" y="10799"/>
                  </a:cubicBezTo>
                  <a:close/>
                </a:path>
              </a:pathLst>
            </a:custGeom>
            <a:solidFill>
              <a:srgbClr val="953735">
                <a:alpha val="25098"/>
              </a:srgbClr>
            </a:solidFill>
            <a:ln w="36124" cap="flat" cmpd="sng">
              <a:solidFill>
                <a:srgbClr val="95373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n-US"/>
            </a:p>
          </p:txBody>
        </p:sp>
        <p:sp>
          <p:nvSpPr>
            <p:cNvPr id="12304" name="Rectangle 16"/>
            <p:cNvSpPr>
              <a:spLocks/>
            </p:cNvSpPr>
            <p:nvPr/>
          </p:nvSpPr>
          <p:spPr bwMode="auto">
            <a:xfrm>
              <a:off x="32" y="12"/>
              <a:ext cx="158" cy="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 anchor="ctr"/>
            <a:lstStyle/>
            <a:p>
              <a:pPr defTabSz="1300163"/>
              <a:r>
                <a:rPr lang="en-US" sz="2500">
                  <a:solidFill>
                    <a:srgbClr val="EBF1DE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Bajonet</a:t>
              </a:r>
              <a:endParaRPr lang="en-US"/>
            </a:p>
          </p:txBody>
        </p:sp>
      </p:grpSp>
      <p:grpSp>
        <p:nvGrpSpPr>
          <p:cNvPr id="12305" name="Group 17"/>
          <p:cNvGrpSpPr>
            <a:grpSpLocks/>
          </p:cNvGrpSpPr>
          <p:nvPr/>
        </p:nvGrpSpPr>
        <p:grpSpPr bwMode="auto">
          <a:xfrm>
            <a:off x="5092700" y="5851525"/>
            <a:ext cx="4876800" cy="541338"/>
            <a:chOff x="0" y="0"/>
            <a:chExt cx="384" cy="43"/>
          </a:xfrm>
        </p:grpSpPr>
        <p:sp>
          <p:nvSpPr>
            <p:cNvPr id="12306" name="AutoShape 18"/>
            <p:cNvSpPr>
              <a:spLocks/>
            </p:cNvSpPr>
            <p:nvPr/>
          </p:nvSpPr>
          <p:spPr bwMode="auto">
            <a:xfrm>
              <a:off x="0" y="0"/>
              <a:ext cx="384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cubicBezTo>
                    <a:pt x="4835" y="21600"/>
                    <a:pt x="0" y="16764"/>
                    <a:pt x="0" y="10799"/>
                  </a:cubicBezTo>
                  <a:close/>
                </a:path>
              </a:pathLst>
            </a:custGeom>
            <a:solidFill>
              <a:srgbClr val="953735">
                <a:alpha val="25098"/>
              </a:srgbClr>
            </a:solidFill>
            <a:ln w="36124" cap="flat" cmpd="sng">
              <a:solidFill>
                <a:srgbClr val="95373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2307" name="Rectangle 19"/>
            <p:cNvSpPr>
              <a:spLocks/>
            </p:cNvSpPr>
            <p:nvPr/>
          </p:nvSpPr>
          <p:spPr bwMode="auto">
            <a:xfrm>
              <a:off x="56" y="0"/>
              <a:ext cx="272" cy="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 anchor="ctr"/>
            <a:lstStyle/>
            <a:p>
              <a:pPr defTabSz="1300163"/>
              <a:r>
                <a:rPr lang="en-US" sz="2500">
                  <a:solidFill>
                    <a:srgbClr val="EBF1DE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Increased Space</a:t>
              </a:r>
              <a:endParaRPr lang="en-US"/>
            </a:p>
          </p:txBody>
        </p:sp>
      </p:grp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2600325" y="8777288"/>
            <a:ext cx="8886825" cy="541337"/>
            <a:chOff x="0" y="0"/>
            <a:chExt cx="700" cy="43"/>
          </a:xfrm>
        </p:grpSpPr>
        <p:sp>
          <p:nvSpPr>
            <p:cNvPr id="12309" name="AutoShape 21"/>
            <p:cNvSpPr>
              <a:spLocks/>
            </p:cNvSpPr>
            <p:nvPr/>
          </p:nvSpPr>
          <p:spPr bwMode="auto">
            <a:xfrm>
              <a:off x="0" y="0"/>
              <a:ext cx="700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cubicBezTo>
                    <a:pt x="4835" y="21600"/>
                    <a:pt x="0" y="16764"/>
                    <a:pt x="0" y="10799"/>
                  </a:cubicBezTo>
                  <a:close/>
                </a:path>
              </a:pathLst>
            </a:custGeom>
            <a:solidFill>
              <a:srgbClr val="953735">
                <a:alpha val="25098"/>
              </a:srgbClr>
            </a:solidFill>
            <a:ln w="36124" cap="flat" cmpd="sng">
              <a:solidFill>
                <a:srgbClr val="953735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2310" name="Rectangle 22"/>
            <p:cNvSpPr>
              <a:spLocks/>
            </p:cNvSpPr>
            <p:nvPr/>
          </p:nvSpPr>
          <p:spPr bwMode="auto">
            <a:xfrm>
              <a:off x="102" y="0"/>
              <a:ext cx="496" cy="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 anchor="ctr"/>
            <a:lstStyle/>
            <a:p>
              <a:pPr defTabSz="1300163"/>
              <a:r>
                <a:rPr lang="en-US" sz="2500">
                  <a:solidFill>
                    <a:srgbClr val="EBF1DE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New Sliding Blocks </a:t>
              </a:r>
              <a:endParaRPr lang="en-US"/>
            </a:p>
          </p:txBody>
        </p:sp>
      </p:grpSp>
      <p:sp>
        <p:nvSpPr>
          <p:cNvPr id="12311" name="Rectangle 23"/>
          <p:cNvSpPr>
            <a:spLocks/>
          </p:cNvSpPr>
          <p:nvPr/>
        </p:nvSpPr>
        <p:spPr bwMode="auto">
          <a:xfrm>
            <a:off x="11161713" y="5851525"/>
            <a:ext cx="1727200" cy="677863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/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3</a:t>
            </a:r>
            <a:r>
              <a:rPr lang="en-US" sz="3400" baseline="31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rd</a:t>
            </a:r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gen.</a:t>
            </a:r>
            <a:endParaRPr lang="en-US"/>
          </a:p>
        </p:txBody>
      </p:sp>
      <p:sp>
        <p:nvSpPr>
          <p:cNvPr id="12312" name="Rectangle 24"/>
          <p:cNvSpPr>
            <a:spLocks/>
          </p:cNvSpPr>
          <p:nvPr/>
        </p:nvSpPr>
        <p:spPr bwMode="auto">
          <a:xfrm>
            <a:off x="11161713" y="8128000"/>
            <a:ext cx="1711325" cy="677863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/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4</a:t>
            </a:r>
            <a:r>
              <a:rPr lang="en-US" sz="3400" baseline="310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</a:t>
            </a:r>
            <a:r>
              <a:rPr lang="en-US" sz="3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gen.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Rectangle 17"/>
          <p:cNvSpPr>
            <a:spLocks/>
          </p:cNvSpPr>
          <p:nvPr/>
        </p:nvSpPr>
        <p:spPr bwMode="auto">
          <a:xfrm>
            <a:off x="1976357" y="5944740"/>
            <a:ext cx="10294938" cy="3684588"/>
          </a:xfrm>
          <a:prstGeom prst="rect">
            <a:avLst/>
          </a:prstGeom>
          <a:solidFill>
            <a:srgbClr val="000000">
              <a:alpha val="0"/>
            </a:srgbClr>
          </a:solidFill>
          <a:ln w="36124" cap="rnd" cmpd="sng">
            <a:solidFill>
              <a:srgbClr val="FF66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248" tIns="72248" rIns="72248" bIns="72248" anchor="ctr"/>
          <a:lstStyle/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Transport System</a:t>
            </a: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82675" y="1733550"/>
            <a:ext cx="11704638" cy="6761163"/>
          </a:xfrm>
        </p:spPr>
        <p:txBody>
          <a:bodyPr lIns="126435" tIns="72248" rIns="126435" bIns="72248" anchor="t"/>
          <a:lstStyle/>
          <a:p>
            <a:pPr marL="487363" indent="-487363" defTabSz="1300163">
              <a:spcBef>
                <a:spcPts val="600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Cathodes are transported under UHV condition from INFN Milano to the Labs.</a:t>
            </a:r>
            <a:endParaRPr lang="en-US" sz="2800" dirty="0"/>
          </a:p>
        </p:txBody>
      </p:sp>
      <p:pic>
        <p:nvPicPr>
          <p:cNvPr id="9224" name="Picture 8" descr="imag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334" y="2745943"/>
            <a:ext cx="3684587" cy="2846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9225" name="Group 9"/>
          <p:cNvGrpSpPr>
            <a:grpSpLocks/>
          </p:cNvGrpSpPr>
          <p:nvPr/>
        </p:nvGrpSpPr>
        <p:grpSpPr bwMode="auto">
          <a:xfrm rot="21592632">
            <a:off x="7367588" y="2412524"/>
            <a:ext cx="4289425" cy="3179762"/>
            <a:chOff x="0" y="0"/>
            <a:chExt cx="338" cy="251"/>
          </a:xfrm>
        </p:grpSpPr>
        <p:pic>
          <p:nvPicPr>
            <p:cNvPr id="9226" name="Picture 10" descr="image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000">
              <a:off x="0" y="0"/>
              <a:ext cx="338" cy="25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ctr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9227" name="Rectangle 11"/>
            <p:cNvSpPr>
              <a:spLocks/>
            </p:cNvSpPr>
            <p:nvPr/>
          </p:nvSpPr>
          <p:spPr bwMode="auto">
            <a:xfrm>
              <a:off x="129" y="0"/>
              <a:ext cx="208" cy="43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2500">
                  <a:solidFill>
                    <a:srgbClr val="FFFF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Transport box</a:t>
              </a:r>
              <a:endParaRPr lang="en-US"/>
            </a:p>
          </p:txBody>
        </p:sp>
      </p:grpSp>
      <p:pic>
        <p:nvPicPr>
          <p:cNvPr id="9228" name="Picture 12" descr="image1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9502" r="10776" b="6161"/>
          <a:stretch>
            <a:fillRect/>
          </a:stretch>
        </p:blipFill>
        <p:spPr bwMode="auto">
          <a:xfrm>
            <a:off x="7502525" y="6793482"/>
            <a:ext cx="4010025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9" name="Rectangle 13"/>
          <p:cNvSpPr>
            <a:spLocks/>
          </p:cNvSpPr>
          <p:nvPr/>
        </p:nvSpPr>
        <p:spPr bwMode="auto">
          <a:xfrm>
            <a:off x="2382837" y="2894509"/>
            <a:ext cx="2693987" cy="590376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/>
            <a:r>
              <a:rPr lang="en-US" sz="2500" dirty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Cathode Loading</a:t>
            </a:r>
            <a:endParaRPr lang="en-US" dirty="0"/>
          </a:p>
        </p:txBody>
      </p:sp>
      <p:pic>
        <p:nvPicPr>
          <p:cNvPr id="9231" name="Picture 15" descr="image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6244952"/>
            <a:ext cx="3887788" cy="3268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232" name="Rectangle 16"/>
          <p:cNvSpPr>
            <a:spLocks/>
          </p:cNvSpPr>
          <p:nvPr/>
        </p:nvSpPr>
        <p:spPr bwMode="auto">
          <a:xfrm>
            <a:off x="2689548" y="8909248"/>
            <a:ext cx="3778249" cy="557446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/>
            <a:r>
              <a:rPr lang="en-US" sz="25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SAES D100 NEG Pump</a:t>
            </a:r>
            <a:endParaRPr lang="en-US" dirty="0"/>
          </a:p>
        </p:txBody>
      </p:sp>
      <p:sp>
        <p:nvSpPr>
          <p:cNvPr id="9234" name="Rectangle 18"/>
          <p:cNvSpPr>
            <a:spLocks/>
          </p:cNvSpPr>
          <p:nvPr/>
        </p:nvSpPr>
        <p:spPr bwMode="auto">
          <a:xfrm>
            <a:off x="7556500" y="5910832"/>
            <a:ext cx="404336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defTabSz="1300163"/>
            <a:r>
              <a:rPr lang="en-US" sz="25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No power supply needed. </a:t>
            </a:r>
            <a:br>
              <a:rPr lang="en-US" sz="25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5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OK for airplane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Sertore</a:t>
            </a:r>
            <a:r>
              <a:rPr lang="en-US" dirty="0" smtClean="0"/>
              <a:t> INFN Milano-LASA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3083421" y="6977159"/>
            <a:ext cx="1144851" cy="1266460"/>
          </a:xfrm>
          <a:prstGeom prst="roundRect">
            <a:avLst/>
          </a:prstGeom>
          <a:solidFill>
            <a:srgbClr val="558ED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/>
              <a:t>Ion Getter Pump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379565" y="7109048"/>
            <a:ext cx="1482356" cy="858637"/>
          </a:xfrm>
          <a:prstGeom prst="roundRect">
            <a:avLst/>
          </a:prstGeom>
          <a:solidFill>
            <a:srgbClr val="F79646">
              <a:alpha val="40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Triax</a:t>
            </a:r>
            <a:r>
              <a:rPr lang="en-US" sz="2800" dirty="0" smtClean="0"/>
              <a:t> C.C.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Cathode 409.1 in LBNL Box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8302600" y="1539976"/>
            <a:ext cx="4702200" cy="72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/>
          <a:lstStyle/>
          <a:p>
            <a:pPr marL="377044" indent="-250610" eaLnBrk="0">
              <a:spcBef>
                <a:spcPct val="20000"/>
              </a:spcBef>
            </a:pPr>
            <a:r>
              <a:rPr lang="en-US" sz="2800" dirty="0">
                <a:latin typeface="+mn-lt"/>
              </a:rPr>
              <a:t>The efficiency of the new pumping system, has been tested:</a:t>
            </a:r>
          </a:p>
          <a:p>
            <a:pPr marL="377044" indent="-250610" eaLnBrk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switching off the ion pump (for about 3 months)</a:t>
            </a:r>
          </a:p>
          <a:p>
            <a:pPr marL="377044" indent="-250610" eaLnBrk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measuring the QE vs. </a:t>
            </a:r>
            <a:r>
              <a:rPr lang="en-US" sz="2800" dirty="0" err="1">
                <a:latin typeface="Symbol" pitchFamily="18" charset="2"/>
              </a:rPr>
              <a:t>l</a:t>
            </a:r>
            <a:r>
              <a:rPr lang="en-US" sz="2800" dirty="0" err="1">
                <a:latin typeface="+mn-lt"/>
              </a:rPr>
              <a:t>s</a:t>
            </a:r>
            <a:endParaRPr lang="en-US" sz="2800" dirty="0">
              <a:latin typeface="+mn-lt"/>
            </a:endParaRPr>
          </a:p>
          <a:p>
            <a:pPr eaLnBrk="0" hangingPunct="0">
              <a:spcBef>
                <a:spcPct val="20000"/>
              </a:spcBef>
            </a:pPr>
            <a:endParaRPr lang="en-US" sz="1100" i="1" dirty="0">
              <a:solidFill>
                <a:srgbClr val="FF0000"/>
              </a:solidFill>
              <a:latin typeface="+mn-lt"/>
            </a:endParaRPr>
          </a:p>
          <a:p>
            <a:pPr marL="377044" eaLnBrk="0"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+mn-lt"/>
              </a:rPr>
              <a:t>QE at 254 </a:t>
            </a:r>
            <a:r>
              <a:rPr lang="it-IT" sz="2800" dirty="0" err="1">
                <a:solidFill>
                  <a:schemeClr val="tx1"/>
                </a:solidFill>
                <a:latin typeface="+mn-lt"/>
              </a:rPr>
              <a:t>nm</a:t>
            </a:r>
            <a:r>
              <a:rPr lang="it-IT" sz="28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643457" lvl="1" eaLnBrk="0">
              <a:spcBef>
                <a:spcPct val="20000"/>
              </a:spcBef>
            </a:pPr>
            <a:r>
              <a:rPr lang="it-IT" sz="2800" i="1" dirty="0">
                <a:solidFill>
                  <a:srgbClr val="FF0000"/>
                </a:solidFill>
                <a:latin typeface="+mn-lt"/>
              </a:rPr>
              <a:t>Stable within few percents</a:t>
            </a:r>
          </a:p>
          <a:p>
            <a:pPr marL="377044" lvl="1" eaLnBrk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QE at 436 nm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marL="643457" lvl="1" eaLnBrk="0">
              <a:spcBef>
                <a:spcPct val="20000"/>
              </a:spcBef>
            </a:pPr>
            <a:r>
              <a:rPr lang="it-IT" sz="2800" i="1" dirty="0">
                <a:solidFill>
                  <a:srgbClr val="FF0000"/>
                </a:solidFill>
                <a:latin typeface="+mn-lt"/>
              </a:rPr>
              <a:t>Reduced by an order of magnitude</a:t>
            </a:r>
          </a:p>
          <a:p>
            <a:pPr marL="377044" eaLnBrk="0">
              <a:spcBef>
                <a:spcPct val="20000"/>
              </a:spcBef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High stability of the spectral responses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658" r="2958" b="2176"/>
          <a:stretch>
            <a:fillRect/>
          </a:stretch>
        </p:blipFill>
        <p:spPr bwMode="auto">
          <a:xfrm>
            <a:off x="1028716" y="1564432"/>
            <a:ext cx="7561916" cy="707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 bwMode="auto">
          <a:xfrm>
            <a:off x="6214368" y="2356520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9992" y="1726569"/>
            <a:ext cx="244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Oct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284584" y="2120872"/>
            <a:ext cx="857776" cy="307656"/>
          </a:xfrm>
          <a:prstGeom prst="straightConnector1">
            <a:avLst/>
          </a:prstGeom>
          <a:solidFill>
            <a:srgbClr val="095CC4"/>
          </a:solidFill>
          <a:ln w="28575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Photocathode handling system</a:t>
            </a: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82675" y="1624013"/>
            <a:ext cx="11704638" cy="6762750"/>
          </a:xfrm>
        </p:spPr>
        <p:txBody>
          <a:bodyPr lIns="126435" tIns="72248" rIns="126435" bIns="72248" anchor="t"/>
          <a:lstStyle/>
          <a:p>
            <a:pPr marL="0" indent="0" defTabSz="1300163">
              <a:spcBef>
                <a:spcPts val="600"/>
              </a:spcBef>
              <a:buSzTx/>
              <a:buFontTx/>
              <a:buNone/>
            </a:pPr>
            <a:r>
              <a:rPr lang="en-US" sz="3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Analysis of accident during cathode operation: </a:t>
            </a:r>
            <a:endParaRPr lang="en-US" sz="39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839788" lvl="1" indent="-382588" defTabSz="1300163">
              <a:spcBef>
                <a:spcPts val="500"/>
              </a:spcBef>
              <a:buClr>
                <a:srgbClr val="000000"/>
              </a:buClr>
              <a:buFont typeface="ArialMT" charset="0"/>
              <a:buChar char="–"/>
            </a:pPr>
            <a:r>
              <a:rPr lang="en-US" sz="3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Only </a:t>
            </a:r>
            <a:r>
              <a:rPr lang="en-US" sz="340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three significant accidents </a:t>
            </a:r>
            <a:r>
              <a:rPr lang="en-US" sz="3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have occurred after about 12 years of operation</a:t>
            </a:r>
          </a:p>
          <a:p>
            <a:pPr marL="0" indent="0" defTabSz="1300163">
              <a:spcBef>
                <a:spcPts val="600"/>
              </a:spcBef>
              <a:buSzTx/>
              <a:buFontTx/>
              <a:buNone/>
            </a:pPr>
            <a:r>
              <a:rPr lang="en-US" sz="3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Damages on the connection system</a:t>
            </a:r>
            <a:r>
              <a:rPr lang="en-US" sz="3900">
                <a:latin typeface="Helvetica" charset="0"/>
                <a:ea typeface="Helvetica" charset="0"/>
                <a:cs typeface="Helvetica" charset="0"/>
                <a:sym typeface="Helvetica" charset="0"/>
              </a:rPr>
              <a:t>:</a:t>
            </a:r>
          </a:p>
          <a:p>
            <a:pPr marL="839788" lvl="1" indent="-382588" defTabSz="1300163">
              <a:spcBef>
                <a:spcPts val="500"/>
              </a:spcBef>
              <a:buClr>
                <a:srgbClr val="000000"/>
              </a:buClr>
              <a:buFont typeface="ArialMT" charset="0"/>
              <a:buChar char="–"/>
            </a:pPr>
            <a:r>
              <a:rPr lang="en-US" sz="3100">
                <a:latin typeface="Helvetica" charset="0"/>
                <a:ea typeface="Helvetica" charset="0"/>
                <a:cs typeface="Helvetica" charset="0"/>
                <a:sym typeface="Helvetica" charset="0"/>
              </a:rPr>
              <a:t>due to </a:t>
            </a:r>
            <a:r>
              <a:rPr lang="en-US" sz="310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 not correct parking of the carrier</a:t>
            </a:r>
            <a:r>
              <a:rPr lang="en-US" sz="3100">
                <a:latin typeface="Helvetica" charset="0"/>
                <a:ea typeface="Helvetica" charset="0"/>
                <a:cs typeface="Helvetica" charset="0"/>
                <a:sym typeface="Helvetica" charset="0"/>
              </a:rPr>
              <a:t> in the transport box and then closing of the valve</a:t>
            </a:r>
            <a:endParaRPr lang="en-US" sz="3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839788" lvl="1" indent="-382588" defTabSz="1300163">
              <a:spcBef>
                <a:spcPts val="500"/>
              </a:spcBef>
              <a:buClr>
                <a:srgbClr val="000000"/>
              </a:buClr>
              <a:buFont typeface="ArialMT" charset="0"/>
              <a:buChar char="–"/>
            </a:pPr>
            <a:r>
              <a:rPr lang="en-US" sz="3100">
                <a:latin typeface="Helvetica" charset="0"/>
                <a:ea typeface="Helvetica" charset="0"/>
                <a:cs typeface="Helvetica" charset="0"/>
                <a:sym typeface="Helvetica" charset="0"/>
              </a:rPr>
              <a:t>due to </a:t>
            </a:r>
            <a:r>
              <a:rPr lang="en-US" sz="310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manipulator magnet uncoupling from its vacuum counterpart</a:t>
            </a:r>
            <a:endParaRPr lang="en-US" sz="3400">
              <a:solidFill>
                <a:srgbClr val="FF0000"/>
              </a:solidFill>
              <a:latin typeface="Comic Sans MS" pitchFamily="66" charset="0"/>
              <a:ea typeface="Comic Sans MS" pitchFamily="66" charset="0"/>
              <a:cs typeface="Comic Sans MS" pitchFamily="66" charset="0"/>
              <a:sym typeface="Comic Sans MS" pitchFamily="66" charset="0"/>
            </a:endParaRP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9644063" y="9039225"/>
            <a:ext cx="30353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 anchor="ctr"/>
          <a:lstStyle/>
          <a:p>
            <a:pPr algn="r" defTabSz="1300163"/>
            <a:r>
              <a:rPr lang="en-US" sz="170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12</a:t>
            </a:r>
            <a:endParaRPr lang="en-US"/>
          </a:p>
        </p:txBody>
      </p:sp>
      <p:pic>
        <p:nvPicPr>
          <p:cNvPr id="13320" name="Picture 8" descr="imag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6172944"/>
            <a:ext cx="39020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9" descr="image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98" y="6460976"/>
            <a:ext cx="33591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2" name="Picture 10" descr="image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6224588"/>
            <a:ext cx="4044950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Photocathode database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3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last 15 years we have delivered </a:t>
            </a:r>
            <a:br>
              <a:rPr lang="en-US" dirty="0" smtClean="0"/>
            </a:br>
            <a:r>
              <a:rPr lang="en-US" dirty="0" smtClean="0"/>
              <a:t>about </a:t>
            </a:r>
            <a:r>
              <a:rPr lang="en-US" sz="4000" b="1" dirty="0" smtClean="0">
                <a:solidFill>
                  <a:srgbClr val="0070C0"/>
                </a:solidFill>
              </a:rPr>
              <a:t>120 cathodes</a:t>
            </a:r>
            <a:r>
              <a:rPr lang="en-US" sz="4000" dirty="0" smtClean="0"/>
              <a:t> </a:t>
            </a:r>
            <a:r>
              <a:rPr lang="en-US" dirty="0" smtClean="0"/>
              <a:t>mainly to </a:t>
            </a:r>
            <a:br>
              <a:rPr lang="en-US" dirty="0" smtClean="0"/>
            </a:br>
            <a:r>
              <a:rPr lang="en-US" dirty="0" smtClean="0"/>
              <a:t>DESY-FLASH and DESY-PITZ</a:t>
            </a:r>
          </a:p>
          <a:p>
            <a:r>
              <a:rPr lang="en-US" dirty="0" smtClean="0"/>
              <a:t>We have a mean operative lifetime of the cathode (24/24h 7/7d) of about </a:t>
            </a:r>
            <a:r>
              <a:rPr lang="en-US" sz="4000" b="1" dirty="0" smtClean="0">
                <a:solidFill>
                  <a:srgbClr val="00B050"/>
                </a:solidFill>
              </a:rPr>
              <a:t>3 months </a:t>
            </a:r>
            <a:r>
              <a:rPr lang="en-US" sz="3600" dirty="0" smtClean="0">
                <a:solidFill>
                  <a:schemeClr val="tx1"/>
                </a:solidFill>
              </a:rPr>
              <a:t>with FLASH parameter (1 </a:t>
            </a:r>
            <a:r>
              <a:rPr lang="en-US" sz="3600" dirty="0" err="1" smtClean="0">
                <a:solidFill>
                  <a:schemeClr val="tx1"/>
                </a:solidFill>
              </a:rPr>
              <a:t>nC</a:t>
            </a:r>
            <a:r>
              <a:rPr lang="en-US" sz="3600" dirty="0" smtClean="0">
                <a:solidFill>
                  <a:schemeClr val="tx1"/>
                </a:solidFill>
              </a:rPr>
              <a:t>, </a:t>
            </a:r>
            <a:r>
              <a:rPr lang="en-US" sz="3600" dirty="0" smtClean="0">
                <a:solidFill>
                  <a:srgbClr val="00B050"/>
                </a:solidFill>
              </a:rPr>
              <a:t>800 </a:t>
            </a:r>
            <a:r>
              <a:rPr lang="en-US" sz="3600" dirty="0" err="1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en-US" sz="3600" dirty="0" err="1" smtClean="0">
                <a:solidFill>
                  <a:srgbClr val="00B050"/>
                </a:solidFill>
              </a:rPr>
              <a:t>s</a:t>
            </a:r>
            <a:r>
              <a:rPr lang="en-US" sz="3600" dirty="0" smtClean="0">
                <a:solidFill>
                  <a:schemeClr val="tx1"/>
                </a:solidFill>
              </a:rPr>
              <a:t>, 10 Hz, 42 MV/m)</a:t>
            </a:r>
          </a:p>
          <a:p>
            <a:r>
              <a:rPr lang="en-US" dirty="0" smtClean="0"/>
              <a:t>Mean QE at delivery is about </a:t>
            </a:r>
            <a:r>
              <a:rPr lang="en-US" sz="4000" b="1" dirty="0" smtClean="0">
                <a:solidFill>
                  <a:srgbClr val="FF00FF"/>
                </a:solidFill>
              </a:rPr>
              <a:t>10 % </a:t>
            </a:r>
            <a:r>
              <a:rPr lang="en-US" sz="3600" dirty="0" smtClean="0">
                <a:solidFill>
                  <a:schemeClr val="tx1"/>
                </a:solidFill>
              </a:rPr>
              <a:t>(</a:t>
            </a:r>
            <a:r>
              <a:rPr lang="en-US" sz="3600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3600" dirty="0" smtClean="0">
                <a:solidFill>
                  <a:schemeClr val="tx1"/>
                </a:solidFill>
              </a:rPr>
              <a:t>=254 nm)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098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Photocathode Database</a:t>
            </a: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82675" y="1408113"/>
            <a:ext cx="11704638" cy="2604591"/>
          </a:xfrm>
        </p:spPr>
        <p:txBody>
          <a:bodyPr lIns="126435" tIns="72248" rIns="126435" bIns="72248" anchor="t"/>
          <a:lstStyle/>
          <a:p>
            <a:pPr marL="0" indent="0" defTabSz="1300163">
              <a:spcBef>
                <a:spcPts val="600"/>
              </a:spcBef>
              <a:buSzTx/>
              <a:buFontTx/>
              <a:buNone/>
            </a:pPr>
            <a:r>
              <a:rPr lang="en-US" sz="25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</a:t>
            </a:r>
            <a:r>
              <a:rPr lang="en-US" sz="25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database tracks photocathode performances in the different transport boxes and in the different labs </a:t>
            </a:r>
            <a:r>
              <a:rPr lang="en-US" sz="25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as well as properties of plugs during cathode preparation.</a:t>
            </a:r>
            <a:endParaRPr lang="en-US" sz="39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1300163">
              <a:spcBef>
                <a:spcPts val="600"/>
              </a:spcBef>
              <a:buSzTx/>
              <a:buFontTx/>
              <a:buNone/>
            </a:pPr>
            <a:r>
              <a:rPr lang="en-US" sz="25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Data from </a:t>
            </a:r>
            <a:r>
              <a:rPr lang="en-US" sz="25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INFN Milano, DESY (FLASH, PITZ, REGAE), FNAL (NML &amp; A0)</a:t>
            </a:r>
            <a:r>
              <a:rPr lang="en-US" sz="25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5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and </a:t>
            </a:r>
            <a:r>
              <a:rPr lang="en-US" sz="2500" dirty="0" smtClean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LBNL</a:t>
            </a:r>
            <a:r>
              <a:rPr lang="en-US" sz="25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are included.</a:t>
            </a:r>
            <a:endParaRPr lang="en-US" sz="39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1300163">
              <a:spcBef>
                <a:spcPts val="600"/>
              </a:spcBef>
              <a:buSzTx/>
              <a:buFontTx/>
              <a:buNone/>
            </a:pPr>
            <a:r>
              <a:rPr lang="en-US" sz="2500" i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2500" i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8" y="5428893"/>
            <a:ext cx="5616624" cy="3439077"/>
          </a:xfrm>
          <a:prstGeom prst="rect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  <a:ln>
            <a:noFill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3580656"/>
            <a:ext cx="6430912" cy="3144381"/>
          </a:xfrm>
          <a:prstGeom prst="rect">
            <a:avLst/>
          </a:prstGeom>
          <a:solidFill>
            <a:srgbClr val="FFC000">
              <a:alpha val="19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934447" y="8406305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Box Driven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3807" y="3600090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Plug Driven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76383" y="6558156"/>
            <a:ext cx="1080120" cy="576064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98144" y="4708813"/>
            <a:ext cx="1080120" cy="576064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3808" y="6718721"/>
            <a:ext cx="6430912" cy="830997"/>
          </a:xfrm>
          <a:prstGeom prst="rect">
            <a:avLst/>
          </a:prstGeom>
          <a:solidFill>
            <a:srgbClr val="FFC000">
              <a:alpha val="19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240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>
                <a:sym typeface="Helvetica" charset="0"/>
              </a:rPr>
              <a:t>Access to plug data and cathode related </a:t>
            </a:r>
            <a:r>
              <a:rPr lang="en-US" dirty="0" smtClean="0">
                <a:sym typeface="Helvetica" charset="0"/>
              </a:rPr>
              <a:t>properties</a:t>
            </a:r>
            <a:endParaRPr lang="en-US" dirty="0">
              <a:sym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448" y="4589615"/>
            <a:ext cx="5616624" cy="830997"/>
          </a:xfrm>
          <a:prstGeom prst="rect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Access to cathode properties during operation</a:t>
            </a:r>
            <a:endParaRPr lang="en-US" sz="48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/>
              <a:t>MS Access</a:t>
            </a:r>
            <a:br>
              <a:rPr lang="en-US" dirty="0" smtClean="0"/>
            </a:br>
            <a:r>
              <a:rPr lang="en-US" dirty="0" smtClean="0"/>
              <a:t>Forms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Dedicated </a:t>
            </a:r>
            <a:br>
              <a:rPr lang="en-US" dirty="0" smtClean="0"/>
            </a:br>
            <a:r>
              <a:rPr lang="en-US" dirty="0" smtClean="0"/>
              <a:t>program</a:t>
            </a:r>
          </a:p>
          <a:p>
            <a:endParaRPr lang="en-US" dirty="0" smtClean="0"/>
          </a:p>
          <a:p>
            <a:r>
              <a:rPr lang="en-US" dirty="0" smtClean="0"/>
              <a:t>Web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pic>
        <p:nvPicPr>
          <p:cNvPr id="6" name="Picture 5" descr="TTF cathodes DB Maintena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9" t="28286" r="5229" b="14263"/>
          <a:stretch/>
        </p:blipFill>
        <p:spPr>
          <a:xfrm>
            <a:off x="5218828" y="1420416"/>
            <a:ext cx="4511034" cy="3750320"/>
          </a:xfrm>
          <a:prstGeom prst="rect">
            <a:avLst/>
          </a:prstGeom>
        </p:spPr>
      </p:pic>
      <p:pic>
        <p:nvPicPr>
          <p:cNvPr id="7" name="Picture 6" descr="PHOC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28" y="4059598"/>
            <a:ext cx="6984776" cy="3029053"/>
          </a:xfrm>
          <a:prstGeom prst="rect">
            <a:avLst/>
          </a:prstGeom>
        </p:spPr>
      </p:pic>
      <p:pic>
        <p:nvPicPr>
          <p:cNvPr id="8" name="Picture 7" descr="Picture Manag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6"/>
          <a:stretch/>
        </p:blipFill>
        <p:spPr>
          <a:xfrm>
            <a:off x="9644771" y="2493870"/>
            <a:ext cx="3360029" cy="314889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42524" y="5391774"/>
            <a:ext cx="3941419" cy="4300736"/>
            <a:chOff x="7242524" y="5391774"/>
            <a:chExt cx="3941419" cy="430073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242524" y="5391774"/>
              <a:ext cx="3941419" cy="4300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tx1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242524" y="5391774"/>
              <a:ext cx="3941419" cy="4300736"/>
              <a:chOff x="6400800" y="3505200"/>
              <a:chExt cx="1905000" cy="2743200"/>
            </a:xfrm>
            <a:solidFill>
              <a:schemeClr val="bg1"/>
            </a:solidFill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6667" t="15328" r="59523" b="16101"/>
              <a:stretch>
                <a:fillRect/>
              </a:stretch>
            </p:blipFill>
            <p:spPr bwMode="auto">
              <a:xfrm>
                <a:off x="6400800" y="3505200"/>
                <a:ext cx="1524000" cy="274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0000" t="15328" r="33333" b="78857"/>
              <a:stretch>
                <a:fillRect/>
              </a:stretch>
            </p:blipFill>
            <p:spPr bwMode="auto">
              <a:xfrm>
                <a:off x="7239000" y="3505200"/>
                <a:ext cx="1066800" cy="2326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6986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en-US" dirty="0"/>
          </a:p>
        </p:txBody>
      </p:sp>
      <p:pic>
        <p:nvPicPr>
          <p:cNvPr id="3" name="Picture 2" descr="Home Pag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8241" r="2319" b="26627"/>
          <a:stretch/>
        </p:blipFill>
        <p:spPr>
          <a:xfrm>
            <a:off x="1412807" y="1780456"/>
            <a:ext cx="10787384" cy="72007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9952" y="1180291"/>
            <a:ext cx="75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  <a:hlinkClick r:id="rId3"/>
              </a:rPr>
              <a:t>http://wwwlasa.mi.infn.it/ttfcathodes/</a:t>
            </a:r>
            <a:endParaRPr lang="en-US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From Rod to …</a:t>
            </a:r>
            <a:endParaRPr lang="en-US" dirty="0"/>
          </a:p>
        </p:txBody>
      </p:sp>
      <p:pic>
        <p:nvPicPr>
          <p:cNvPr id="3" name="Picture 2" descr="wwwlasa.mi.infn.it/new_ttfcathodes/Rods.aspx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t="17666" r="18259" b="29029"/>
          <a:stretch/>
        </p:blipFill>
        <p:spPr>
          <a:xfrm>
            <a:off x="1245815" y="1348408"/>
            <a:ext cx="4035693" cy="3528392"/>
          </a:xfrm>
          <a:prstGeom prst="rect">
            <a:avLst/>
          </a:prstGeom>
        </p:spPr>
      </p:pic>
      <p:pic>
        <p:nvPicPr>
          <p:cNvPr id="5" name="Picture 4" descr="wwwlasa.mi.infn.it/new_ttfcathodes/RodDetails.aspx?id=2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 t="17666" r="16111" b="38409"/>
          <a:stretch/>
        </p:blipFill>
        <p:spPr>
          <a:xfrm>
            <a:off x="1204417" y="5380856"/>
            <a:ext cx="4924642" cy="34196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30391" y="1348408"/>
            <a:ext cx="4320480" cy="8208912"/>
            <a:chOff x="5854328" y="1178743"/>
            <a:chExt cx="6312665" cy="13010642"/>
          </a:xfrm>
        </p:grpSpPr>
        <p:pic>
          <p:nvPicPr>
            <p:cNvPr id="6" name="Picture 5" descr="TTF Photocatodes Database Access - Google Chrome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2" t="15247" r="19571" b="11200"/>
            <a:stretch/>
          </p:blipFill>
          <p:spPr>
            <a:xfrm>
              <a:off x="5854328" y="1178743"/>
              <a:ext cx="6312665" cy="7083905"/>
            </a:xfrm>
            <a:prstGeom prst="rect">
              <a:avLst/>
            </a:prstGeom>
          </p:spPr>
        </p:pic>
        <p:pic>
          <p:nvPicPr>
            <p:cNvPr id="7" name="Picture 6" descr="TTF Photocatodes Database Access - Google Chrome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2" t="29234" r="19616" b="9239"/>
            <a:stretch/>
          </p:blipFill>
          <p:spPr>
            <a:xfrm>
              <a:off x="5898396" y="8263759"/>
              <a:ext cx="6268597" cy="5925626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2419978" y="2118462"/>
            <a:ext cx="216024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11" name="Curved Connector 10"/>
          <p:cNvCxnSpPr>
            <a:stCxn id="9" idx="2"/>
            <a:endCxn id="13" idx="0"/>
          </p:cNvCxnSpPr>
          <p:nvPr/>
        </p:nvCxnSpPr>
        <p:spPr bwMode="auto">
          <a:xfrm rot="10800000" flipV="1">
            <a:off x="1868902" y="2226474"/>
            <a:ext cx="551077" cy="3154382"/>
          </a:xfrm>
          <a:prstGeom prst="curvedConnector2">
            <a:avLst/>
          </a:prstGeom>
          <a:solidFill>
            <a:srgbClr val="095CC4"/>
          </a:solidFill>
          <a:ln w="127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1101800" y="5380856"/>
            <a:ext cx="1534202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419978" y="8333184"/>
            <a:ext cx="265998" cy="21602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286376" y="1348408"/>
            <a:ext cx="1584176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18" name="Curved Connector 17"/>
          <p:cNvCxnSpPr>
            <a:stCxn id="15" idx="6"/>
            <a:endCxn id="16" idx="2"/>
          </p:cNvCxnSpPr>
          <p:nvPr/>
        </p:nvCxnSpPr>
        <p:spPr bwMode="auto">
          <a:xfrm flipV="1">
            <a:off x="2685976" y="1492424"/>
            <a:ext cx="3600400" cy="6948772"/>
          </a:xfrm>
          <a:prstGeom prst="curvedConnector3">
            <a:avLst>
              <a:gd name="adj1" fmla="val 92136"/>
            </a:avLst>
          </a:prstGeom>
          <a:solidFill>
            <a:srgbClr val="095CC4"/>
          </a:solidFill>
          <a:ln w="127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/>
          <p:cNvSpPr/>
          <p:nvPr/>
        </p:nvSpPr>
        <p:spPr bwMode="auto">
          <a:xfrm>
            <a:off x="9814768" y="7901136"/>
            <a:ext cx="288032" cy="14401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2911112" y="7687968"/>
            <a:ext cx="93688" cy="69152"/>
          </a:xfrm>
          <a:prstGeom prst="ellipse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24" name="Curved Connector 23"/>
          <p:cNvCxnSpPr>
            <a:stCxn id="21" idx="6"/>
            <a:endCxn id="22" idx="2"/>
          </p:cNvCxnSpPr>
          <p:nvPr/>
        </p:nvCxnSpPr>
        <p:spPr bwMode="auto">
          <a:xfrm flipV="1">
            <a:off x="10102800" y="7722544"/>
            <a:ext cx="2808312" cy="250600"/>
          </a:xfrm>
          <a:prstGeom prst="curvedConnector3">
            <a:avLst/>
          </a:prstGeom>
          <a:solidFill>
            <a:srgbClr val="095CC4"/>
          </a:solidFill>
          <a:ln w="127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49549" y="2814894"/>
            <a:ext cx="264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Reflectivity</a:t>
            </a:r>
            <a:endParaRPr lang="en-US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88022" y="4237727"/>
            <a:ext cx="25699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Lapping</a:t>
            </a:r>
          </a:p>
          <a:p>
            <a:r>
              <a:rPr 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BCP</a:t>
            </a:r>
          </a:p>
          <a:p>
            <a:r>
              <a:rPr 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Heating</a:t>
            </a:r>
          </a:p>
          <a:p>
            <a:r>
              <a:rPr 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Loading</a:t>
            </a:r>
          </a:p>
          <a:p>
            <a:r>
              <a:rPr 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</a:t>
            </a:r>
            <a:endParaRPr lang="en-US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7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 </a:t>
            </a:r>
            <a:r>
              <a:rPr lang="it-IT" dirty="0" err="1" smtClean="0"/>
              <a:t>Photocathode</a:t>
            </a:r>
            <a:endParaRPr lang="en-US" dirty="0"/>
          </a:p>
        </p:txBody>
      </p:sp>
      <p:pic>
        <p:nvPicPr>
          <p:cNvPr id="3" name="Picture 2" descr="TTF Photocatodes Database Access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15447" r="14791" b="8333"/>
          <a:stretch/>
        </p:blipFill>
        <p:spPr>
          <a:xfrm>
            <a:off x="1101800" y="1548717"/>
            <a:ext cx="6353214" cy="6900906"/>
          </a:xfrm>
          <a:prstGeom prst="rect">
            <a:avLst/>
          </a:prstGeom>
        </p:spPr>
      </p:pic>
      <p:pic>
        <p:nvPicPr>
          <p:cNvPr id="5" name="Picture 4" descr="TTF Photocatodes Database Acces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28281" r="18912" b="9919"/>
          <a:stretch/>
        </p:blipFill>
        <p:spPr>
          <a:xfrm>
            <a:off x="7368514" y="3940696"/>
            <a:ext cx="5475706" cy="5112569"/>
          </a:xfrm>
          <a:prstGeom prst="rect">
            <a:avLst/>
          </a:prstGeom>
        </p:spPr>
      </p:pic>
      <p:pic>
        <p:nvPicPr>
          <p:cNvPr id="6" name="Picture 5" descr="TTF Photocatodes Database Acces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62456" r="20739" b="8775"/>
          <a:stretch/>
        </p:blipFill>
        <p:spPr>
          <a:xfrm>
            <a:off x="7366496" y="1460994"/>
            <a:ext cx="5330522" cy="23762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1101800" y="1564432"/>
            <a:ext cx="2664296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9" name="Curved Connector 8"/>
          <p:cNvCxnSpPr>
            <a:endCxn id="7" idx="2"/>
          </p:cNvCxnSpPr>
          <p:nvPr/>
        </p:nvCxnSpPr>
        <p:spPr bwMode="auto">
          <a:xfrm rot="16200000" flipH="1">
            <a:off x="906065" y="1512713"/>
            <a:ext cx="247454" cy="144016"/>
          </a:xfrm>
          <a:prstGeom prst="curvedConnector2">
            <a:avLst/>
          </a:prstGeom>
          <a:solidFill>
            <a:srgbClr val="095CC4"/>
          </a:solidFill>
          <a:ln w="127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Some Statistics</a:t>
            </a:r>
            <a:endParaRPr lang="en-US" dirty="0"/>
          </a:p>
        </p:txBody>
      </p:sp>
      <p:pic>
        <p:nvPicPr>
          <p:cNvPr id="3" name="Picture 2" descr="wwwlasa.mi.infn.it/new_ttfcathodes/SummaryTranfersByFilm.aspx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15441" r="25119" b="36949"/>
          <a:stretch/>
        </p:blipFill>
        <p:spPr>
          <a:xfrm>
            <a:off x="1317824" y="1171477"/>
            <a:ext cx="5184576" cy="3777230"/>
          </a:xfrm>
          <a:prstGeom prst="rect">
            <a:avLst/>
          </a:prstGeom>
        </p:spPr>
      </p:pic>
      <p:pic>
        <p:nvPicPr>
          <p:cNvPr id="4" name="Picture 3" descr="wwwlasa.mi.infn.it/new_ttfcathodes/OperationLifetime.aspx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17004" r="28243" b="38419"/>
          <a:stretch/>
        </p:blipFill>
        <p:spPr>
          <a:xfrm>
            <a:off x="1173808" y="4894475"/>
            <a:ext cx="5888222" cy="4230797"/>
          </a:xfrm>
          <a:prstGeom prst="rect">
            <a:avLst/>
          </a:prstGeom>
        </p:spPr>
      </p:pic>
      <p:pic>
        <p:nvPicPr>
          <p:cNvPr id="6" name="Picture 5" descr="TTF Photocatodes Database Access - Google Chrome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5441" r="3558" b="27021"/>
          <a:stretch/>
        </p:blipFill>
        <p:spPr>
          <a:xfrm>
            <a:off x="6907952" y="1708448"/>
            <a:ext cx="6147176" cy="585712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1419087"/>
            <a:ext cx="11636113" cy="770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Cs</a:t>
            </a:r>
            <a:r>
              <a:rPr lang="en-US" sz="5600" baseline="-190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2</a:t>
            </a:r>
            <a:r>
              <a:rPr lang="en-US" sz="560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Te QE after production</a:t>
            </a:r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7969" r="10751" b="4341"/>
          <a:stretch/>
        </p:blipFill>
        <p:spPr bwMode="auto">
          <a:xfrm>
            <a:off x="1893888" y="5740896"/>
            <a:ext cx="4802634" cy="3637848"/>
          </a:xfrm>
          <a:prstGeom prst="rect">
            <a:avLst/>
          </a:prstGeom>
          <a:solidFill>
            <a:schemeClr val="bg2">
              <a:lumMod val="20000"/>
              <a:lumOff val="80000"/>
              <a:alpha val="51000"/>
            </a:scheme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8369" y="5884912"/>
            <a:ext cx="28921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QE[%] = 10.2±2.1%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53928" y="4948808"/>
            <a:ext cx="10009112" cy="0"/>
          </a:xfrm>
          <a:prstGeom prst="line">
            <a:avLst/>
          </a:prstGeom>
          <a:solidFill>
            <a:srgbClr val="095CC4"/>
          </a:solidFill>
          <a:ln w="38100" cap="flat" cmpd="sng" algn="ctr">
            <a:solidFill>
              <a:srgbClr val="CC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1347078"/>
            <a:ext cx="11636113" cy="770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pPr defTabSz="1300163"/>
            <a:r>
              <a:rPr lang="en-US" sz="5600" dirty="0" smtClean="0">
                <a:solidFill>
                  <a:srgbClr val="37609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QE old and new diagnostic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315545" y="5411300"/>
            <a:ext cx="6984776" cy="0"/>
          </a:xfrm>
          <a:prstGeom prst="line">
            <a:avLst/>
          </a:prstGeom>
          <a:solidFill>
            <a:srgbClr val="095CC4"/>
          </a:solidFill>
          <a:ln w="38100" cap="flat" cmpd="sng" algn="ctr">
            <a:solidFill>
              <a:srgbClr val="0070C0"/>
            </a:solidFill>
            <a:prstDash val="dash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9382720" y="4660776"/>
            <a:ext cx="2376264" cy="0"/>
          </a:xfrm>
          <a:prstGeom prst="line">
            <a:avLst/>
          </a:prstGeom>
          <a:solidFill>
            <a:srgbClr val="095CC4"/>
          </a:solidFill>
          <a:ln w="38100" cap="flat" cmpd="sng" algn="ctr">
            <a:solidFill>
              <a:srgbClr val="FF0000"/>
            </a:solidFill>
            <a:prstDash val="dash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" b="47746"/>
          <a:stretch/>
        </p:blipFill>
        <p:spPr bwMode="auto">
          <a:xfrm>
            <a:off x="2253928" y="6932975"/>
            <a:ext cx="10081120" cy="2768361"/>
          </a:xfrm>
          <a:prstGeom prst="rect">
            <a:avLst/>
          </a:prstGeom>
          <a:gradFill flip="none" rotWithShape="1">
            <a:gsLst>
              <a:gs pos="86000">
                <a:srgbClr val="FFFFFF">
                  <a:alpha val="10000"/>
                </a:srgbClr>
              </a:gs>
              <a:gs pos="0">
                <a:schemeClr val="bg1"/>
              </a:gs>
              <a:gs pos="45000">
                <a:srgbClr val="FFFFFF"/>
              </a:gs>
              <a:gs pos="70000">
                <a:srgbClr val="FFFFFF">
                  <a:alpha val="68000"/>
                </a:srgbClr>
              </a:gs>
              <a:gs pos="96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/>
        </p:spPr>
      </p:pic>
      <p:sp>
        <p:nvSpPr>
          <p:cNvPr id="14" name="TextBox 13"/>
          <p:cNvSpPr txBox="1"/>
          <p:nvPr/>
        </p:nvSpPr>
        <p:spPr>
          <a:xfrm>
            <a:off x="2109912" y="6968044"/>
            <a:ext cx="2720617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400" dirty="0" smtClean="0"/>
              <a:t>QE[%] = 8.6±2.7%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68626" y="6990600"/>
            <a:ext cx="2869312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400" dirty="0" smtClean="0"/>
              <a:t>QE[%] = 11.2±1.6%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82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 during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572" r="10318" b="2407"/>
          <a:stretch/>
        </p:blipFill>
        <p:spPr bwMode="auto">
          <a:xfrm>
            <a:off x="1121753" y="1852464"/>
            <a:ext cx="7252855" cy="596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07816" y="1636440"/>
            <a:ext cx="446864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QE during operation.</a:t>
            </a:r>
          </a:p>
          <a:p>
            <a:pPr algn="l"/>
            <a:r>
              <a:rPr lang="en-US" dirty="0" smtClean="0"/>
              <a:t>The operation last for more than 100 days of continuous operation.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The cathode is changed if: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dirty="0" smtClean="0"/>
              <a:t>QE &lt; 0.5 %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n-US" dirty="0" smtClean="0"/>
              <a:t>dark current is limiting LINAC operation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94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 and Guns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Sertore</a:t>
            </a:r>
            <a:r>
              <a:rPr lang="en-US" dirty="0" smtClean="0"/>
              <a:t> INFN Milano-LASA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 r="8124" b="7359"/>
          <a:stretch/>
        </p:blipFill>
        <p:spPr bwMode="auto">
          <a:xfrm>
            <a:off x="1965896" y="1492424"/>
            <a:ext cx="8640960" cy="583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7784" y="7685112"/>
            <a:ext cx="12047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Trend of dark current for different guns.</a:t>
            </a:r>
            <a:br>
              <a:rPr lang="en-US" dirty="0" smtClean="0"/>
            </a:br>
            <a:r>
              <a:rPr lang="en-US" dirty="0" smtClean="0"/>
              <a:t>To be notice DC decrease during operation of the gun.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Helvetica" charset="0"/>
              </a:rPr>
              <a:t>C</a:t>
            </a:r>
            <a:r>
              <a:rPr lang="en-US" cap="none" dirty="0" smtClean="0">
                <a:sym typeface="Helvetica" charset="0"/>
              </a:rPr>
              <a:t>s</a:t>
            </a:r>
            <a:r>
              <a:rPr lang="en-US" baseline="-25000" dirty="0" smtClean="0">
                <a:sym typeface="Helvetica" charset="0"/>
              </a:rPr>
              <a:t>2</a:t>
            </a:r>
            <a:r>
              <a:rPr lang="en-US" dirty="0" smtClean="0">
                <a:sym typeface="Helvetica" charset="0"/>
              </a:rPr>
              <a:t>T</a:t>
            </a:r>
            <a:r>
              <a:rPr lang="en-US" cap="none" dirty="0" smtClean="0">
                <a:sym typeface="Helvetica" charset="0"/>
              </a:rPr>
              <a:t>e</a:t>
            </a:r>
            <a:r>
              <a:rPr lang="en-US" dirty="0" smtClean="0">
                <a:sym typeface="Helvetica" charset="0"/>
              </a:rPr>
              <a:t> GROWTH and diagnostic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Lab Overviews</a:t>
            </a:r>
            <a:endParaRPr lang="en-US" dirty="0"/>
          </a:p>
        </p:txBody>
      </p:sp>
      <p:pic>
        <p:nvPicPr>
          <p:cNvPr id="3" name="Picture 2" descr="wwwlasa.mi.infn.it/new_ttfcathodes/BoxStatus.aspx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6" t="17004" r="2149" b="11121"/>
          <a:stretch/>
        </p:blipFill>
        <p:spPr>
          <a:xfrm>
            <a:off x="1020598" y="2428528"/>
            <a:ext cx="6558527" cy="5544615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570254" y="1234333"/>
            <a:ext cx="5268428" cy="8539011"/>
            <a:chOff x="8871598" y="2008337"/>
            <a:chExt cx="3734297" cy="6052509"/>
          </a:xfrm>
        </p:grpSpPr>
        <p:pic>
          <p:nvPicPr>
            <p:cNvPr id="4" name="Picture 3" descr="LabStatus - Google Chrom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8" t="20489" r="18552" b="23338"/>
            <a:stretch/>
          </p:blipFill>
          <p:spPr>
            <a:xfrm>
              <a:off x="8871598" y="2008337"/>
              <a:ext cx="3734297" cy="2881616"/>
            </a:xfrm>
            <a:prstGeom prst="rect">
              <a:avLst/>
            </a:prstGeom>
          </p:spPr>
        </p:pic>
        <p:pic>
          <p:nvPicPr>
            <p:cNvPr id="5" name="Picture 4" descr="LabStatus - Google Chrome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9" t="29540" r="18711" b="8391"/>
            <a:stretch/>
          </p:blipFill>
          <p:spPr>
            <a:xfrm>
              <a:off x="8885728" y="4876800"/>
              <a:ext cx="3720167" cy="3184046"/>
            </a:xfrm>
            <a:prstGeom prst="rect">
              <a:avLst/>
            </a:prstGeom>
          </p:spPr>
        </p:pic>
      </p:grp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“spectral responses” (</a:t>
            </a:r>
            <a:r>
              <a:rPr lang="en-US" dirty="0" err="1" smtClean="0">
                <a:solidFill>
                  <a:srgbClr val="0070C0"/>
                </a:solidFill>
              </a:rPr>
              <a:t>E</a:t>
            </a:r>
            <a:r>
              <a:rPr lang="en-US" baseline="-25000" dirty="0" err="1" smtClean="0">
                <a:solidFill>
                  <a:srgbClr val="0070C0"/>
                </a:solidFill>
              </a:rPr>
              <a:t>g</a:t>
            </a:r>
            <a:r>
              <a:rPr lang="en-US" dirty="0" err="1" smtClean="0">
                <a:solidFill>
                  <a:srgbClr val="0070C0"/>
                </a:solidFill>
              </a:rPr>
              <a:t>+E</a:t>
            </a:r>
            <a:r>
              <a:rPr lang="en-US" baseline="-25000" dirty="0" err="1" smtClean="0">
                <a:solidFill>
                  <a:srgbClr val="0070C0"/>
                </a:solidFill>
              </a:rPr>
              <a:t>a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Include “QE map” (</a:t>
            </a:r>
            <a:r>
              <a:rPr lang="en-US" dirty="0" smtClean="0">
                <a:solidFill>
                  <a:srgbClr val="0070C0"/>
                </a:solidFill>
              </a:rPr>
              <a:t>uniformity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Include deposition parameters:</a:t>
            </a:r>
          </a:p>
          <a:p>
            <a:pPr marL="1193800" lvl="1"/>
            <a:r>
              <a:rPr lang="en-US" dirty="0" err="1" smtClean="0"/>
              <a:t>Te</a:t>
            </a:r>
            <a:r>
              <a:rPr lang="en-US" dirty="0" smtClean="0"/>
              <a:t> thickness (</a:t>
            </a:r>
            <a:r>
              <a:rPr lang="en-US" dirty="0" smtClean="0">
                <a:solidFill>
                  <a:srgbClr val="0070C0"/>
                </a:solidFill>
              </a:rPr>
              <a:t>as representative of the deposition process</a:t>
            </a:r>
            <a:r>
              <a:rPr lang="en-US" dirty="0" smtClean="0"/>
              <a:t>) </a:t>
            </a:r>
          </a:p>
          <a:p>
            <a:r>
              <a:rPr lang="en-US" dirty="0" smtClean="0"/>
              <a:t>Include a sort of generic “query” for retrieving data from web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01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1190625" y="215900"/>
            <a:ext cx="11379200" cy="1625600"/>
          </a:xfrm>
        </p:spPr>
        <p:txBody>
          <a:bodyPr lIns="126435" tIns="72248" rIns="126435" bIns="72248"/>
          <a:lstStyle/>
          <a:p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82675" y="1949450"/>
            <a:ext cx="11704638" cy="6762750"/>
          </a:xfrm>
        </p:spPr>
        <p:txBody>
          <a:bodyPr lIns="126435" tIns="72248" rIns="126435" bIns="72248"/>
          <a:lstStyle/>
          <a:p>
            <a:pPr marL="0" indent="0" algn="ctr" defTabSz="1300163">
              <a:spcBef>
                <a:spcPts val="600"/>
              </a:spcBef>
              <a:buSzTx/>
              <a:buFontTx/>
              <a:buNone/>
            </a:pPr>
            <a:r>
              <a:rPr lang="en-US" sz="76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THANK </a:t>
            </a:r>
            <a:r>
              <a:rPr lang="en-US" sz="76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Sertore</a:t>
            </a:r>
            <a:r>
              <a:rPr lang="en-US" dirty="0" smtClean="0"/>
              <a:t> INFN Milano-LASA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31480" y="7397080"/>
            <a:ext cx="184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173808" y="7109047"/>
            <a:ext cx="11830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sz="2800" dirty="0"/>
              <a:t>A special </a:t>
            </a:r>
            <a:r>
              <a:rPr lang="en-US" sz="2800" dirty="0" smtClean="0"/>
              <a:t>acknowledgement to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Laura </a:t>
            </a:r>
            <a:r>
              <a:rPr lang="en-US" sz="2800" dirty="0"/>
              <a:t>Monaco and Paolo Michelato (INFN)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Sven Lederer and </a:t>
            </a:r>
            <a:r>
              <a:rPr lang="en-US" sz="2800" dirty="0" smtClean="0"/>
              <a:t>Siegfried </a:t>
            </a:r>
            <a:r>
              <a:rPr lang="en-US" sz="2800" dirty="0"/>
              <a:t>Schreiber (DESY)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89832" y="1550831"/>
            <a:ext cx="4551363" cy="3743531"/>
            <a:chOff x="1625600" y="1708448"/>
            <a:chExt cx="4551363" cy="3743531"/>
          </a:xfrm>
        </p:grpSpPr>
        <p:pic>
          <p:nvPicPr>
            <p:cNvPr id="19462" name="Picture 6" descr="image4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00" y="1708448"/>
              <a:ext cx="4551363" cy="3428299"/>
            </a:xfrm>
            <a:prstGeom prst="rect">
              <a:avLst/>
            </a:prstGeom>
            <a:noFill/>
            <a:ln w="19050" cap="flat" cmpd="sng">
              <a:solidFill>
                <a:srgbClr val="3366FF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502" name="Rectangle 46"/>
            <p:cNvSpPr>
              <a:spLocks/>
            </p:cNvSpPr>
            <p:nvPr/>
          </p:nvSpPr>
          <p:spPr bwMode="auto">
            <a:xfrm>
              <a:off x="1625600" y="5164832"/>
              <a:ext cx="3148608" cy="287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1100" dirty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A. di Bona et al., JAP80(1996)3024</a:t>
              </a:r>
              <a:endParaRPr lang="en-US" dirty="0"/>
            </a:p>
          </p:txBody>
        </p:sp>
      </p:grp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376092"/>
                </a:solidFill>
                <a:sym typeface="Helvetica" charset="0"/>
              </a:rPr>
              <a:t>Cs</a:t>
            </a:r>
            <a:r>
              <a:rPr lang="en-US" sz="5400" baseline="-25000" dirty="0" smtClean="0">
                <a:solidFill>
                  <a:srgbClr val="376092"/>
                </a:solidFill>
                <a:sym typeface="Helvetica" charset="0"/>
              </a:rPr>
              <a:t>2</a:t>
            </a:r>
            <a:r>
              <a:rPr lang="en-US" sz="5400" dirty="0" smtClean="0">
                <a:solidFill>
                  <a:srgbClr val="376092"/>
                </a:solidFill>
                <a:sym typeface="Helvetica" charset="0"/>
              </a:rPr>
              <a:t>Te</a:t>
            </a:r>
            <a:r>
              <a:rPr lang="en-US" dirty="0" smtClean="0">
                <a:solidFill>
                  <a:srgbClr val="376092"/>
                </a:solidFill>
                <a:sym typeface="Helvetica" charset="0"/>
              </a:rPr>
              <a:t> Recipe</a:t>
            </a:r>
            <a:endParaRPr lang="en-US" dirty="0">
              <a:solidFill>
                <a:srgbClr val="376092"/>
              </a:solidFill>
            </a:endParaRPr>
          </a:p>
        </p:txBody>
      </p:sp>
      <p:graphicFrame>
        <p:nvGraphicFramePr>
          <p:cNvPr id="1946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40710"/>
              </p:ext>
            </p:extLst>
          </p:nvPr>
        </p:nvGraphicFramePr>
        <p:xfrm>
          <a:off x="4610448" y="2940381"/>
          <a:ext cx="1035159" cy="1490770"/>
        </p:xfrm>
        <a:graphic>
          <a:graphicData uri="http://schemas.openxmlformats.org/drawingml/2006/table">
            <a:tbl>
              <a:tblPr/>
              <a:tblGrid>
                <a:gridCol w="401636"/>
                <a:gridCol w="633523"/>
              </a:tblGrid>
              <a:tr h="262534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63500" marR="63500" marT="63500" marB="63500" horzOverflow="overflow">
                    <a:lnL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Cs/Te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2534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b)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0.6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2210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c)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1.2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2534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d)</a:t>
                      </a:r>
                      <a:endParaRPr kumimoji="0" 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1.9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2534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e)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63500" marR="63500" marT="63500" marB="63500" horzOverflow="overflow">
                    <a:lnL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2.5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Light" charset="0"/>
                        <a:ea typeface="Helvetica Light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63500" marR="63500" marT="63500" marB="63500" horzOverflow="overflow">
                    <a:lnL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8062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40640" cap="flat" cmpd="sng" algn="ctr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503" name="Rectangle 47"/>
          <p:cNvSpPr>
            <a:spLocks/>
          </p:cNvSpPr>
          <p:nvPr/>
        </p:nvSpPr>
        <p:spPr bwMode="auto">
          <a:xfrm>
            <a:off x="6502400" y="1204392"/>
            <a:ext cx="6284913" cy="450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defTabSz="1300163">
              <a:buClr>
                <a:srgbClr val="0000FF"/>
              </a:buClr>
              <a:buSzPct val="100000"/>
            </a:pPr>
            <a:r>
              <a:rPr lang="en-US" dirty="0"/>
              <a:t>Cathode growth</a:t>
            </a:r>
          </a:p>
          <a:p>
            <a:pPr algn="l" defTabSz="1300163">
              <a:buClr>
                <a:srgbClr val="0000FF"/>
              </a:buClr>
              <a:buSzPct val="100000"/>
            </a:pPr>
            <a:endParaRPr lang="en-US" sz="900" dirty="0" smtClean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96838" indent="-96838" algn="l" defTabSz="1300163">
              <a:buClr>
                <a:srgbClr val="0000FF"/>
              </a:buClr>
              <a:buSzPct val="100000"/>
              <a:buFont typeface="Calibri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The recipe was developed in Milano and as a “process” transfer to Modena for analysis.</a:t>
            </a:r>
          </a:p>
          <a:p>
            <a:pPr marL="96838" indent="-96838" algn="l" defTabSz="1300163">
              <a:buClr>
                <a:srgbClr val="0000FF"/>
              </a:buClr>
              <a:buSzPct val="100000"/>
              <a:buFont typeface="Calibri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Auger </a:t>
            </a:r>
            <a:r>
              <a:rPr lang="en-US" sz="2400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Electron Spectroscopy shows formation of different stoichiometric compounds during Cs deposition. The “correct” Cs/</a:t>
            </a:r>
            <a:r>
              <a:rPr lang="en-US" sz="2400" dirty="0" err="1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Te</a:t>
            </a:r>
            <a:r>
              <a:rPr lang="en-US" sz="2400" dirty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 ratio is reached corresponding to the QE maximum</a:t>
            </a:r>
            <a:r>
              <a:rPr lang="en-US" sz="2400" dirty="0" smtClean="0">
                <a:solidFill>
                  <a:srgbClr val="0000FF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.</a:t>
            </a:r>
          </a:p>
          <a:p>
            <a:pPr marL="96838" indent="-96838" algn="l" defTabSz="1300163">
              <a:buClr>
                <a:srgbClr val="0000FF"/>
              </a:buClr>
              <a:buSzPct val="100000"/>
              <a:buFont typeface="Calibri" pitchFamily="34" charset="0"/>
              <a:buChar char="•"/>
            </a:pPr>
            <a:endParaRPr lang="en-US" sz="1050" dirty="0" smtClean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buClr>
                <a:srgbClr val="0000FF"/>
              </a:buClr>
              <a:buSzPct val="100000"/>
            </a:pPr>
            <a:r>
              <a:rPr lang="en-US" dirty="0"/>
              <a:t>Substrate contribution</a:t>
            </a:r>
          </a:p>
          <a:p>
            <a:pPr algn="l" defTabSz="1300163">
              <a:buClr>
                <a:srgbClr val="0000FF"/>
              </a:buClr>
              <a:buSzPct val="100000"/>
            </a:pPr>
            <a:endParaRPr lang="en-US" sz="105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96838" indent="-96838" algn="l" defTabSz="1300163">
              <a:lnSpc>
                <a:spcPct val="60000"/>
              </a:lnSpc>
            </a:pPr>
            <a:endParaRPr lang="en-US" sz="1200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96838" indent="-96838" algn="l" defTabSz="1300163">
              <a:buClr>
                <a:srgbClr val="CC00FF"/>
              </a:buClr>
              <a:buSzPct val="100000"/>
              <a:buFont typeface="Calibri" pitchFamily="34" charset="0"/>
              <a:buChar char="•"/>
            </a:pPr>
            <a:r>
              <a:rPr lang="en-US" sz="2400" dirty="0">
                <a:solidFill>
                  <a:srgbClr val="CC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Mo plug prevents diffusion of the film (AES + </a:t>
            </a:r>
            <a:r>
              <a:rPr lang="en-US" sz="2400" dirty="0" err="1" smtClean="0">
                <a:solidFill>
                  <a:srgbClr val="CC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Ar</a:t>
            </a:r>
            <a:r>
              <a:rPr lang="en-US" sz="2400" baseline="30000" dirty="0" smtClean="0">
                <a:solidFill>
                  <a:srgbClr val="CC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+</a:t>
            </a:r>
            <a:r>
              <a:rPr lang="en-US" sz="2400" dirty="0" smtClean="0">
                <a:solidFill>
                  <a:srgbClr val="CC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400" dirty="0">
                <a:solidFill>
                  <a:srgbClr val="CC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sputtering study). Estimated photocathode typical thickness is 20-30 nm</a:t>
            </a:r>
            <a:r>
              <a:rPr lang="en-US" sz="2500" dirty="0">
                <a:solidFill>
                  <a:srgbClr val="CC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. </a:t>
            </a:r>
          </a:p>
          <a:p>
            <a:pPr marL="96838" indent="-96838" algn="l" defTabSz="1300163">
              <a:lnSpc>
                <a:spcPct val="70000"/>
              </a:lnSpc>
            </a:pPr>
            <a:endParaRPr lang="en-US" sz="1200" dirty="0">
              <a:solidFill>
                <a:srgbClr val="CC00FF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9832" y="5501689"/>
            <a:ext cx="4335463" cy="3343275"/>
            <a:chOff x="1841500" y="5310188"/>
            <a:chExt cx="4335463" cy="3343275"/>
          </a:xfrm>
        </p:grpSpPr>
        <p:pic>
          <p:nvPicPr>
            <p:cNvPr id="19463" name="Picture 7" descr="image4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00" y="5310188"/>
              <a:ext cx="4335463" cy="3343275"/>
            </a:xfrm>
            <a:prstGeom prst="rect">
              <a:avLst/>
            </a:prstGeom>
            <a:noFill/>
            <a:ln w="19050" cap="flat" cmpd="sng">
              <a:solidFill>
                <a:srgbClr val="CC00FF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514" name="Line 58"/>
            <p:cNvSpPr>
              <a:spLocks noChangeShapeType="1"/>
            </p:cNvSpPr>
            <p:nvPr/>
          </p:nvSpPr>
          <p:spPr bwMode="auto">
            <a:xfrm>
              <a:off x="4456113" y="5634038"/>
              <a:ext cx="0" cy="2493962"/>
            </a:xfrm>
            <a:prstGeom prst="line">
              <a:avLst/>
            </a:prstGeom>
            <a:noFill/>
            <a:ln w="27093" cap="flat" cmpd="sng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Rectangle 59"/>
            <p:cNvSpPr>
              <a:spLocks/>
            </p:cNvSpPr>
            <p:nvPr/>
          </p:nvSpPr>
          <p:spPr bwMode="auto">
            <a:xfrm>
              <a:off x="3371850" y="5634038"/>
              <a:ext cx="1069975" cy="550862"/>
            </a:xfrm>
            <a:prstGeom prst="rect">
              <a:avLst/>
            </a:prstGeom>
            <a:solidFill>
              <a:srgbClr val="FF0000">
                <a:alpha val="2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2200" dirty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Cs</a:t>
              </a:r>
              <a:r>
                <a:rPr lang="en-US" sz="2200" baseline="-19000" dirty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</a:t>
              </a:r>
              <a:r>
                <a:rPr lang="en-US" sz="2200" dirty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Te</a:t>
              </a:r>
              <a:endParaRPr lang="en-US" dirty="0"/>
            </a:p>
          </p:txBody>
        </p:sp>
        <p:sp>
          <p:nvSpPr>
            <p:cNvPr id="19516" name="Rectangle 60"/>
            <p:cNvSpPr>
              <a:spLocks/>
            </p:cNvSpPr>
            <p:nvPr/>
          </p:nvSpPr>
          <p:spPr bwMode="auto">
            <a:xfrm>
              <a:off x="4456113" y="5634038"/>
              <a:ext cx="758825" cy="50006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2200" dirty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Mo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10512" y="6677000"/>
            <a:ext cx="3888432" cy="2733188"/>
            <a:chOff x="7396720" y="5348824"/>
            <a:chExt cx="4218248" cy="3344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20" y="5348824"/>
              <a:ext cx="4218248" cy="3344400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sp>
          <p:nvSpPr>
            <p:cNvPr id="65" name="Line 58"/>
            <p:cNvSpPr>
              <a:spLocks noChangeShapeType="1"/>
            </p:cNvSpPr>
            <p:nvPr/>
          </p:nvSpPr>
          <p:spPr bwMode="auto">
            <a:xfrm>
              <a:off x="9559999" y="5634038"/>
              <a:ext cx="0" cy="2493962"/>
            </a:xfrm>
            <a:prstGeom prst="line">
              <a:avLst/>
            </a:prstGeom>
            <a:noFill/>
            <a:ln w="27093" cap="flat" cmpd="sng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59"/>
            <p:cNvSpPr>
              <a:spLocks/>
            </p:cNvSpPr>
            <p:nvPr/>
          </p:nvSpPr>
          <p:spPr bwMode="auto">
            <a:xfrm>
              <a:off x="8486753" y="5634038"/>
              <a:ext cx="1069975" cy="1114970"/>
            </a:xfrm>
            <a:prstGeom prst="rect">
              <a:avLst/>
            </a:prstGeom>
            <a:solidFill>
              <a:srgbClr val="FF0000">
                <a:alpha val="2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1300163"/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Cs</a:t>
              </a:r>
              <a:r>
                <a:rPr lang="en-US" sz="1600" baseline="-190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Te</a:t>
              </a:r>
              <a:br>
                <a:rPr lang="en-US" sz="16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</a:b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+ </a:t>
              </a:r>
              <a:br>
                <a:rPr lang="en-US" sz="1600" dirty="0" smtClean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</a:br>
              <a:r>
                <a:rPr lang="en-US" sz="1600" dirty="0" smtClean="0">
                  <a:solidFill>
                    <a:srgbClr val="7030A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Cu</a:t>
              </a:r>
            </a:p>
            <a:p>
              <a:pPr algn="l" defTabSz="1300163"/>
              <a:endParaRPr lang="en-US" dirty="0"/>
            </a:p>
          </p:txBody>
        </p:sp>
        <p:sp>
          <p:nvSpPr>
            <p:cNvPr id="67" name="Rectangle 60"/>
            <p:cNvSpPr>
              <a:spLocks/>
            </p:cNvSpPr>
            <p:nvPr/>
          </p:nvSpPr>
          <p:spPr bwMode="auto">
            <a:xfrm>
              <a:off x="9559999" y="5634038"/>
              <a:ext cx="758825" cy="50006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1600" dirty="0" smtClean="0">
                  <a:solidFill>
                    <a:srgbClr val="7030A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Cu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 bwMode="auto">
          <a:xfrm>
            <a:off x="8146473" y="7003095"/>
            <a:ext cx="2784763" cy="1382369"/>
          </a:xfrm>
          <a:custGeom>
            <a:avLst/>
            <a:gdLst>
              <a:gd name="connsiteX0" fmla="*/ 2784763 w 2784763"/>
              <a:gd name="connsiteY0" fmla="*/ 10769 h 1382369"/>
              <a:gd name="connsiteX1" fmla="*/ 2628900 w 2784763"/>
              <a:gd name="connsiteY1" fmla="*/ 10769 h 1382369"/>
              <a:gd name="connsiteX2" fmla="*/ 2431472 w 2784763"/>
              <a:gd name="connsiteY2" fmla="*/ 21160 h 1382369"/>
              <a:gd name="connsiteX3" fmla="*/ 2088572 w 2784763"/>
              <a:gd name="connsiteY3" fmla="*/ 31550 h 1382369"/>
              <a:gd name="connsiteX4" fmla="*/ 2057400 w 2784763"/>
              <a:gd name="connsiteY4" fmla="*/ 52332 h 1382369"/>
              <a:gd name="connsiteX5" fmla="*/ 2015836 w 2784763"/>
              <a:gd name="connsiteY5" fmla="*/ 62723 h 1382369"/>
              <a:gd name="connsiteX6" fmla="*/ 1953491 w 2784763"/>
              <a:gd name="connsiteY6" fmla="*/ 83505 h 1382369"/>
              <a:gd name="connsiteX7" fmla="*/ 1922318 w 2784763"/>
              <a:gd name="connsiteY7" fmla="*/ 93896 h 1382369"/>
              <a:gd name="connsiteX8" fmla="*/ 1891145 w 2784763"/>
              <a:gd name="connsiteY8" fmla="*/ 156241 h 1382369"/>
              <a:gd name="connsiteX9" fmla="*/ 1828800 w 2784763"/>
              <a:gd name="connsiteY9" fmla="*/ 197805 h 1382369"/>
              <a:gd name="connsiteX10" fmla="*/ 1808018 w 2784763"/>
              <a:gd name="connsiteY10" fmla="*/ 228978 h 1382369"/>
              <a:gd name="connsiteX11" fmla="*/ 1776845 w 2784763"/>
              <a:gd name="connsiteY11" fmla="*/ 249760 h 1382369"/>
              <a:gd name="connsiteX12" fmla="*/ 1745672 w 2784763"/>
              <a:gd name="connsiteY12" fmla="*/ 343278 h 1382369"/>
              <a:gd name="connsiteX13" fmla="*/ 1724891 w 2784763"/>
              <a:gd name="connsiteY13" fmla="*/ 405623 h 1382369"/>
              <a:gd name="connsiteX14" fmla="*/ 1704109 w 2784763"/>
              <a:gd name="connsiteY14" fmla="*/ 436796 h 1382369"/>
              <a:gd name="connsiteX15" fmla="*/ 1672936 w 2784763"/>
              <a:gd name="connsiteY15" fmla="*/ 499141 h 1382369"/>
              <a:gd name="connsiteX16" fmla="*/ 1652154 w 2784763"/>
              <a:gd name="connsiteY16" fmla="*/ 561487 h 1382369"/>
              <a:gd name="connsiteX17" fmla="*/ 1641763 w 2784763"/>
              <a:gd name="connsiteY17" fmla="*/ 592660 h 1382369"/>
              <a:gd name="connsiteX18" fmla="*/ 1620982 w 2784763"/>
              <a:gd name="connsiteY18" fmla="*/ 623832 h 1382369"/>
              <a:gd name="connsiteX19" fmla="*/ 1579418 w 2784763"/>
              <a:gd name="connsiteY19" fmla="*/ 717350 h 1382369"/>
              <a:gd name="connsiteX20" fmla="*/ 1558636 w 2784763"/>
              <a:gd name="connsiteY20" fmla="*/ 779696 h 1382369"/>
              <a:gd name="connsiteX21" fmla="*/ 1548245 w 2784763"/>
              <a:gd name="connsiteY21" fmla="*/ 810869 h 1382369"/>
              <a:gd name="connsiteX22" fmla="*/ 1527463 w 2784763"/>
              <a:gd name="connsiteY22" fmla="*/ 842041 h 1382369"/>
              <a:gd name="connsiteX23" fmla="*/ 1496291 w 2784763"/>
              <a:gd name="connsiteY23" fmla="*/ 904387 h 1382369"/>
              <a:gd name="connsiteX24" fmla="*/ 1465118 w 2784763"/>
              <a:gd name="connsiteY24" fmla="*/ 925169 h 1382369"/>
              <a:gd name="connsiteX25" fmla="*/ 1433945 w 2784763"/>
              <a:gd name="connsiteY25" fmla="*/ 935560 h 1382369"/>
              <a:gd name="connsiteX26" fmla="*/ 1402772 w 2784763"/>
              <a:gd name="connsiteY26" fmla="*/ 956341 h 1382369"/>
              <a:gd name="connsiteX27" fmla="*/ 1340427 w 2784763"/>
              <a:gd name="connsiteY27" fmla="*/ 977123 h 1382369"/>
              <a:gd name="connsiteX28" fmla="*/ 1309254 w 2784763"/>
              <a:gd name="connsiteY28" fmla="*/ 997905 h 1382369"/>
              <a:gd name="connsiteX29" fmla="*/ 1153391 w 2784763"/>
              <a:gd name="connsiteY29" fmla="*/ 1008296 h 1382369"/>
              <a:gd name="connsiteX30" fmla="*/ 1070263 w 2784763"/>
              <a:gd name="connsiteY30" fmla="*/ 1029078 h 1382369"/>
              <a:gd name="connsiteX31" fmla="*/ 1039091 w 2784763"/>
              <a:gd name="connsiteY31" fmla="*/ 1049860 h 1382369"/>
              <a:gd name="connsiteX32" fmla="*/ 945572 w 2784763"/>
              <a:gd name="connsiteY32" fmla="*/ 1060250 h 1382369"/>
              <a:gd name="connsiteX33" fmla="*/ 852054 w 2784763"/>
              <a:gd name="connsiteY33" fmla="*/ 1081032 h 1382369"/>
              <a:gd name="connsiteX34" fmla="*/ 820882 w 2784763"/>
              <a:gd name="connsiteY34" fmla="*/ 1091423 h 1382369"/>
              <a:gd name="connsiteX35" fmla="*/ 779318 w 2784763"/>
              <a:gd name="connsiteY35" fmla="*/ 1101814 h 1382369"/>
              <a:gd name="connsiteX36" fmla="*/ 716972 w 2784763"/>
              <a:gd name="connsiteY36" fmla="*/ 1122596 h 1382369"/>
              <a:gd name="connsiteX37" fmla="*/ 665018 w 2784763"/>
              <a:gd name="connsiteY37" fmla="*/ 1132987 h 1382369"/>
              <a:gd name="connsiteX38" fmla="*/ 633845 w 2784763"/>
              <a:gd name="connsiteY38" fmla="*/ 1143378 h 1382369"/>
              <a:gd name="connsiteX39" fmla="*/ 498763 w 2784763"/>
              <a:gd name="connsiteY39" fmla="*/ 1164160 h 1382369"/>
              <a:gd name="connsiteX40" fmla="*/ 405245 w 2784763"/>
              <a:gd name="connsiteY40" fmla="*/ 1184941 h 1382369"/>
              <a:gd name="connsiteX41" fmla="*/ 207818 w 2784763"/>
              <a:gd name="connsiteY41" fmla="*/ 1205723 h 1382369"/>
              <a:gd name="connsiteX42" fmla="*/ 176645 w 2784763"/>
              <a:gd name="connsiteY42" fmla="*/ 1216114 h 1382369"/>
              <a:gd name="connsiteX43" fmla="*/ 114300 w 2784763"/>
              <a:gd name="connsiteY43" fmla="*/ 1247287 h 1382369"/>
              <a:gd name="connsiteX44" fmla="*/ 93518 w 2784763"/>
              <a:gd name="connsiteY44" fmla="*/ 1278460 h 1382369"/>
              <a:gd name="connsiteX45" fmla="*/ 31172 w 2784763"/>
              <a:gd name="connsiteY45" fmla="*/ 1309632 h 1382369"/>
              <a:gd name="connsiteX46" fmla="*/ 10391 w 2784763"/>
              <a:gd name="connsiteY46" fmla="*/ 1351196 h 1382369"/>
              <a:gd name="connsiteX47" fmla="*/ 0 w 2784763"/>
              <a:gd name="connsiteY47" fmla="*/ 1382369 h 138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84763" h="1382369">
                <a:moveTo>
                  <a:pt x="2784763" y="10769"/>
                </a:moveTo>
                <a:cubicBezTo>
                  <a:pt x="2691564" y="-7871"/>
                  <a:pt x="2764400" y="1424"/>
                  <a:pt x="2628900" y="10769"/>
                </a:cubicBezTo>
                <a:cubicBezTo>
                  <a:pt x="2563156" y="15303"/>
                  <a:pt x="2497324" y="18627"/>
                  <a:pt x="2431472" y="21160"/>
                </a:cubicBezTo>
                <a:lnTo>
                  <a:pt x="2088572" y="31550"/>
                </a:lnTo>
                <a:cubicBezTo>
                  <a:pt x="2078181" y="38477"/>
                  <a:pt x="2068878" y="47413"/>
                  <a:pt x="2057400" y="52332"/>
                </a:cubicBezTo>
                <a:cubicBezTo>
                  <a:pt x="2044274" y="57958"/>
                  <a:pt x="2029515" y="58619"/>
                  <a:pt x="2015836" y="62723"/>
                </a:cubicBezTo>
                <a:cubicBezTo>
                  <a:pt x="1994854" y="69018"/>
                  <a:pt x="1974273" y="76578"/>
                  <a:pt x="1953491" y="83505"/>
                </a:cubicBezTo>
                <a:lnTo>
                  <a:pt x="1922318" y="93896"/>
                </a:lnTo>
                <a:cubicBezTo>
                  <a:pt x="1914906" y="116133"/>
                  <a:pt x="1910104" y="139652"/>
                  <a:pt x="1891145" y="156241"/>
                </a:cubicBezTo>
                <a:cubicBezTo>
                  <a:pt x="1872348" y="172688"/>
                  <a:pt x="1828800" y="197805"/>
                  <a:pt x="1828800" y="197805"/>
                </a:cubicBezTo>
                <a:cubicBezTo>
                  <a:pt x="1821873" y="208196"/>
                  <a:pt x="1816849" y="220147"/>
                  <a:pt x="1808018" y="228978"/>
                </a:cubicBezTo>
                <a:cubicBezTo>
                  <a:pt x="1799187" y="237809"/>
                  <a:pt x="1783464" y="239170"/>
                  <a:pt x="1776845" y="249760"/>
                </a:cubicBezTo>
                <a:lnTo>
                  <a:pt x="1745672" y="343278"/>
                </a:lnTo>
                <a:cubicBezTo>
                  <a:pt x="1745671" y="343282"/>
                  <a:pt x="1724893" y="405620"/>
                  <a:pt x="1724891" y="405623"/>
                </a:cubicBezTo>
                <a:cubicBezTo>
                  <a:pt x="1717964" y="416014"/>
                  <a:pt x="1709694" y="425626"/>
                  <a:pt x="1704109" y="436796"/>
                </a:cubicBezTo>
                <a:cubicBezTo>
                  <a:pt x="1661091" y="522831"/>
                  <a:pt x="1732490" y="409812"/>
                  <a:pt x="1672936" y="499141"/>
                </a:cubicBezTo>
                <a:lnTo>
                  <a:pt x="1652154" y="561487"/>
                </a:lnTo>
                <a:cubicBezTo>
                  <a:pt x="1648690" y="571878"/>
                  <a:pt x="1647839" y="583546"/>
                  <a:pt x="1641763" y="592660"/>
                </a:cubicBezTo>
                <a:cubicBezTo>
                  <a:pt x="1634836" y="603051"/>
                  <a:pt x="1626054" y="612420"/>
                  <a:pt x="1620982" y="623832"/>
                </a:cubicBezTo>
                <a:cubicBezTo>
                  <a:pt x="1571523" y="735115"/>
                  <a:pt x="1626448" y="646807"/>
                  <a:pt x="1579418" y="717350"/>
                </a:cubicBezTo>
                <a:lnTo>
                  <a:pt x="1558636" y="779696"/>
                </a:lnTo>
                <a:cubicBezTo>
                  <a:pt x="1555172" y="790087"/>
                  <a:pt x="1554321" y="801756"/>
                  <a:pt x="1548245" y="810869"/>
                </a:cubicBezTo>
                <a:lnTo>
                  <a:pt x="1527463" y="842041"/>
                </a:lnTo>
                <a:cubicBezTo>
                  <a:pt x="1519012" y="867393"/>
                  <a:pt x="1516433" y="884245"/>
                  <a:pt x="1496291" y="904387"/>
                </a:cubicBezTo>
                <a:cubicBezTo>
                  <a:pt x="1487460" y="913218"/>
                  <a:pt x="1476288" y="919584"/>
                  <a:pt x="1465118" y="925169"/>
                </a:cubicBezTo>
                <a:cubicBezTo>
                  <a:pt x="1455321" y="930067"/>
                  <a:pt x="1443742" y="930662"/>
                  <a:pt x="1433945" y="935560"/>
                </a:cubicBezTo>
                <a:cubicBezTo>
                  <a:pt x="1422775" y="941145"/>
                  <a:pt x="1414184" y="951269"/>
                  <a:pt x="1402772" y="956341"/>
                </a:cubicBezTo>
                <a:cubicBezTo>
                  <a:pt x="1382754" y="965238"/>
                  <a:pt x="1358654" y="964972"/>
                  <a:pt x="1340427" y="977123"/>
                </a:cubicBezTo>
                <a:cubicBezTo>
                  <a:pt x="1330036" y="984050"/>
                  <a:pt x="1321573" y="995852"/>
                  <a:pt x="1309254" y="997905"/>
                </a:cubicBezTo>
                <a:cubicBezTo>
                  <a:pt x="1257893" y="1006465"/>
                  <a:pt x="1205345" y="1004832"/>
                  <a:pt x="1153391" y="1008296"/>
                </a:cubicBezTo>
                <a:cubicBezTo>
                  <a:pt x="1125682" y="1015223"/>
                  <a:pt x="1094028" y="1013234"/>
                  <a:pt x="1070263" y="1029078"/>
                </a:cubicBezTo>
                <a:cubicBezTo>
                  <a:pt x="1059872" y="1036005"/>
                  <a:pt x="1051206" y="1046831"/>
                  <a:pt x="1039091" y="1049860"/>
                </a:cubicBezTo>
                <a:cubicBezTo>
                  <a:pt x="1008663" y="1057467"/>
                  <a:pt x="976745" y="1056787"/>
                  <a:pt x="945572" y="1060250"/>
                </a:cubicBezTo>
                <a:cubicBezTo>
                  <a:pt x="875399" y="1083642"/>
                  <a:pt x="961777" y="1056649"/>
                  <a:pt x="852054" y="1081032"/>
                </a:cubicBezTo>
                <a:cubicBezTo>
                  <a:pt x="841362" y="1083408"/>
                  <a:pt x="831413" y="1088414"/>
                  <a:pt x="820882" y="1091423"/>
                </a:cubicBezTo>
                <a:cubicBezTo>
                  <a:pt x="807150" y="1095346"/>
                  <a:pt x="792997" y="1097710"/>
                  <a:pt x="779318" y="1101814"/>
                </a:cubicBezTo>
                <a:cubicBezTo>
                  <a:pt x="758336" y="1108109"/>
                  <a:pt x="738453" y="1118300"/>
                  <a:pt x="716972" y="1122596"/>
                </a:cubicBezTo>
                <a:cubicBezTo>
                  <a:pt x="699654" y="1126060"/>
                  <a:pt x="682152" y="1128704"/>
                  <a:pt x="665018" y="1132987"/>
                </a:cubicBezTo>
                <a:cubicBezTo>
                  <a:pt x="654392" y="1135644"/>
                  <a:pt x="644537" y="1141002"/>
                  <a:pt x="633845" y="1143378"/>
                </a:cubicBezTo>
                <a:cubicBezTo>
                  <a:pt x="607892" y="1149145"/>
                  <a:pt x="521967" y="1160845"/>
                  <a:pt x="498763" y="1164160"/>
                </a:cubicBezTo>
                <a:cubicBezTo>
                  <a:pt x="452357" y="1179628"/>
                  <a:pt x="469250" y="1175797"/>
                  <a:pt x="405245" y="1184941"/>
                </a:cubicBezTo>
                <a:cubicBezTo>
                  <a:pt x="325779" y="1196293"/>
                  <a:pt x="292904" y="1197988"/>
                  <a:pt x="207818" y="1205723"/>
                </a:cubicBezTo>
                <a:cubicBezTo>
                  <a:pt x="197427" y="1209187"/>
                  <a:pt x="186442" y="1211216"/>
                  <a:pt x="176645" y="1216114"/>
                </a:cubicBezTo>
                <a:cubicBezTo>
                  <a:pt x="96070" y="1256402"/>
                  <a:pt x="192654" y="1221168"/>
                  <a:pt x="114300" y="1247287"/>
                </a:cubicBezTo>
                <a:cubicBezTo>
                  <a:pt x="107373" y="1257678"/>
                  <a:pt x="102349" y="1269629"/>
                  <a:pt x="93518" y="1278460"/>
                </a:cubicBezTo>
                <a:cubicBezTo>
                  <a:pt x="73376" y="1298602"/>
                  <a:pt x="56524" y="1301181"/>
                  <a:pt x="31172" y="1309632"/>
                </a:cubicBezTo>
                <a:cubicBezTo>
                  <a:pt x="24245" y="1323487"/>
                  <a:pt x="16493" y="1336959"/>
                  <a:pt x="10391" y="1351196"/>
                </a:cubicBezTo>
                <a:cubicBezTo>
                  <a:pt x="6076" y="1361264"/>
                  <a:pt x="0" y="1382369"/>
                  <a:pt x="0" y="1382369"/>
                </a:cubicBezTo>
              </a:path>
            </a:pathLst>
          </a:custGeom>
          <a:noFill/>
          <a:ln w="28575" cap="flat" cmpd="sng" algn="ctr">
            <a:solidFill>
              <a:srgbClr val="FF00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078182" y="5777345"/>
            <a:ext cx="3356263" cy="2587337"/>
          </a:xfrm>
          <a:custGeom>
            <a:avLst/>
            <a:gdLst>
              <a:gd name="connsiteX0" fmla="*/ 3356263 w 3356263"/>
              <a:gd name="connsiteY0" fmla="*/ 0 h 2587337"/>
              <a:gd name="connsiteX1" fmla="*/ 3304309 w 3356263"/>
              <a:gd name="connsiteY1" fmla="*/ 20782 h 2587337"/>
              <a:gd name="connsiteX2" fmla="*/ 3013363 w 3356263"/>
              <a:gd name="connsiteY2" fmla="*/ 41564 h 2587337"/>
              <a:gd name="connsiteX3" fmla="*/ 2982191 w 3356263"/>
              <a:gd name="connsiteY3" fmla="*/ 51955 h 2587337"/>
              <a:gd name="connsiteX4" fmla="*/ 2919845 w 3356263"/>
              <a:gd name="connsiteY4" fmla="*/ 93519 h 2587337"/>
              <a:gd name="connsiteX5" fmla="*/ 2899063 w 3356263"/>
              <a:gd name="connsiteY5" fmla="*/ 124691 h 2587337"/>
              <a:gd name="connsiteX6" fmla="*/ 2857500 w 3356263"/>
              <a:gd name="connsiteY6" fmla="*/ 135082 h 2587337"/>
              <a:gd name="connsiteX7" fmla="*/ 2732809 w 3356263"/>
              <a:gd name="connsiteY7" fmla="*/ 166255 h 2587337"/>
              <a:gd name="connsiteX8" fmla="*/ 2701636 w 3356263"/>
              <a:gd name="connsiteY8" fmla="*/ 187037 h 2587337"/>
              <a:gd name="connsiteX9" fmla="*/ 2670463 w 3356263"/>
              <a:gd name="connsiteY9" fmla="*/ 197428 h 2587337"/>
              <a:gd name="connsiteX10" fmla="*/ 2660073 w 3356263"/>
              <a:gd name="connsiteY10" fmla="*/ 228600 h 2587337"/>
              <a:gd name="connsiteX11" fmla="*/ 2628900 w 3356263"/>
              <a:gd name="connsiteY11" fmla="*/ 238991 h 2587337"/>
              <a:gd name="connsiteX12" fmla="*/ 2597727 w 3356263"/>
              <a:gd name="connsiteY12" fmla="*/ 259773 h 2587337"/>
              <a:gd name="connsiteX13" fmla="*/ 2576945 w 3356263"/>
              <a:gd name="connsiteY13" fmla="*/ 290946 h 2587337"/>
              <a:gd name="connsiteX14" fmla="*/ 2545773 w 3356263"/>
              <a:gd name="connsiteY14" fmla="*/ 353291 h 2587337"/>
              <a:gd name="connsiteX15" fmla="*/ 2514600 w 3356263"/>
              <a:gd name="connsiteY15" fmla="*/ 374073 h 2587337"/>
              <a:gd name="connsiteX16" fmla="*/ 2493818 w 3356263"/>
              <a:gd name="connsiteY16" fmla="*/ 405246 h 2587337"/>
              <a:gd name="connsiteX17" fmla="*/ 2441863 w 3356263"/>
              <a:gd name="connsiteY17" fmla="*/ 457200 h 2587337"/>
              <a:gd name="connsiteX18" fmla="*/ 2431473 w 3356263"/>
              <a:gd name="connsiteY18" fmla="*/ 488373 h 2587337"/>
              <a:gd name="connsiteX19" fmla="*/ 2389909 w 3356263"/>
              <a:gd name="connsiteY19" fmla="*/ 550719 h 2587337"/>
              <a:gd name="connsiteX20" fmla="*/ 2348345 w 3356263"/>
              <a:gd name="connsiteY20" fmla="*/ 644237 h 2587337"/>
              <a:gd name="connsiteX21" fmla="*/ 2317173 w 3356263"/>
              <a:gd name="connsiteY21" fmla="*/ 665019 h 2587337"/>
              <a:gd name="connsiteX22" fmla="*/ 2296391 w 3356263"/>
              <a:gd name="connsiteY22" fmla="*/ 696191 h 2587337"/>
              <a:gd name="connsiteX23" fmla="*/ 2275609 w 3356263"/>
              <a:gd name="connsiteY23" fmla="*/ 758537 h 2587337"/>
              <a:gd name="connsiteX24" fmla="*/ 2265218 w 3356263"/>
              <a:gd name="connsiteY24" fmla="*/ 789710 h 2587337"/>
              <a:gd name="connsiteX25" fmla="*/ 2244436 w 3356263"/>
              <a:gd name="connsiteY25" fmla="*/ 820882 h 2587337"/>
              <a:gd name="connsiteX26" fmla="*/ 2213263 w 3356263"/>
              <a:gd name="connsiteY26" fmla="*/ 883228 h 2587337"/>
              <a:gd name="connsiteX27" fmla="*/ 2192482 w 3356263"/>
              <a:gd name="connsiteY27" fmla="*/ 945573 h 2587337"/>
              <a:gd name="connsiteX28" fmla="*/ 2161309 w 3356263"/>
              <a:gd name="connsiteY28" fmla="*/ 1039091 h 2587337"/>
              <a:gd name="connsiteX29" fmla="*/ 2150918 w 3356263"/>
              <a:gd name="connsiteY29" fmla="*/ 1070264 h 2587337"/>
              <a:gd name="connsiteX30" fmla="*/ 2140527 w 3356263"/>
              <a:gd name="connsiteY30" fmla="*/ 1101437 h 2587337"/>
              <a:gd name="connsiteX31" fmla="*/ 2109354 w 3356263"/>
              <a:gd name="connsiteY31" fmla="*/ 1163782 h 2587337"/>
              <a:gd name="connsiteX32" fmla="*/ 2088573 w 3356263"/>
              <a:gd name="connsiteY32" fmla="*/ 1194955 h 2587337"/>
              <a:gd name="connsiteX33" fmla="*/ 2057400 w 3356263"/>
              <a:gd name="connsiteY33" fmla="*/ 1257300 h 2587337"/>
              <a:gd name="connsiteX34" fmla="*/ 2026227 w 3356263"/>
              <a:gd name="connsiteY34" fmla="*/ 1340428 h 2587337"/>
              <a:gd name="connsiteX35" fmla="*/ 2015836 w 3356263"/>
              <a:gd name="connsiteY35" fmla="*/ 1371600 h 2587337"/>
              <a:gd name="connsiteX36" fmla="*/ 1943100 w 3356263"/>
              <a:gd name="connsiteY36" fmla="*/ 1454728 h 2587337"/>
              <a:gd name="connsiteX37" fmla="*/ 1932709 w 3356263"/>
              <a:gd name="connsiteY37" fmla="*/ 1485900 h 2587337"/>
              <a:gd name="connsiteX38" fmla="*/ 1911927 w 3356263"/>
              <a:gd name="connsiteY38" fmla="*/ 1517073 h 2587337"/>
              <a:gd name="connsiteX39" fmla="*/ 1870363 w 3356263"/>
              <a:gd name="connsiteY39" fmla="*/ 1610591 h 2587337"/>
              <a:gd name="connsiteX40" fmla="*/ 1849582 w 3356263"/>
              <a:gd name="connsiteY40" fmla="*/ 1672937 h 2587337"/>
              <a:gd name="connsiteX41" fmla="*/ 1839191 w 3356263"/>
              <a:gd name="connsiteY41" fmla="*/ 1704110 h 2587337"/>
              <a:gd name="connsiteX42" fmla="*/ 1818409 w 3356263"/>
              <a:gd name="connsiteY42" fmla="*/ 1735282 h 2587337"/>
              <a:gd name="connsiteX43" fmla="*/ 1776845 w 3356263"/>
              <a:gd name="connsiteY43" fmla="*/ 1828800 h 2587337"/>
              <a:gd name="connsiteX44" fmla="*/ 1756063 w 3356263"/>
              <a:gd name="connsiteY44" fmla="*/ 1891146 h 2587337"/>
              <a:gd name="connsiteX45" fmla="*/ 1735282 w 3356263"/>
              <a:gd name="connsiteY45" fmla="*/ 1922319 h 2587337"/>
              <a:gd name="connsiteX46" fmla="*/ 1714500 w 3356263"/>
              <a:gd name="connsiteY46" fmla="*/ 1984664 h 2587337"/>
              <a:gd name="connsiteX47" fmla="*/ 1693718 w 3356263"/>
              <a:gd name="connsiteY47" fmla="*/ 2015837 h 2587337"/>
              <a:gd name="connsiteX48" fmla="*/ 1683327 w 3356263"/>
              <a:gd name="connsiteY48" fmla="*/ 2047010 h 2587337"/>
              <a:gd name="connsiteX49" fmla="*/ 1641763 w 3356263"/>
              <a:gd name="connsiteY49" fmla="*/ 2109355 h 2587337"/>
              <a:gd name="connsiteX50" fmla="*/ 1620982 w 3356263"/>
              <a:gd name="connsiteY50" fmla="*/ 2140528 h 2587337"/>
              <a:gd name="connsiteX51" fmla="*/ 1610591 w 3356263"/>
              <a:gd name="connsiteY51" fmla="*/ 2171700 h 2587337"/>
              <a:gd name="connsiteX52" fmla="*/ 1579418 w 3356263"/>
              <a:gd name="connsiteY52" fmla="*/ 2182091 h 2587337"/>
              <a:gd name="connsiteX53" fmla="*/ 1548245 w 3356263"/>
              <a:gd name="connsiteY53" fmla="*/ 2244437 h 2587337"/>
              <a:gd name="connsiteX54" fmla="*/ 1537854 w 3356263"/>
              <a:gd name="connsiteY54" fmla="*/ 2275610 h 2587337"/>
              <a:gd name="connsiteX55" fmla="*/ 1444336 w 3356263"/>
              <a:gd name="connsiteY55" fmla="*/ 2358737 h 2587337"/>
              <a:gd name="connsiteX56" fmla="*/ 1433945 w 3356263"/>
              <a:gd name="connsiteY56" fmla="*/ 2389910 h 2587337"/>
              <a:gd name="connsiteX57" fmla="*/ 1402773 w 3356263"/>
              <a:gd name="connsiteY57" fmla="*/ 2410691 h 2587337"/>
              <a:gd name="connsiteX58" fmla="*/ 1319645 w 3356263"/>
              <a:gd name="connsiteY58" fmla="*/ 2431473 h 2587337"/>
              <a:gd name="connsiteX59" fmla="*/ 1257300 w 3356263"/>
              <a:gd name="connsiteY59" fmla="*/ 2452255 h 2587337"/>
              <a:gd name="connsiteX60" fmla="*/ 1194954 w 3356263"/>
              <a:gd name="connsiteY60" fmla="*/ 2483428 h 2587337"/>
              <a:gd name="connsiteX61" fmla="*/ 1122218 w 3356263"/>
              <a:gd name="connsiteY61" fmla="*/ 2504210 h 2587337"/>
              <a:gd name="connsiteX62" fmla="*/ 1028700 w 3356263"/>
              <a:gd name="connsiteY62" fmla="*/ 2545773 h 2587337"/>
              <a:gd name="connsiteX63" fmla="*/ 997527 w 3356263"/>
              <a:gd name="connsiteY63" fmla="*/ 2556164 h 2587337"/>
              <a:gd name="connsiteX64" fmla="*/ 779318 w 3356263"/>
              <a:gd name="connsiteY64" fmla="*/ 2576946 h 2587337"/>
              <a:gd name="connsiteX65" fmla="*/ 748145 w 3356263"/>
              <a:gd name="connsiteY65" fmla="*/ 2587337 h 2587337"/>
              <a:gd name="connsiteX66" fmla="*/ 633845 w 3356263"/>
              <a:gd name="connsiteY66" fmla="*/ 2566555 h 2587337"/>
              <a:gd name="connsiteX67" fmla="*/ 488373 w 3356263"/>
              <a:gd name="connsiteY67" fmla="*/ 2576946 h 2587337"/>
              <a:gd name="connsiteX68" fmla="*/ 145473 w 3356263"/>
              <a:gd name="connsiteY68" fmla="*/ 2556164 h 2587337"/>
              <a:gd name="connsiteX69" fmla="*/ 0 w 3356263"/>
              <a:gd name="connsiteY69" fmla="*/ 2556164 h 258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56263" h="2587337">
                <a:moveTo>
                  <a:pt x="3356263" y="0"/>
                </a:moveTo>
                <a:cubicBezTo>
                  <a:pt x="3338945" y="6927"/>
                  <a:pt x="3321773" y="14233"/>
                  <a:pt x="3304309" y="20782"/>
                </a:cubicBezTo>
                <a:cubicBezTo>
                  <a:pt x="3205027" y="58013"/>
                  <a:pt x="3172489" y="35199"/>
                  <a:pt x="3013363" y="41564"/>
                </a:cubicBezTo>
                <a:cubicBezTo>
                  <a:pt x="3002972" y="45028"/>
                  <a:pt x="2991765" y="46636"/>
                  <a:pt x="2982191" y="51955"/>
                </a:cubicBezTo>
                <a:cubicBezTo>
                  <a:pt x="2960357" y="64085"/>
                  <a:pt x="2919845" y="93519"/>
                  <a:pt x="2919845" y="93519"/>
                </a:cubicBezTo>
                <a:cubicBezTo>
                  <a:pt x="2912918" y="103910"/>
                  <a:pt x="2909454" y="117764"/>
                  <a:pt x="2899063" y="124691"/>
                </a:cubicBezTo>
                <a:cubicBezTo>
                  <a:pt x="2887181" y="132612"/>
                  <a:pt x="2871178" y="130978"/>
                  <a:pt x="2857500" y="135082"/>
                </a:cubicBezTo>
                <a:cubicBezTo>
                  <a:pt x="2754585" y="165957"/>
                  <a:pt x="2836556" y="148963"/>
                  <a:pt x="2732809" y="166255"/>
                </a:cubicBezTo>
                <a:cubicBezTo>
                  <a:pt x="2722418" y="173182"/>
                  <a:pt x="2712806" y="181452"/>
                  <a:pt x="2701636" y="187037"/>
                </a:cubicBezTo>
                <a:cubicBezTo>
                  <a:pt x="2691839" y="191935"/>
                  <a:pt x="2678208" y="189683"/>
                  <a:pt x="2670463" y="197428"/>
                </a:cubicBezTo>
                <a:cubicBezTo>
                  <a:pt x="2662718" y="205173"/>
                  <a:pt x="2667818" y="220855"/>
                  <a:pt x="2660073" y="228600"/>
                </a:cubicBezTo>
                <a:cubicBezTo>
                  <a:pt x="2652328" y="236345"/>
                  <a:pt x="2638697" y="234093"/>
                  <a:pt x="2628900" y="238991"/>
                </a:cubicBezTo>
                <a:cubicBezTo>
                  <a:pt x="2617730" y="244576"/>
                  <a:pt x="2608118" y="252846"/>
                  <a:pt x="2597727" y="259773"/>
                </a:cubicBezTo>
                <a:cubicBezTo>
                  <a:pt x="2590800" y="270164"/>
                  <a:pt x="2582530" y="279776"/>
                  <a:pt x="2576945" y="290946"/>
                </a:cubicBezTo>
                <a:cubicBezTo>
                  <a:pt x="2560043" y="324749"/>
                  <a:pt x="2575550" y="323514"/>
                  <a:pt x="2545773" y="353291"/>
                </a:cubicBezTo>
                <a:cubicBezTo>
                  <a:pt x="2536942" y="362122"/>
                  <a:pt x="2524991" y="367146"/>
                  <a:pt x="2514600" y="374073"/>
                </a:cubicBezTo>
                <a:cubicBezTo>
                  <a:pt x="2507673" y="384464"/>
                  <a:pt x="2502649" y="396415"/>
                  <a:pt x="2493818" y="405246"/>
                </a:cubicBezTo>
                <a:cubicBezTo>
                  <a:pt x="2424542" y="474522"/>
                  <a:pt x="2497284" y="374072"/>
                  <a:pt x="2441863" y="457200"/>
                </a:cubicBezTo>
                <a:cubicBezTo>
                  <a:pt x="2438400" y="467591"/>
                  <a:pt x="2436792" y="478798"/>
                  <a:pt x="2431473" y="488373"/>
                </a:cubicBezTo>
                <a:cubicBezTo>
                  <a:pt x="2419343" y="510207"/>
                  <a:pt x="2397807" y="527024"/>
                  <a:pt x="2389909" y="550719"/>
                </a:cubicBezTo>
                <a:cubicBezTo>
                  <a:pt x="2379620" y="581587"/>
                  <a:pt x="2373045" y="619537"/>
                  <a:pt x="2348345" y="644237"/>
                </a:cubicBezTo>
                <a:cubicBezTo>
                  <a:pt x="2339515" y="653068"/>
                  <a:pt x="2327564" y="658092"/>
                  <a:pt x="2317173" y="665019"/>
                </a:cubicBezTo>
                <a:cubicBezTo>
                  <a:pt x="2310246" y="675410"/>
                  <a:pt x="2301463" y="684779"/>
                  <a:pt x="2296391" y="696191"/>
                </a:cubicBezTo>
                <a:cubicBezTo>
                  <a:pt x="2287494" y="716209"/>
                  <a:pt x="2282536" y="737755"/>
                  <a:pt x="2275609" y="758537"/>
                </a:cubicBezTo>
                <a:cubicBezTo>
                  <a:pt x="2272145" y="768928"/>
                  <a:pt x="2271294" y="780597"/>
                  <a:pt x="2265218" y="789710"/>
                </a:cubicBezTo>
                <a:lnTo>
                  <a:pt x="2244436" y="820882"/>
                </a:lnTo>
                <a:cubicBezTo>
                  <a:pt x="2206538" y="934575"/>
                  <a:pt x="2266981" y="762362"/>
                  <a:pt x="2213263" y="883228"/>
                </a:cubicBezTo>
                <a:cubicBezTo>
                  <a:pt x="2204366" y="903246"/>
                  <a:pt x="2199409" y="924791"/>
                  <a:pt x="2192482" y="945573"/>
                </a:cubicBezTo>
                <a:lnTo>
                  <a:pt x="2161309" y="1039091"/>
                </a:lnTo>
                <a:lnTo>
                  <a:pt x="2150918" y="1070264"/>
                </a:lnTo>
                <a:cubicBezTo>
                  <a:pt x="2147454" y="1080655"/>
                  <a:pt x="2146603" y="1092323"/>
                  <a:pt x="2140527" y="1101437"/>
                </a:cubicBezTo>
                <a:cubicBezTo>
                  <a:pt x="2080974" y="1190767"/>
                  <a:pt x="2152369" y="1077750"/>
                  <a:pt x="2109354" y="1163782"/>
                </a:cubicBezTo>
                <a:cubicBezTo>
                  <a:pt x="2103769" y="1174952"/>
                  <a:pt x="2094158" y="1183785"/>
                  <a:pt x="2088573" y="1194955"/>
                </a:cubicBezTo>
                <a:cubicBezTo>
                  <a:pt x="2045561" y="1280982"/>
                  <a:pt x="2116948" y="1167981"/>
                  <a:pt x="2057400" y="1257300"/>
                </a:cubicBezTo>
                <a:cubicBezTo>
                  <a:pt x="2037353" y="1357536"/>
                  <a:pt x="2061902" y="1269080"/>
                  <a:pt x="2026227" y="1340428"/>
                </a:cubicBezTo>
                <a:cubicBezTo>
                  <a:pt x="2021329" y="1350224"/>
                  <a:pt x="2021155" y="1362026"/>
                  <a:pt x="2015836" y="1371600"/>
                </a:cubicBezTo>
                <a:cubicBezTo>
                  <a:pt x="1980180" y="1435781"/>
                  <a:pt x="1988638" y="1424370"/>
                  <a:pt x="1943100" y="1454728"/>
                </a:cubicBezTo>
                <a:cubicBezTo>
                  <a:pt x="1939636" y="1465119"/>
                  <a:pt x="1937607" y="1476104"/>
                  <a:pt x="1932709" y="1485900"/>
                </a:cubicBezTo>
                <a:cubicBezTo>
                  <a:pt x="1927124" y="1497070"/>
                  <a:pt x="1916999" y="1505661"/>
                  <a:pt x="1911927" y="1517073"/>
                </a:cubicBezTo>
                <a:cubicBezTo>
                  <a:pt x="1862466" y="1628359"/>
                  <a:pt x="1917394" y="1540046"/>
                  <a:pt x="1870363" y="1610591"/>
                </a:cubicBezTo>
                <a:lnTo>
                  <a:pt x="1849582" y="1672937"/>
                </a:lnTo>
                <a:cubicBezTo>
                  <a:pt x="1846118" y="1683328"/>
                  <a:pt x="1845267" y="1694997"/>
                  <a:pt x="1839191" y="1704110"/>
                </a:cubicBezTo>
                <a:lnTo>
                  <a:pt x="1818409" y="1735282"/>
                </a:lnTo>
                <a:cubicBezTo>
                  <a:pt x="1793678" y="1809475"/>
                  <a:pt x="1809779" y="1779401"/>
                  <a:pt x="1776845" y="1828800"/>
                </a:cubicBezTo>
                <a:cubicBezTo>
                  <a:pt x="1769918" y="1849582"/>
                  <a:pt x="1768214" y="1872919"/>
                  <a:pt x="1756063" y="1891146"/>
                </a:cubicBezTo>
                <a:cubicBezTo>
                  <a:pt x="1749136" y="1901537"/>
                  <a:pt x="1740354" y="1910907"/>
                  <a:pt x="1735282" y="1922319"/>
                </a:cubicBezTo>
                <a:cubicBezTo>
                  <a:pt x="1726385" y="1942337"/>
                  <a:pt x="1726651" y="1966437"/>
                  <a:pt x="1714500" y="1984664"/>
                </a:cubicBezTo>
                <a:cubicBezTo>
                  <a:pt x="1707573" y="1995055"/>
                  <a:pt x="1699303" y="2004667"/>
                  <a:pt x="1693718" y="2015837"/>
                </a:cubicBezTo>
                <a:cubicBezTo>
                  <a:pt x="1688820" y="2025634"/>
                  <a:pt x="1688646" y="2037435"/>
                  <a:pt x="1683327" y="2047010"/>
                </a:cubicBezTo>
                <a:cubicBezTo>
                  <a:pt x="1671197" y="2068843"/>
                  <a:pt x="1655617" y="2088573"/>
                  <a:pt x="1641763" y="2109355"/>
                </a:cubicBezTo>
                <a:cubicBezTo>
                  <a:pt x="1634836" y="2119746"/>
                  <a:pt x="1624931" y="2128681"/>
                  <a:pt x="1620982" y="2140528"/>
                </a:cubicBezTo>
                <a:cubicBezTo>
                  <a:pt x="1617518" y="2150919"/>
                  <a:pt x="1618336" y="2163955"/>
                  <a:pt x="1610591" y="2171700"/>
                </a:cubicBezTo>
                <a:cubicBezTo>
                  <a:pt x="1602846" y="2179445"/>
                  <a:pt x="1589809" y="2178627"/>
                  <a:pt x="1579418" y="2182091"/>
                </a:cubicBezTo>
                <a:cubicBezTo>
                  <a:pt x="1553300" y="2260445"/>
                  <a:pt x="1588532" y="2163864"/>
                  <a:pt x="1548245" y="2244437"/>
                </a:cubicBezTo>
                <a:cubicBezTo>
                  <a:pt x="1543347" y="2254234"/>
                  <a:pt x="1544579" y="2266964"/>
                  <a:pt x="1537854" y="2275610"/>
                </a:cubicBezTo>
                <a:cubicBezTo>
                  <a:pt x="1499529" y="2324885"/>
                  <a:pt x="1486004" y="2330959"/>
                  <a:pt x="1444336" y="2358737"/>
                </a:cubicBezTo>
                <a:cubicBezTo>
                  <a:pt x="1440872" y="2369128"/>
                  <a:pt x="1440787" y="2381357"/>
                  <a:pt x="1433945" y="2389910"/>
                </a:cubicBezTo>
                <a:cubicBezTo>
                  <a:pt x="1426144" y="2399661"/>
                  <a:pt x="1413943" y="2405106"/>
                  <a:pt x="1402773" y="2410691"/>
                </a:cubicBezTo>
                <a:cubicBezTo>
                  <a:pt x="1377549" y="2423303"/>
                  <a:pt x="1345731" y="2424358"/>
                  <a:pt x="1319645" y="2431473"/>
                </a:cubicBezTo>
                <a:cubicBezTo>
                  <a:pt x="1298511" y="2437237"/>
                  <a:pt x="1278082" y="2445328"/>
                  <a:pt x="1257300" y="2452255"/>
                </a:cubicBezTo>
                <a:cubicBezTo>
                  <a:pt x="1125948" y="2496039"/>
                  <a:pt x="1335954" y="2422999"/>
                  <a:pt x="1194954" y="2483428"/>
                </a:cubicBezTo>
                <a:cubicBezTo>
                  <a:pt x="1148332" y="2503409"/>
                  <a:pt x="1162669" y="2483985"/>
                  <a:pt x="1122218" y="2504210"/>
                </a:cubicBezTo>
                <a:cubicBezTo>
                  <a:pt x="1023417" y="2553609"/>
                  <a:pt x="1189547" y="2492157"/>
                  <a:pt x="1028700" y="2545773"/>
                </a:cubicBezTo>
                <a:cubicBezTo>
                  <a:pt x="1018309" y="2549237"/>
                  <a:pt x="1008442" y="2555254"/>
                  <a:pt x="997527" y="2556164"/>
                </a:cubicBezTo>
                <a:cubicBezTo>
                  <a:pt x="841580" y="2569160"/>
                  <a:pt x="914289" y="2561949"/>
                  <a:pt x="779318" y="2576946"/>
                </a:cubicBezTo>
                <a:cubicBezTo>
                  <a:pt x="768927" y="2580410"/>
                  <a:pt x="759098" y="2587337"/>
                  <a:pt x="748145" y="2587337"/>
                </a:cubicBezTo>
                <a:cubicBezTo>
                  <a:pt x="689398" y="2587337"/>
                  <a:pt x="677684" y="2581168"/>
                  <a:pt x="633845" y="2566555"/>
                </a:cubicBezTo>
                <a:cubicBezTo>
                  <a:pt x="585354" y="2570019"/>
                  <a:pt x="536987" y="2576946"/>
                  <a:pt x="488373" y="2576946"/>
                </a:cubicBezTo>
                <a:cubicBezTo>
                  <a:pt x="41936" y="2576946"/>
                  <a:pt x="425826" y="2567378"/>
                  <a:pt x="145473" y="2556164"/>
                </a:cubicBezTo>
                <a:cubicBezTo>
                  <a:pt x="97021" y="2554226"/>
                  <a:pt x="48491" y="2556164"/>
                  <a:pt x="0" y="2556164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/>
          </p:cNvSpPr>
          <p:nvPr/>
        </p:nvSpPr>
        <p:spPr bwMode="auto">
          <a:xfrm>
            <a:off x="1173809" y="1624013"/>
            <a:ext cx="6195366" cy="810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>
              <a:spcBef>
                <a:spcPts val="1000"/>
              </a:spcBef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recipe was then transfer to a plug compatible with gun operation</a:t>
            </a:r>
          </a:p>
          <a:p>
            <a:pPr algn="l" defTabSz="1300163">
              <a:spcBef>
                <a:spcPts val="1000"/>
              </a:spcBef>
            </a:pP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Mo plugs, either from sintered or arc-cast material, are cleaned with a </a:t>
            </a:r>
            <a:r>
              <a:rPr lang="en-US" sz="2800" dirty="0">
                <a:solidFill>
                  <a:srgbClr val="C0504D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Buffered Chemical </a:t>
            </a:r>
            <a:r>
              <a:rPr lang="en-US" sz="2800" dirty="0" smtClean="0">
                <a:solidFill>
                  <a:srgbClr val="C0504D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Polishing </a:t>
            </a:r>
            <a:r>
              <a:rPr lang="en-US" sz="28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after machining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.</a:t>
            </a:r>
            <a:endParaRPr lang="en-US" sz="25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spcBef>
                <a:spcPts val="1000"/>
              </a:spcBef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plugs are then polished to </a:t>
            </a:r>
            <a:r>
              <a:rPr lang="en-US" sz="2800" dirty="0">
                <a:solidFill>
                  <a:srgbClr val="FF00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optical finishing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to reduce dark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current</a:t>
            </a:r>
            <a:endParaRPr lang="en-US" sz="28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spcBef>
                <a:spcPts val="1000"/>
              </a:spcBef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quality of the optical finishing is measured by photocathode reflectivity which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provides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also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information 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on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surface </a:t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roughness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, </a:t>
            </a:r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/>
            </a:r>
            <a:b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800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typically </a:t>
            </a:r>
            <a:r>
              <a:rPr lang="en-US" sz="2800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  <a:sym typeface="Symbol"/>
              </a:rPr>
              <a:t> </a:t>
            </a:r>
            <a:r>
              <a:rPr lang="en-US" sz="2800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10 </a:t>
            </a:r>
            <a:r>
              <a:rPr lang="en-US" sz="2800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nm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369175" y="4012704"/>
            <a:ext cx="2166938" cy="1631950"/>
            <a:chOff x="7369175" y="1614488"/>
            <a:chExt cx="2166938" cy="1631950"/>
          </a:xfrm>
        </p:grpSpPr>
        <p:pic>
          <p:nvPicPr>
            <p:cNvPr id="10245" name="Picture 5" descr="image1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175" y="1614488"/>
              <a:ext cx="2149475" cy="1614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7" name="Rectangle 7"/>
            <p:cNvSpPr>
              <a:spLocks/>
            </p:cNvSpPr>
            <p:nvPr/>
          </p:nvSpPr>
          <p:spPr bwMode="auto">
            <a:xfrm>
              <a:off x="7369175" y="2708275"/>
              <a:ext cx="2166938" cy="53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1300163">
                <a:spcBef>
                  <a:spcPts val="1000"/>
                </a:spcBef>
              </a:pPr>
              <a:r>
                <a:rPr lang="en-US" sz="2500" dirty="0">
                  <a:solidFill>
                    <a:srgbClr val="CC66FF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Sintered</a:t>
              </a:r>
              <a:endParaRPr lang="en-US" dirty="0"/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/>
        <p:txBody>
          <a:bodyPr lIns="126435" tIns="72248" rIns="126435" bIns="72248"/>
          <a:lstStyle/>
          <a:p>
            <a:pPr defTabSz="1300163"/>
            <a:r>
              <a:rPr lang="en-US" sz="5400" dirty="0" smtClean="0">
                <a:latin typeface="Helvetica" charset="0"/>
                <a:cs typeface="Helvetica" charset="0"/>
                <a:sym typeface="Helvetica" charset="0"/>
              </a:rPr>
              <a:t> The Cs</a:t>
            </a:r>
            <a:r>
              <a:rPr lang="en-US" sz="5400" baseline="-25000" dirty="0" smtClean="0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sz="5400" dirty="0" smtClean="0">
                <a:latin typeface="Helvetica" charset="0"/>
                <a:cs typeface="Helvetica" charset="0"/>
                <a:sym typeface="Helvetica" charset="0"/>
              </a:rPr>
              <a:t>Te support</a:t>
            </a:r>
            <a:endParaRPr lang="en-US" sz="5400" dirty="0"/>
          </a:p>
        </p:txBody>
      </p:sp>
      <p:pic>
        <p:nvPicPr>
          <p:cNvPr id="10255" name="Picture 15" descr="image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84" y="1624013"/>
            <a:ext cx="3079453" cy="18953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10257" name="Group 17"/>
          <p:cNvGrpSpPr>
            <a:grpSpLocks/>
          </p:cNvGrpSpPr>
          <p:nvPr/>
        </p:nvGrpSpPr>
        <p:grpSpPr bwMode="auto">
          <a:xfrm>
            <a:off x="7891635" y="5956920"/>
            <a:ext cx="4443413" cy="3176588"/>
            <a:chOff x="0" y="0"/>
            <a:chExt cx="350" cy="251"/>
          </a:xfrm>
        </p:grpSpPr>
        <p:pic>
          <p:nvPicPr>
            <p:cNvPr id="10258" name="Picture 18" descr="image20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0" cy="251"/>
            </a:xfrm>
            <a:prstGeom prst="rect">
              <a:avLst/>
            </a:prstGeom>
            <a:noFill/>
            <a:ln w="19050" cap="flat" cmpd="sng">
              <a:solidFill>
                <a:srgbClr val="3366FF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59" name="Rectangle 19"/>
            <p:cNvSpPr>
              <a:spLocks/>
            </p:cNvSpPr>
            <p:nvPr/>
          </p:nvSpPr>
          <p:spPr bwMode="auto">
            <a:xfrm>
              <a:off x="170" y="42"/>
              <a:ext cx="155" cy="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1900">
                  <a:solidFill>
                    <a:srgbClr val="0000FF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Rough Surface</a:t>
              </a:r>
              <a:endParaRPr lang="en-US"/>
            </a:p>
          </p:txBody>
        </p:sp>
        <p:sp>
          <p:nvSpPr>
            <p:cNvPr id="10260" name="Rectangle 20"/>
            <p:cNvSpPr>
              <a:spLocks/>
            </p:cNvSpPr>
            <p:nvPr/>
          </p:nvSpPr>
          <p:spPr bwMode="auto">
            <a:xfrm>
              <a:off x="162" y="153"/>
              <a:ext cx="165" cy="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190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Optical Finished</a:t>
              </a:r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69500" y="4022229"/>
            <a:ext cx="2090738" cy="1622425"/>
            <a:chOff x="9969500" y="1624013"/>
            <a:chExt cx="2090738" cy="1622425"/>
          </a:xfrm>
        </p:grpSpPr>
        <p:pic>
          <p:nvPicPr>
            <p:cNvPr id="10249" name="Picture 9" descr="image1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00" y="1624013"/>
              <a:ext cx="2090738" cy="1604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61" name="Rectangle 21"/>
            <p:cNvSpPr>
              <a:spLocks/>
            </p:cNvSpPr>
            <p:nvPr/>
          </p:nvSpPr>
          <p:spPr bwMode="auto">
            <a:xfrm>
              <a:off x="9969500" y="2708275"/>
              <a:ext cx="2058988" cy="53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1300163">
                <a:spcBef>
                  <a:spcPts val="1000"/>
                </a:spcBef>
              </a:pPr>
              <a:r>
                <a:rPr lang="en-US" sz="2500" dirty="0">
                  <a:solidFill>
                    <a:srgbClr val="FF99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Arc-cast</a:t>
              </a:r>
              <a:endParaRPr lang="en-US" dirty="0"/>
            </a:p>
          </p:txBody>
        </p:sp>
      </p:grpSp>
      <p:pic>
        <p:nvPicPr>
          <p:cNvPr id="10262" name="Picture 22" descr="image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17" y="6377748"/>
            <a:ext cx="3378195" cy="2747524"/>
          </a:xfrm>
          <a:prstGeom prst="rect">
            <a:avLst/>
          </a:prstGeom>
          <a:noFill/>
          <a:ln w="1905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5353849" y="7685112"/>
            <a:ext cx="1868631" cy="386258"/>
            <a:chOff x="0" y="0"/>
            <a:chExt cx="202" cy="52"/>
          </a:xfrm>
        </p:grpSpPr>
        <p:sp>
          <p:nvSpPr>
            <p:cNvPr id="10264" name="Rectangle 24"/>
            <p:cNvSpPr>
              <a:spLocks/>
            </p:cNvSpPr>
            <p:nvPr/>
          </p:nvSpPr>
          <p:spPr bwMode="auto">
            <a:xfrm>
              <a:off x="0" y="0"/>
              <a:ext cx="202" cy="5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n-US"/>
            </a:p>
          </p:txBody>
        </p:sp>
        <p:pic>
          <p:nvPicPr>
            <p:cNvPr id="10265" name="Picture 25" descr="image15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2" cy="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33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Deposition and Diagnostic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1564432"/>
            <a:ext cx="7320632" cy="2232248"/>
          </a:xfrm>
        </p:spPr>
        <p:txBody>
          <a:bodyPr anchor="t"/>
          <a:lstStyle/>
          <a:p>
            <a:r>
              <a:rPr lang="en-US" sz="2800" dirty="0" smtClean="0"/>
              <a:t>During cathode deposition a circular masking system shapes the </a:t>
            </a:r>
            <a:r>
              <a:rPr lang="en-US" sz="2800" dirty="0" err="1" smtClean="0"/>
              <a:t>photoemissive</a:t>
            </a:r>
            <a:r>
              <a:rPr lang="en-US" sz="2800" dirty="0" smtClean="0"/>
              <a:t> layer and center it. The actual masking diameter is 5 mm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9166696" y="1328276"/>
            <a:ext cx="2952328" cy="2496321"/>
            <a:chOff x="0" y="0"/>
            <a:chExt cx="265" cy="232"/>
          </a:xfrm>
        </p:grpSpPr>
        <p:sp>
          <p:nvSpPr>
            <p:cNvPr id="7" name="AutoShape 49"/>
            <p:cNvSpPr>
              <a:spLocks/>
            </p:cNvSpPr>
            <p:nvPr/>
          </p:nvSpPr>
          <p:spPr bwMode="auto">
            <a:xfrm>
              <a:off x="81" y="52"/>
              <a:ext cx="122" cy="1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n-US"/>
            </a:p>
          </p:txBody>
        </p:sp>
        <p:sp>
          <p:nvSpPr>
            <p:cNvPr id="8" name="AutoShape 50"/>
            <p:cNvSpPr>
              <a:spLocks/>
            </p:cNvSpPr>
            <p:nvPr/>
          </p:nvSpPr>
          <p:spPr bwMode="auto">
            <a:xfrm>
              <a:off x="69" y="38"/>
              <a:ext cx="147" cy="1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lnTo>
                    <a:pt x="10800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9"/>
                    <a:pt x="0" y="10799"/>
                    <a:pt x="0" y="1079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n-US"/>
            </a:p>
          </p:txBody>
        </p:sp>
        <p:pic>
          <p:nvPicPr>
            <p:cNvPr id="9" name="Picture 51" descr="image4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265" cy="230"/>
            </a:xfrm>
            <a:prstGeom prst="rect">
              <a:avLst/>
            </a:prstGeom>
            <a:noFill/>
            <a:ln w="19050" cap="flat" cmpd="sng">
              <a:solidFill>
                <a:srgbClr val="009900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AutoShape 52"/>
            <p:cNvSpPr>
              <a:spLocks/>
            </p:cNvSpPr>
            <p:nvPr/>
          </p:nvSpPr>
          <p:spPr bwMode="auto">
            <a:xfrm>
              <a:off x="113" y="85"/>
              <a:ext cx="57" cy="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799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4186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n-US"/>
            </a:p>
          </p:txBody>
        </p:sp>
        <p:sp>
          <p:nvSpPr>
            <p:cNvPr id="11" name="Rectangle 53"/>
            <p:cNvSpPr>
              <a:spLocks/>
            </p:cNvSpPr>
            <p:nvPr/>
          </p:nvSpPr>
          <p:spPr bwMode="auto">
            <a:xfrm>
              <a:off x="118" y="145"/>
              <a:ext cx="76" cy="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1300163"/>
              <a:r>
                <a:rPr lang="en-US" sz="1900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5 mm</a:t>
              </a:r>
              <a:endParaRPr lang="en-US" dirty="0"/>
            </a:p>
          </p:txBody>
        </p:sp>
        <p:sp>
          <p:nvSpPr>
            <p:cNvPr id="12" name="AutoShape 54"/>
            <p:cNvSpPr>
              <a:spLocks/>
            </p:cNvSpPr>
            <p:nvPr/>
          </p:nvSpPr>
          <p:spPr bwMode="auto">
            <a:xfrm>
              <a:off x="70" y="37"/>
              <a:ext cx="147" cy="1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lnTo>
                    <a:pt x="10800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9"/>
                    <a:pt x="0" y="10799"/>
                    <a:pt x="0" y="1079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3" name="AutoShape 55"/>
            <p:cNvSpPr>
              <a:spLocks/>
            </p:cNvSpPr>
            <p:nvPr/>
          </p:nvSpPr>
          <p:spPr bwMode="auto">
            <a:xfrm>
              <a:off x="83" y="51"/>
              <a:ext cx="121" cy="1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4" name="Rectangle 56"/>
            <p:cNvSpPr>
              <a:spLocks/>
            </p:cNvSpPr>
            <p:nvPr/>
          </p:nvSpPr>
          <p:spPr bwMode="auto">
            <a:xfrm>
              <a:off x="0" y="0"/>
              <a:ext cx="194" cy="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algn="l" defTabSz="1300163"/>
              <a:r>
                <a:rPr lang="en-US" sz="2500" dirty="0">
                  <a:solidFill>
                    <a:srgbClr val="009999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Active Area</a:t>
              </a:r>
              <a:endParaRPr lang="en-US" dirty="0"/>
            </a:p>
          </p:txBody>
        </p:sp>
        <p:sp>
          <p:nvSpPr>
            <p:cNvPr id="15" name="Line 57"/>
            <p:cNvSpPr>
              <a:spLocks noChangeShapeType="1"/>
            </p:cNvSpPr>
            <p:nvPr/>
          </p:nvSpPr>
          <p:spPr bwMode="auto">
            <a:xfrm>
              <a:off x="17" y="38"/>
              <a:ext cx="116" cy="92"/>
            </a:xfrm>
            <a:prstGeom prst="line">
              <a:avLst/>
            </a:prstGeom>
            <a:noFill/>
            <a:ln w="27093" cap="flat" cmpd="sng">
              <a:solidFill>
                <a:srgbClr val="009999"/>
              </a:solidFill>
              <a:prstDash val="solid"/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80"/>
          <p:cNvGrpSpPr>
            <a:grpSpLocks noChangeAspect="1"/>
          </p:cNvGrpSpPr>
          <p:nvPr/>
        </p:nvGrpSpPr>
        <p:grpSpPr bwMode="auto">
          <a:xfrm>
            <a:off x="1044213" y="3803077"/>
            <a:ext cx="7649870" cy="4968552"/>
            <a:chOff x="21412266" y="16282404"/>
            <a:chExt cx="8686827" cy="5642048"/>
          </a:xfrm>
        </p:grpSpPr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21412266" y="16282404"/>
              <a:ext cx="8686827" cy="5642048"/>
              <a:chOff x="21412200" y="17195960"/>
              <a:chExt cx="8686800" cy="5642031"/>
            </a:xfrm>
          </p:grpSpPr>
          <p:pic>
            <p:nvPicPr>
              <p:cNvPr id="19" name="Picture 46" descr="DSCN7154.JPG"/>
              <p:cNvPicPr>
                <a:picLocks noChangeAspect="1"/>
              </p:cNvPicPr>
              <p:nvPr/>
            </p:nvPicPr>
            <p:blipFill rotWithShape="1">
              <a:blip r:embed="rId3" cstate="print"/>
              <a:srcRect b="10792"/>
              <a:stretch/>
            </p:blipFill>
            <p:spPr bwMode="auto">
              <a:xfrm>
                <a:off x="21412200" y="17195960"/>
                <a:ext cx="8686800" cy="5642031"/>
              </a:xfrm>
              <a:prstGeom prst="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0" name="TextBox 47"/>
              <p:cNvSpPr txBox="1">
                <a:spLocks noChangeArrowheads="1"/>
              </p:cNvSpPr>
              <p:nvPr/>
            </p:nvSpPr>
            <p:spPr bwMode="auto">
              <a:xfrm>
                <a:off x="27584400" y="18044920"/>
                <a:ext cx="1371599" cy="4372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Hg lamp</a:t>
                </a:r>
              </a:p>
            </p:txBody>
          </p:sp>
          <p:sp>
            <p:nvSpPr>
              <p:cNvPr id="21" name="TextBox 49"/>
              <p:cNvSpPr txBox="1">
                <a:spLocks noChangeArrowheads="1"/>
              </p:cNvSpPr>
              <p:nvPr/>
            </p:nvSpPr>
            <p:spPr bwMode="auto">
              <a:xfrm>
                <a:off x="28664536" y="18711671"/>
                <a:ext cx="1129665" cy="74339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Filter wheel</a:t>
                </a:r>
              </a:p>
            </p:txBody>
          </p:sp>
          <p:sp>
            <p:nvSpPr>
              <p:cNvPr id="22" name="TextBox 50"/>
              <p:cNvSpPr txBox="1">
                <a:spLocks noChangeArrowheads="1"/>
              </p:cNvSpPr>
              <p:nvPr/>
            </p:nvSpPr>
            <p:spPr bwMode="auto">
              <a:xfrm>
                <a:off x="25760363" y="18424017"/>
                <a:ext cx="1290638" cy="4372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Shutter</a:t>
                </a:r>
              </a:p>
            </p:txBody>
          </p:sp>
          <p:sp>
            <p:nvSpPr>
              <p:cNvPr id="23" name="TextBox 51"/>
              <p:cNvSpPr txBox="1">
                <a:spLocks noChangeArrowheads="1"/>
              </p:cNvSpPr>
              <p:nvPr/>
            </p:nvSpPr>
            <p:spPr bwMode="auto">
              <a:xfrm>
                <a:off x="27440335" y="22010415"/>
                <a:ext cx="1733549" cy="74339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Remote controller</a:t>
                </a:r>
              </a:p>
            </p:txBody>
          </p:sp>
          <p:sp>
            <p:nvSpPr>
              <p:cNvPr id="24" name="TextBox 52"/>
              <p:cNvSpPr txBox="1">
                <a:spLocks noChangeArrowheads="1"/>
              </p:cNvSpPr>
              <p:nvPr/>
            </p:nvSpPr>
            <p:spPr bwMode="auto">
              <a:xfrm>
                <a:off x="21564600" y="22134955"/>
                <a:ext cx="3009901" cy="4372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Photocurrent signal</a:t>
                </a:r>
              </a:p>
            </p:txBody>
          </p:sp>
          <p:sp>
            <p:nvSpPr>
              <p:cNvPr id="25" name="TextBox 53"/>
              <p:cNvSpPr txBox="1">
                <a:spLocks noChangeArrowheads="1"/>
              </p:cNvSpPr>
              <p:nvPr/>
            </p:nvSpPr>
            <p:spPr bwMode="auto">
              <a:xfrm>
                <a:off x="21488399" y="18652616"/>
                <a:ext cx="2789634" cy="74339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Prep. chamber viewport</a:t>
                </a:r>
              </a:p>
            </p:txBody>
          </p:sp>
          <p:sp>
            <p:nvSpPr>
              <p:cNvPr id="26" name="TextBox 54"/>
              <p:cNvSpPr txBox="1">
                <a:spLocks noChangeArrowheads="1"/>
              </p:cNvSpPr>
              <p:nvPr/>
            </p:nvSpPr>
            <p:spPr bwMode="auto">
              <a:xfrm>
                <a:off x="27957779" y="20765261"/>
                <a:ext cx="1937384" cy="4372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Photodiode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0800000" flipV="1">
                <a:off x="25661541" y="19045759"/>
                <a:ext cx="2520315" cy="826769"/>
              </a:xfrm>
              <a:prstGeom prst="straightConnector1">
                <a:avLst/>
              </a:prstGeom>
              <a:ln w="19050" cmpd="sng">
                <a:solidFill>
                  <a:srgbClr val="FFFF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63"/>
              <p:cNvSpPr txBox="1">
                <a:spLocks noChangeArrowheads="1"/>
              </p:cNvSpPr>
              <p:nvPr/>
            </p:nvSpPr>
            <p:spPr bwMode="auto">
              <a:xfrm rot="120000">
                <a:off x="26655911" y="20063416"/>
                <a:ext cx="2669016" cy="4372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i="1">
                    <a:solidFill>
                      <a:srgbClr val="FFFF00"/>
                    </a:solidFill>
                    <a:latin typeface="+mn-lt"/>
                  </a:rPr>
                  <a:t>Reflected power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22202775" y="19836334"/>
                <a:ext cx="2767013" cy="98822"/>
              </a:xfrm>
              <a:prstGeom prst="straightConnector1">
                <a:avLst/>
              </a:prstGeom>
              <a:ln w="19050" cmpd="sng">
                <a:solidFill>
                  <a:schemeClr val="accent6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64"/>
              <p:cNvSpPr txBox="1">
                <a:spLocks noChangeArrowheads="1"/>
              </p:cNvSpPr>
              <p:nvPr/>
            </p:nvSpPr>
            <p:spPr bwMode="auto">
              <a:xfrm rot="240000">
                <a:off x="22312801" y="20032512"/>
                <a:ext cx="2231800" cy="4372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59375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i="1" dirty="0">
                    <a:solidFill>
                      <a:srgbClr val="FFFF00"/>
                    </a:solidFill>
                    <a:latin typeface="+mn-lt"/>
                  </a:rPr>
                  <a:t>Incident power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rot="10800000">
                <a:off x="22202775" y="19836334"/>
                <a:ext cx="2743199" cy="190501"/>
              </a:xfrm>
              <a:prstGeom prst="straightConnector1">
                <a:avLst/>
              </a:prstGeom>
              <a:ln w="19050" cmpd="sng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rot="10800000" flipV="1">
              <a:off x="27143953" y="18428676"/>
              <a:ext cx="154305" cy="4572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21"/>
          <p:cNvSpPr>
            <a:spLocks/>
          </p:cNvSpPr>
          <p:nvPr/>
        </p:nvSpPr>
        <p:spPr bwMode="auto">
          <a:xfrm>
            <a:off x="8759874" y="3932078"/>
            <a:ext cx="3863206" cy="51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algn="l" defTabSz="1300163">
              <a:buClr>
                <a:srgbClr val="E46C0A"/>
              </a:buClr>
              <a:buSzPct val="100000"/>
              <a:buFont typeface="ArialMT" charset="0"/>
              <a:buChar char="•"/>
            </a:pPr>
            <a:r>
              <a:rPr lang="en-US" sz="2400" b="1" i="1" dirty="0">
                <a:solidFill>
                  <a:srgbClr val="E46C0A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Calibrated photodiode </a:t>
            </a:r>
            <a:r>
              <a:rPr lang="en-US" sz="2400" dirty="0">
                <a:latin typeface="+mn-lt"/>
                <a:ea typeface="Helvetica" charset="0"/>
                <a:cs typeface="Helvetica" charset="0"/>
                <a:sym typeface="Helvetica" charset="0"/>
              </a:rPr>
              <a:t>for reflected light power from the film</a:t>
            </a:r>
          </a:p>
          <a:p>
            <a:pPr algn="l" defTabSz="1300163"/>
            <a:endParaRPr lang="en-US" sz="2400" dirty="0">
              <a:latin typeface="+mn-lt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buClr>
                <a:srgbClr val="000000"/>
              </a:buClr>
              <a:buSzPct val="100000"/>
              <a:buFont typeface="ArialMT" charset="0"/>
              <a:buChar char="•"/>
            </a:pPr>
            <a:r>
              <a:rPr lang="en-US" sz="2400" i="1" dirty="0">
                <a:latin typeface="+mn-lt"/>
                <a:ea typeface="Helvetica" charset="0"/>
                <a:cs typeface="Helvetica" charset="0"/>
                <a:sym typeface="Helvetica" charset="0"/>
              </a:rPr>
              <a:t>A </a:t>
            </a:r>
            <a:r>
              <a:rPr lang="en-US" sz="2400" b="1" i="1" dirty="0">
                <a:solidFill>
                  <a:srgbClr val="E46C0A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motorized</a:t>
            </a:r>
            <a:r>
              <a:rPr lang="en-US" sz="2400" i="1" dirty="0">
                <a:latin typeface="+mn-lt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400" dirty="0">
                <a:latin typeface="+mn-lt"/>
                <a:ea typeface="Helvetica" charset="0"/>
                <a:cs typeface="Helvetica" charset="0"/>
                <a:sym typeface="Helvetica" charset="0"/>
              </a:rPr>
              <a:t>and remotely controlled</a:t>
            </a:r>
            <a:r>
              <a:rPr lang="en-US" sz="2400" i="1" dirty="0">
                <a:latin typeface="+mn-lt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sz="2400" b="1" i="1" dirty="0">
                <a:solidFill>
                  <a:srgbClr val="E46C0A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filter wheel</a:t>
            </a:r>
            <a:r>
              <a:rPr lang="en-US" sz="2400" dirty="0">
                <a:latin typeface="+mn-lt"/>
                <a:ea typeface="Helvetica" charset="0"/>
                <a:cs typeface="Helvetica" charset="0"/>
                <a:sym typeface="Helvetica" charset="0"/>
              </a:rPr>
              <a:t> with interference filters (</a:t>
            </a:r>
            <a:r>
              <a:rPr lang="en-US" sz="2400" dirty="0">
                <a:solidFill>
                  <a:srgbClr val="E46C0A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239 nm, 254 nm, 334 nm, 365 nm, 405 nm, 436 nm</a:t>
            </a:r>
            <a:r>
              <a:rPr lang="en-US" sz="2400" dirty="0">
                <a:latin typeface="+mn-lt"/>
                <a:ea typeface="Helvetica" charset="0"/>
                <a:cs typeface="Helvetica" charset="0"/>
                <a:sym typeface="Helvetica" charset="0"/>
              </a:rPr>
              <a:t>)</a:t>
            </a:r>
          </a:p>
          <a:p>
            <a:pPr algn="l" defTabSz="1300163"/>
            <a:endParaRPr lang="en-US" sz="2400" dirty="0">
              <a:latin typeface="+mn-lt"/>
              <a:ea typeface="Helvetica" charset="0"/>
              <a:cs typeface="Helvetica" charset="0"/>
              <a:sym typeface="Helvetica" charset="0"/>
            </a:endParaRPr>
          </a:p>
          <a:p>
            <a:pPr algn="l" defTabSz="1300163">
              <a:buClr>
                <a:srgbClr val="E46C0A"/>
              </a:buClr>
              <a:buSzPct val="100000"/>
              <a:buFont typeface="ArialMT" charset="0"/>
              <a:buChar char="•"/>
            </a:pPr>
            <a:r>
              <a:rPr lang="en-US" sz="2400" b="1" i="1" dirty="0" err="1">
                <a:solidFill>
                  <a:srgbClr val="E46C0A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Picoammeter</a:t>
            </a:r>
            <a:r>
              <a:rPr lang="en-US" sz="2400" dirty="0">
                <a:latin typeface="+mn-lt"/>
                <a:ea typeface="Helvetica" charset="0"/>
                <a:cs typeface="Helvetica" charset="0"/>
                <a:sym typeface="Helvetica" charset="0"/>
              </a:rPr>
              <a:t>  for photocurrent measurement</a:t>
            </a:r>
          </a:p>
        </p:txBody>
      </p:sp>
    </p:spTree>
    <p:extLst>
      <p:ext uri="{BB962C8B-B14F-4D97-AF65-F5344CB8AC3E}">
        <p14:creationId xmlns:p14="http://schemas.microsoft.com/office/powerpoint/2010/main" val="1713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Sertore</a:t>
            </a:r>
            <a:r>
              <a:rPr lang="en-US" dirty="0" smtClean="0"/>
              <a:t> INFN Milano-LASA</a:t>
            </a:r>
            <a:endParaRPr lang="en-US" dirty="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On-line diagnostic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70000" y="1270000"/>
            <a:ext cx="6959190" cy="3964042"/>
          </a:xfrm>
        </p:spPr>
        <p:txBody>
          <a:bodyPr anchor="t"/>
          <a:lstStyle/>
          <a:p>
            <a:pPr marL="255683" indent="0" algn="ctr" eaLnBrk="0">
              <a:spcBef>
                <a:spcPct val="20000"/>
              </a:spcBef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Control</a:t>
            </a:r>
            <a:endParaRPr lang="en-US" sz="2800" dirty="0"/>
          </a:p>
          <a:p>
            <a:pPr eaLnBrk="0">
              <a:lnSpc>
                <a:spcPts val="3072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800" i="1" dirty="0">
                <a:solidFill>
                  <a:srgbClr val="0000FF"/>
                </a:solidFill>
              </a:rPr>
              <a:t>Te deposition on the Mo plug</a:t>
            </a:r>
          </a:p>
          <a:p>
            <a:pPr eaLnBrk="0">
              <a:lnSpc>
                <a:spcPts val="3072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800" i="1" dirty="0">
                <a:solidFill>
                  <a:srgbClr val="0000FF"/>
                </a:solidFill>
              </a:rPr>
              <a:t>Completion of the Cs</a:t>
            </a:r>
            <a:r>
              <a:rPr lang="it-IT" sz="2800" i="1" baseline="-25000" dirty="0">
                <a:solidFill>
                  <a:srgbClr val="0000FF"/>
                </a:solidFill>
              </a:rPr>
              <a:t>2</a:t>
            </a:r>
            <a:r>
              <a:rPr lang="it-IT" sz="2800" i="1" dirty="0">
                <a:solidFill>
                  <a:srgbClr val="0000FF"/>
                </a:solidFill>
              </a:rPr>
              <a:t>Te (no Cs excess</a:t>
            </a:r>
            <a:r>
              <a:rPr lang="it-IT" sz="2800" i="1" dirty="0" smtClean="0">
                <a:solidFill>
                  <a:srgbClr val="0000FF"/>
                </a:solidFill>
              </a:rPr>
              <a:t>)</a:t>
            </a:r>
            <a:endParaRPr lang="en-US" dirty="0"/>
          </a:p>
          <a:p>
            <a:pPr marL="381000" lvl="1" indent="0" algn="ctr" eaLnBrk="0">
              <a:spcBef>
                <a:spcPct val="20000"/>
              </a:spcBef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Measure</a:t>
            </a:r>
            <a:endParaRPr lang="en-US" sz="2800" dirty="0"/>
          </a:p>
          <a:p>
            <a:pPr eaLnBrk="0"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800" i="1" dirty="0">
                <a:solidFill>
                  <a:srgbClr val="0000FF"/>
                </a:solidFill>
              </a:rPr>
              <a:t>QE &amp; R @ </a:t>
            </a:r>
            <a:r>
              <a:rPr lang="it-IT" sz="2800" i="1" dirty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it-IT" sz="2800" i="1" dirty="0">
                <a:solidFill>
                  <a:srgbClr val="0000FF"/>
                </a:solidFill>
              </a:rPr>
              <a:t>s during deposition</a:t>
            </a:r>
          </a:p>
          <a:p>
            <a:pPr marL="381000" lvl="1" indent="0" algn="ctr" eaLnBrk="0">
              <a:spcBef>
                <a:spcPct val="20000"/>
              </a:spcBef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Estimate</a:t>
            </a:r>
            <a:endParaRPr lang="en-US" sz="2800" dirty="0"/>
          </a:p>
          <a:p>
            <a:pPr eaLnBrk="0">
              <a:spcBef>
                <a:spcPct val="20000"/>
              </a:spcBef>
              <a:buFont typeface="Arial" pitchFamily="34" charset="0"/>
              <a:buChar char="•"/>
            </a:pPr>
            <a:r>
              <a:rPr lang="it-IT" sz="2800" i="1" dirty="0">
                <a:solidFill>
                  <a:srgbClr val="0000FF"/>
                </a:solidFill>
              </a:rPr>
              <a:t>E</a:t>
            </a:r>
            <a:r>
              <a:rPr lang="it-IT" sz="2800" i="1" baseline="-25000" dirty="0">
                <a:solidFill>
                  <a:srgbClr val="0000FF"/>
                </a:solidFill>
              </a:rPr>
              <a:t>g</a:t>
            </a:r>
            <a:r>
              <a:rPr lang="it-IT" sz="2800" i="1" dirty="0">
                <a:solidFill>
                  <a:srgbClr val="0000FF"/>
                </a:solidFill>
              </a:rPr>
              <a:t>+E</a:t>
            </a:r>
            <a:r>
              <a:rPr lang="it-IT" sz="2800" i="1" baseline="-25000" dirty="0">
                <a:solidFill>
                  <a:srgbClr val="0000FF"/>
                </a:solidFill>
              </a:rPr>
              <a:t>a</a:t>
            </a:r>
            <a:r>
              <a:rPr lang="it-IT" sz="2800" i="1" dirty="0">
                <a:solidFill>
                  <a:srgbClr val="0000FF"/>
                </a:solidFill>
              </a:rPr>
              <a:t> threshold formation during the </a:t>
            </a:r>
            <a:r>
              <a:rPr lang="it-IT" sz="2800" i="1" dirty="0" smtClean="0">
                <a:solidFill>
                  <a:srgbClr val="0000FF"/>
                </a:solidFill>
              </a:rPr>
              <a:t>deposition</a:t>
            </a:r>
            <a:endParaRPr lang="it-IT" sz="2800" i="1" dirty="0">
              <a:solidFill>
                <a:srgbClr val="0000FF"/>
              </a:solidFill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918224" y="5232834"/>
            <a:ext cx="4331178" cy="3964446"/>
            <a:chOff x="-166497" y="4541109"/>
            <a:chExt cx="2619184" cy="239741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541109"/>
              <a:ext cx="2452687" cy="2229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-166497" y="6733787"/>
              <a:ext cx="2587055" cy="204733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i="1" dirty="0">
                  <a:solidFill>
                    <a:schemeClr val="bg1"/>
                  </a:solidFill>
                  <a:latin typeface="+mj-lt"/>
                </a:rPr>
                <a:t>R @ 254nm vs. Te and Cs deposition</a:t>
              </a:r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199372" y="5380856"/>
            <a:ext cx="3976655" cy="3817631"/>
            <a:chOff x="-909291" y="3574385"/>
            <a:chExt cx="2796086" cy="2684272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97890" y="3574385"/>
              <a:ext cx="2784685" cy="2481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TextBox 31"/>
            <p:cNvSpPr txBox="1"/>
            <p:nvPr/>
          </p:nvSpPr>
          <p:spPr>
            <a:xfrm>
              <a:off x="-909291" y="6020611"/>
              <a:ext cx="2734053" cy="238046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i="1" dirty="0">
                  <a:solidFill>
                    <a:schemeClr val="bg1"/>
                  </a:solidFill>
                  <a:latin typeface="+mj-lt"/>
                </a:rPr>
                <a:t>QE @ 254 nm vs. Cs deposition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26536" y="1127495"/>
            <a:ext cx="4896544" cy="4253361"/>
            <a:chOff x="7866145" y="1127495"/>
            <a:chExt cx="5402632" cy="4595160"/>
          </a:xfrm>
        </p:grpSpPr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8368805" y="1221887"/>
              <a:ext cx="4579220" cy="4500768"/>
              <a:chOff x="-1685145" y="6335773"/>
              <a:chExt cx="4455515" cy="4027271"/>
            </a:xfrm>
          </p:grpSpPr>
          <p:pic>
            <p:nvPicPr>
              <p:cNvPr id="39" name="Picture 1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900"/>
              <a:stretch/>
            </p:blipFill>
            <p:spPr bwMode="auto">
              <a:xfrm>
                <a:off x="-1685145" y="6335773"/>
                <a:ext cx="4419600" cy="4027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1687077" y="6718648"/>
                <a:ext cx="367224" cy="2395875"/>
              </a:xfrm>
              <a:prstGeom prst="rect">
                <a:avLst/>
              </a:prstGeom>
              <a:noFill/>
              <a:ln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TextBox 53"/>
              <p:cNvSpPr txBox="1">
                <a:spLocks noChangeArrowheads="1"/>
              </p:cNvSpPr>
              <p:nvPr/>
            </p:nvSpPr>
            <p:spPr bwMode="auto">
              <a:xfrm>
                <a:off x="931287" y="9274637"/>
                <a:ext cx="1839083" cy="31293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B050"/>
                    </a:solidFill>
                    <a:latin typeface="+mn-lt"/>
                  </a:rPr>
                  <a:t>The “last” </a:t>
                </a:r>
                <a:r>
                  <a:rPr lang="it-IT" sz="1500" dirty="0" err="1">
                    <a:solidFill>
                      <a:srgbClr val="00B050"/>
                    </a:solidFill>
                    <a:latin typeface="+mn-lt"/>
                  </a:rPr>
                  <a:t>peak</a:t>
                </a:r>
                <a:endParaRPr lang="en-US" sz="1500" dirty="0">
                  <a:solidFill>
                    <a:srgbClr val="00B050"/>
                  </a:solidFill>
                  <a:latin typeface="+mn-lt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866145" y="1127495"/>
              <a:ext cx="5402632" cy="382386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700" i="1" dirty="0">
                  <a:solidFill>
                    <a:schemeClr val="bg1"/>
                  </a:solidFill>
                  <a:latin typeface="+mj-lt"/>
                </a:rPr>
                <a:t>QE @ different </a:t>
              </a:r>
              <a:r>
                <a:rPr lang="en-US" sz="1700" i="1" dirty="0" smtClean="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en-US" sz="1700" i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1700" i="1" dirty="0">
                  <a:solidFill>
                    <a:schemeClr val="bg1"/>
                  </a:solidFill>
                  <a:latin typeface="+mj-lt"/>
                </a:rPr>
                <a:t>during the Cs deposition</a:t>
              </a: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7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731927" y="5164832"/>
            <a:ext cx="1584176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5 nm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10 nm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</a:rPr>
              <a:t>15 nm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66696" y="8612505"/>
            <a:ext cx="3669735" cy="58477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err="1">
                <a:solidFill>
                  <a:schemeClr val="bg1"/>
                </a:solidFill>
                <a:latin typeface="+mj-lt"/>
              </a:rPr>
              <a:t>Eg+Ea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QE @ 254nm </a:t>
            </a: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vs.</a:t>
            </a:r>
            <a:br>
              <a:rPr lang="en-US" sz="1600" i="1" dirty="0" smtClean="0">
                <a:solidFill>
                  <a:schemeClr val="bg1"/>
                </a:solidFill>
                <a:latin typeface="+mj-lt"/>
              </a:rPr>
            </a:b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Cs </a:t>
            </a: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deposition</a:t>
            </a:r>
            <a:endParaRPr lang="en-US" sz="16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58731" y="5528647"/>
            <a:ext cx="4096397" cy="294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11038904" y="7253064"/>
            <a:ext cx="1584176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QE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B050"/>
                </a:solidFill>
              </a:rPr>
              <a:t>Eg+Ea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 txBox="1">
            <a:spLocks/>
          </p:cNvSpPr>
          <p:nvPr/>
        </p:nvSpPr>
        <p:spPr bwMode="auto">
          <a:xfrm>
            <a:off x="1173808" y="1060376"/>
            <a:ext cx="68407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/>
          <a:lstStyle/>
          <a:p>
            <a:pPr marL="0" lvl="1" algn="l" eaLnBrk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/>
              <a:t>The </a:t>
            </a:r>
            <a:r>
              <a:rPr lang="en-US" sz="2800" i="1" u="sng" dirty="0">
                <a:solidFill>
                  <a:srgbClr val="0000FF"/>
                </a:solidFill>
              </a:rPr>
              <a:t>spectral response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analysis provides the </a:t>
            </a:r>
            <a:r>
              <a:rPr lang="en-US" sz="2800" i="1" u="sng" dirty="0" smtClean="0">
                <a:solidFill>
                  <a:srgbClr val="0000FF"/>
                </a:solidFill>
              </a:rPr>
              <a:t>energy </a:t>
            </a:r>
            <a:r>
              <a:rPr lang="en-US" sz="2800" i="1" u="sng" dirty="0">
                <a:solidFill>
                  <a:srgbClr val="0000FF"/>
                </a:solidFill>
              </a:rPr>
              <a:t>threshold</a:t>
            </a:r>
            <a:r>
              <a:rPr lang="en-US" sz="2800" dirty="0"/>
              <a:t> (</a:t>
            </a:r>
            <a:r>
              <a:rPr lang="en-US" sz="2800" dirty="0" err="1"/>
              <a:t>E</a:t>
            </a:r>
            <a:r>
              <a:rPr lang="en-US" sz="2800" baseline="-25000" dirty="0" err="1"/>
              <a:t>g</a:t>
            </a:r>
            <a:r>
              <a:rPr lang="en-US" sz="2800" dirty="0" err="1"/>
              <a:t>+E</a:t>
            </a:r>
            <a:r>
              <a:rPr lang="en-US" sz="2800" baseline="-25000" dirty="0" err="1"/>
              <a:t>a</a:t>
            </a:r>
            <a:r>
              <a:rPr lang="en-US" sz="2800" dirty="0"/>
              <a:t>).</a:t>
            </a:r>
          </a:p>
          <a:p>
            <a:pPr marL="0" lvl="1" algn="l" eaLnBrk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/>
              <a:t>We </a:t>
            </a:r>
            <a:r>
              <a:rPr lang="en-US" sz="2800" dirty="0" smtClean="0"/>
              <a:t>fit data with function </a:t>
            </a:r>
            <a:r>
              <a:rPr lang="en-US" sz="2800" dirty="0"/>
              <a:t>based on the “Kane” </a:t>
            </a:r>
            <a:r>
              <a:rPr lang="en-US" sz="2800" dirty="0" smtClean="0"/>
              <a:t>model</a:t>
            </a:r>
          </a:p>
          <a:p>
            <a:pPr marL="0" lvl="1" algn="l" eaLnBrk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/>
          </a:p>
          <a:p>
            <a:pPr marL="0" lvl="1" algn="l" eaLnBrk="0">
              <a:spcBef>
                <a:spcPct val="20000"/>
              </a:spcBef>
              <a:defRPr/>
            </a:pPr>
            <a:endParaRPr lang="en-US" sz="1600" dirty="0"/>
          </a:p>
          <a:p>
            <a:pPr marL="0" lvl="1" algn="l" eaLnBrk="0">
              <a:spcBef>
                <a:spcPct val="20000"/>
              </a:spcBef>
              <a:defRPr/>
            </a:pPr>
            <a:endParaRPr lang="en-US" sz="2400" dirty="0" smtClean="0"/>
          </a:p>
          <a:p>
            <a:pPr marL="0" lvl="1" algn="l" eaLnBrk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/>
              <a:t>Typical values for thresholds:</a:t>
            </a:r>
            <a:endParaRPr lang="en-US" sz="1100" i="1" dirty="0">
              <a:solidFill>
                <a:srgbClr val="0000FF"/>
              </a:solidFill>
            </a:endParaRPr>
          </a:p>
          <a:p>
            <a:pPr marL="0" lvl="2" eaLnBrk="0">
              <a:spcBef>
                <a:spcPct val="20000"/>
              </a:spcBef>
              <a:defRPr/>
            </a:pPr>
            <a:r>
              <a:rPr lang="en-US" sz="2800" i="1" dirty="0" smtClean="0">
                <a:solidFill>
                  <a:srgbClr val="0000FF"/>
                </a:solidFill>
              </a:rPr>
              <a:t>3.3 </a:t>
            </a:r>
            <a:r>
              <a:rPr lang="en-US" sz="2800" i="1" dirty="0" err="1">
                <a:solidFill>
                  <a:srgbClr val="0000FF"/>
                </a:solidFill>
              </a:rPr>
              <a:t>eV</a:t>
            </a:r>
            <a:r>
              <a:rPr lang="en-US" sz="2800" i="1" dirty="0">
                <a:solidFill>
                  <a:srgbClr val="0000FF"/>
                </a:solidFill>
              </a:rPr>
              <a:t> (“high energy”)</a:t>
            </a:r>
          </a:p>
          <a:p>
            <a:pPr marL="0" lvl="3" eaLnBrk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00FF"/>
                </a:solidFill>
              </a:rPr>
              <a:t>2.8 </a:t>
            </a:r>
            <a:r>
              <a:rPr lang="en-US" sz="2800" i="1" dirty="0" err="1">
                <a:solidFill>
                  <a:srgbClr val="0000FF"/>
                </a:solidFill>
              </a:rPr>
              <a:t>eV</a:t>
            </a:r>
            <a:r>
              <a:rPr lang="en-US" sz="2800" i="1" dirty="0">
                <a:solidFill>
                  <a:srgbClr val="0000FF"/>
                </a:solidFill>
              </a:rPr>
              <a:t>  (“shoulder”)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1300480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 anchor="ctr"/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376092"/>
                </a:solidFill>
                <a:latin typeface="+mj-lt"/>
                <a:ea typeface="+mj-ea"/>
                <a:cs typeface="+mj-cs"/>
              </a:rPr>
              <a:t>Spectral Response </a:t>
            </a:r>
            <a:r>
              <a:rPr lang="en-US" sz="5400" dirty="0" smtClean="0">
                <a:solidFill>
                  <a:srgbClr val="376092"/>
                </a:solidFill>
                <a:latin typeface="+mj-lt"/>
                <a:ea typeface="+mj-ea"/>
                <a:cs typeface="+mj-cs"/>
              </a:rPr>
              <a:t>and QE maps</a:t>
            </a:r>
            <a:endParaRPr lang="en-US" sz="5400" i="1" u="sng" dirty="0">
              <a:solidFill>
                <a:srgbClr val="37609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4" name="Picture 12" descr="fullfi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82071" y="844352"/>
            <a:ext cx="4694269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pic>
        <p:nvPicPr>
          <p:cNvPr id="13" name="Picture 8" descr="image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3107" r="7094" b="4181"/>
          <a:stretch>
            <a:fillRect/>
          </a:stretch>
        </p:blipFill>
        <p:spPr bwMode="auto">
          <a:xfrm>
            <a:off x="4270152" y="6446117"/>
            <a:ext cx="3466069" cy="29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 descr="image6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5849" r="8301" b="6479"/>
          <a:stretch>
            <a:fillRect/>
          </a:stretch>
        </p:blipFill>
        <p:spPr bwMode="auto">
          <a:xfrm>
            <a:off x="974725" y="6387826"/>
            <a:ext cx="3604205" cy="280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1"/>
          <p:cNvSpPr>
            <a:spLocks/>
          </p:cNvSpPr>
          <p:nvPr/>
        </p:nvSpPr>
        <p:spPr bwMode="auto">
          <a:xfrm>
            <a:off x="974725" y="5740896"/>
            <a:ext cx="6895827" cy="504056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35" tIns="72248" rIns="126435" bIns="72248"/>
          <a:lstStyle/>
          <a:p>
            <a:pPr defTabSz="1300163"/>
            <a:r>
              <a:rPr lang="en-US" sz="2800" dirty="0" err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</a:t>
            </a:r>
            <a:r>
              <a:rPr lang="en-US" sz="2800" baseline="-19000" dirty="0" err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</a:t>
            </a:r>
            <a:r>
              <a:rPr lang="en-US" sz="2800" dirty="0" err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+E</a:t>
            </a:r>
            <a:r>
              <a:rPr lang="en-US" sz="2800" baseline="-19000" dirty="0" err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</a:t>
            </a:r>
            <a:r>
              <a:rPr lang="en-US" sz="28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mapping</a:t>
            </a:r>
            <a:endParaRPr lang="en-US" sz="2800" dirty="0"/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1317824" y="6243810"/>
            <a:ext cx="2376488" cy="531812"/>
          </a:xfrm>
          <a:prstGeom prst="rect">
            <a:avLst/>
          </a:prstGeom>
          <a:solidFill>
            <a:srgbClr val="9BBB59"/>
          </a:solidFill>
          <a:ln w="36124" cap="flat" cmpd="sng">
            <a:solidFill>
              <a:srgbClr val="71884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800" rIns="88900" bIns="50800"/>
          <a:lstStyle/>
          <a:p>
            <a:pPr defTabSz="1300163"/>
            <a:r>
              <a:rPr lang="en-US" sz="25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Fresh Cathode</a:t>
            </a:r>
            <a:endParaRPr lang="en-US" dirty="0"/>
          </a:p>
        </p:txBody>
      </p:sp>
      <p:sp>
        <p:nvSpPr>
          <p:cNvPr id="17" name="Rectangle 13"/>
          <p:cNvSpPr>
            <a:spLocks/>
          </p:cNvSpPr>
          <p:nvPr/>
        </p:nvSpPr>
        <p:spPr bwMode="auto">
          <a:xfrm>
            <a:off x="4702200" y="6244952"/>
            <a:ext cx="2305050" cy="531812"/>
          </a:xfrm>
          <a:prstGeom prst="rect">
            <a:avLst/>
          </a:prstGeom>
          <a:solidFill>
            <a:srgbClr val="F79646"/>
          </a:solidFill>
          <a:ln w="36124" cap="flat" cmpd="sng">
            <a:solidFill>
              <a:srgbClr val="B46D33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800" rIns="88900" bIns="50800"/>
          <a:lstStyle/>
          <a:p>
            <a:pPr defTabSz="1300163"/>
            <a:r>
              <a:rPr lang="en-US" sz="25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Aged Cathode</a:t>
            </a:r>
            <a:endParaRPr lang="en-US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 l="7762" t="1889" r="8774" b="4950"/>
          <a:stretch>
            <a:fillRect/>
          </a:stretch>
        </p:blipFill>
        <p:spPr bwMode="auto">
          <a:xfrm>
            <a:off x="10462840" y="7241480"/>
            <a:ext cx="2414972" cy="202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 l="7762" t="2069" r="8301" b="4050"/>
          <a:stretch>
            <a:fillRect/>
          </a:stretch>
        </p:blipFill>
        <p:spPr bwMode="auto">
          <a:xfrm>
            <a:off x="7865304" y="7246914"/>
            <a:ext cx="2401687" cy="202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04109" y="2932584"/>
                <a:ext cx="5580158" cy="130362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𝑄𝐸</m:t>
                      </m:r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h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𝜈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/>
                            <m:sup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109" y="2932584"/>
                <a:ext cx="5580158" cy="130362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5932" r="18661" b="5637"/>
          <a:stretch/>
        </p:blipFill>
        <p:spPr>
          <a:xfrm>
            <a:off x="8950672" y="4372744"/>
            <a:ext cx="3277325" cy="2922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8366993" y="5447231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QE [%]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2295093">
            <a:off x="9282147" y="6844136"/>
            <a:ext cx="482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rot="20334822">
            <a:off x="11366137" y="6923240"/>
            <a:ext cx="482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Spectral response reproducibility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965237" y="1668107"/>
            <a:ext cx="5729851" cy="3816424"/>
          </a:xfrm>
        </p:spPr>
        <p:txBody>
          <a:bodyPr anchor="t"/>
          <a:lstStyle/>
          <a:p>
            <a:pPr marL="329630" indent="-329630" eaLnBrk="0">
              <a:spcBef>
                <a:spcPts val="853"/>
              </a:spcBef>
              <a:spcAft>
                <a:spcPts val="853"/>
              </a:spcAft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The </a:t>
            </a:r>
            <a:r>
              <a:rPr lang="en-US" sz="2800" dirty="0" smtClean="0">
                <a:latin typeface="Calibri" pitchFamily="34" charset="0"/>
              </a:rPr>
              <a:t>on-line </a:t>
            </a:r>
            <a:r>
              <a:rPr lang="en-US" sz="2800" dirty="0">
                <a:latin typeface="Calibri" pitchFamily="34" charset="0"/>
              </a:rPr>
              <a:t>diagnostic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allows better control </a:t>
            </a:r>
            <a:r>
              <a:rPr lang="en-US" sz="2800" dirty="0">
                <a:latin typeface="Calibri" pitchFamily="34" charset="0"/>
              </a:rPr>
              <a:t>of the cathode growing.</a:t>
            </a:r>
          </a:p>
          <a:p>
            <a:pPr marL="329630" indent="-329630" eaLnBrk="0">
              <a:spcBef>
                <a:spcPts val="853"/>
              </a:spcBef>
              <a:spcAft>
                <a:spcPts val="853"/>
              </a:spcAft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reproducibility</a:t>
            </a:r>
            <a:r>
              <a:rPr lang="en-US" sz="2800" dirty="0">
                <a:latin typeface="Calibri" pitchFamily="34" charset="0"/>
              </a:rPr>
              <a:t> of produced cathode spectral responses is largely improved.</a:t>
            </a:r>
          </a:p>
          <a:p>
            <a:pPr marL="329630" indent="-329630" eaLnBrk="0">
              <a:spcBef>
                <a:spcPts val="853"/>
              </a:spcBef>
              <a:spcAft>
                <a:spcPts val="853"/>
              </a:spcAft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Cs excess is under control</a:t>
            </a:r>
            <a:r>
              <a:rPr lang="en-US" sz="2800" dirty="0">
                <a:latin typeface="Calibri" pitchFamily="34" charset="0"/>
              </a:rPr>
              <a:t>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No more low energy shoulder</a:t>
            </a:r>
            <a:r>
              <a:rPr lang="en-US" sz="2800" dirty="0" smtClean="0">
                <a:latin typeface="Calibri" pitchFamily="34" charset="0"/>
              </a:rPr>
              <a:t>.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036238" y="6460976"/>
            <a:ext cx="2059093" cy="2492587"/>
            <a:chOff x="228600" y="4648200"/>
            <a:chExt cx="1447800" cy="1752600"/>
          </a:xfrm>
        </p:grpSpPr>
        <p:pic>
          <p:nvPicPr>
            <p:cNvPr id="4102" name="Picture 6" descr="O:\TESLA\photo database\plug 104\104_4\prima della spedizione\foto digitali\DSCN0008_red.JPG"/>
            <p:cNvPicPr>
              <a:picLocks noChangeAspect="1" noChangeArrowheads="1"/>
            </p:cNvPicPr>
            <p:nvPr/>
          </p:nvPicPr>
          <p:blipFill>
            <a:blip r:embed="rId2" cstate="print"/>
            <a:srcRect l="32167" t="19063" r="28518" b="28514"/>
            <a:stretch>
              <a:fillRect/>
            </a:stretch>
          </p:blipFill>
          <p:spPr bwMode="auto">
            <a:xfrm>
              <a:off x="228600" y="4953000"/>
              <a:ext cx="1447800" cy="1447800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533400" y="4648200"/>
              <a:ext cx="914400" cy="36788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  <a:latin typeface="+mn-lt"/>
                </a:rPr>
                <a:t>104.4</a:t>
              </a:r>
              <a:endParaRPr lang="en-US" sz="28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331916" y="6460976"/>
            <a:ext cx="2256001" cy="2474638"/>
            <a:chOff x="2204580" y="4648200"/>
            <a:chExt cx="1586251" cy="1739980"/>
          </a:xfrm>
        </p:grpSpPr>
        <p:pic>
          <p:nvPicPr>
            <p:cNvPr id="4103" name="Picture 7" descr="O:\TESLA\photo database\plug 417\417_1\prima della spedizione\foto digitali\DSCN9954_red.JPG"/>
            <p:cNvPicPr>
              <a:picLocks noChangeAspect="1" noChangeArrowheads="1"/>
            </p:cNvPicPr>
            <p:nvPr/>
          </p:nvPicPr>
          <p:blipFill>
            <a:blip r:embed="rId3" cstate="print"/>
            <a:srcRect l="30830" t="25637" r="27933" b="24613"/>
            <a:stretch>
              <a:fillRect/>
            </a:stretch>
          </p:blipFill>
          <p:spPr bwMode="auto">
            <a:xfrm>
              <a:off x="2204580" y="4953001"/>
              <a:ext cx="1586251" cy="143517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2565937" y="4648200"/>
              <a:ext cx="914400" cy="36788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  <a:latin typeface="+mn-lt"/>
                </a:rPr>
                <a:t>417.1</a:t>
              </a:r>
              <a:endParaRPr lang="en-US" sz="28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297251" y="6460976"/>
            <a:ext cx="2059095" cy="2492587"/>
            <a:chOff x="5467231" y="4648200"/>
            <a:chExt cx="1447801" cy="1752600"/>
          </a:xfrm>
        </p:grpSpPr>
        <p:pic>
          <p:nvPicPr>
            <p:cNvPr id="4105" name="Picture 9" descr="O:\TESLA\photo database\plug 77\77_3\prima della spedizione\foto digitali\DSCN9975_r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98" t="19495" r="31155" b="29507"/>
            <a:stretch>
              <a:fillRect/>
            </a:stretch>
          </p:blipFill>
          <p:spPr bwMode="auto">
            <a:xfrm>
              <a:off x="5467231" y="4953000"/>
              <a:ext cx="1447801" cy="1447800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5747756" y="4648200"/>
              <a:ext cx="914400" cy="36788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  <a:latin typeface="+mn-lt"/>
                </a:rPr>
                <a:t>77.3</a:t>
              </a:r>
              <a:endParaRPr lang="en-US" sz="28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573091" y="6460976"/>
            <a:ext cx="1977981" cy="2492587"/>
            <a:chOff x="7067432" y="4648200"/>
            <a:chExt cx="1390768" cy="1752600"/>
          </a:xfrm>
        </p:grpSpPr>
        <p:pic>
          <p:nvPicPr>
            <p:cNvPr id="4106" name="Picture 10" descr="O:\TESLA\photo database\plug 123\123_2\prima della spedizione\foto digitali\DSCN7420_red.JPG"/>
            <p:cNvPicPr>
              <a:picLocks noChangeAspect="1" noChangeArrowheads="1"/>
            </p:cNvPicPr>
            <p:nvPr/>
          </p:nvPicPr>
          <p:blipFill>
            <a:blip r:embed="rId5" cstate="print"/>
            <a:srcRect l="31510" t="22154" r="31729" b="26817"/>
            <a:stretch>
              <a:fillRect/>
            </a:stretch>
          </p:blipFill>
          <p:spPr bwMode="auto">
            <a:xfrm>
              <a:off x="7067432" y="4953000"/>
              <a:ext cx="1390768" cy="1447800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7296032" y="4648200"/>
              <a:ext cx="914400" cy="36788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  <a:latin typeface="+mn-lt"/>
                </a:rPr>
                <a:t>123.2</a:t>
              </a:r>
              <a:endParaRPr lang="en-US" sz="28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04664" y="6460976"/>
            <a:ext cx="2275840" cy="2492587"/>
            <a:chOff x="3714632" y="4648200"/>
            <a:chExt cx="1600200" cy="1752600"/>
          </a:xfrm>
        </p:grpSpPr>
        <p:pic>
          <p:nvPicPr>
            <p:cNvPr id="4107" name="Picture 11" descr="O:\TESLA\photo database\plug 107\107_3\prima della spedizione\foto digitali\DSCN0450_red.JPG"/>
            <p:cNvPicPr>
              <a:picLocks noChangeAspect="1" noChangeArrowheads="1"/>
            </p:cNvPicPr>
            <p:nvPr/>
          </p:nvPicPr>
          <p:blipFill>
            <a:blip r:embed="rId6" cstate="print"/>
            <a:srcRect l="28866" t="21733" r="29897" b="28518"/>
            <a:stretch>
              <a:fillRect/>
            </a:stretch>
          </p:blipFill>
          <p:spPr bwMode="auto">
            <a:xfrm>
              <a:off x="3714632" y="4953000"/>
              <a:ext cx="1600200" cy="1447800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4073460" y="4648200"/>
              <a:ext cx="914400" cy="36788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smtClean="0">
                  <a:solidFill>
                    <a:schemeClr val="bg1"/>
                  </a:solidFill>
                  <a:latin typeface="+mn-lt"/>
                </a:rPr>
                <a:t>107.3</a:t>
              </a:r>
              <a:endParaRPr lang="en-US" sz="28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8453" y="1204392"/>
            <a:ext cx="6164027" cy="504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Sertore INFN Milano-LASA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B8905-FB7F-42DF-9C0C-DAC50490CC6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4870</TotalTime>
  <Words>1222</Words>
  <Application>Microsoft Office PowerPoint</Application>
  <PresentationFormat>Custom</PresentationFormat>
  <Paragraphs>303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Cathode production and supply Photocathode website  (useful things to track)</vt:lpstr>
      <vt:lpstr>Introduction</vt:lpstr>
      <vt:lpstr>Cs2Te GROWTH and diagnostic</vt:lpstr>
      <vt:lpstr>Cs2Te Recipe</vt:lpstr>
      <vt:lpstr> The Cs2Te support</vt:lpstr>
      <vt:lpstr>Deposition and Diagnostic</vt:lpstr>
      <vt:lpstr>On-line diagnostic</vt:lpstr>
      <vt:lpstr>PowerPoint Presentation</vt:lpstr>
      <vt:lpstr>Spectral response reproducibility</vt:lpstr>
      <vt:lpstr>Post Usage Diagnostic</vt:lpstr>
      <vt:lpstr>R&amp;D activities</vt:lpstr>
      <vt:lpstr>PHOTOCATHODE SYSTEMS</vt:lpstr>
      <vt:lpstr>INFN Photocathode Systems</vt:lpstr>
      <vt:lpstr>Cathode systems</vt:lpstr>
      <vt:lpstr>Carriage Evolution</vt:lpstr>
      <vt:lpstr>Transport System</vt:lpstr>
      <vt:lpstr>Cathode 409.1 in LBNL Box</vt:lpstr>
      <vt:lpstr>Photocathode handling system</vt:lpstr>
      <vt:lpstr>Photocathode database</vt:lpstr>
      <vt:lpstr>The Photocathode Database</vt:lpstr>
      <vt:lpstr>Database filling</vt:lpstr>
      <vt:lpstr>Web Interface</vt:lpstr>
      <vt:lpstr>From Rod to …</vt:lpstr>
      <vt:lpstr>… Photocathode</vt:lpstr>
      <vt:lpstr>Some Statistics</vt:lpstr>
      <vt:lpstr>Cs2Te QE after production</vt:lpstr>
      <vt:lpstr>QE old and new diagnostic</vt:lpstr>
      <vt:lpstr>QE during operation</vt:lpstr>
      <vt:lpstr>Dark current and Guns</vt:lpstr>
      <vt:lpstr>Lab Overviews</vt:lpstr>
      <vt:lpstr>Future 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Cathode production and supply Photocathode website  (useful things to track)</dc:title>
  <dc:creator>Daniele Sertore</dc:creator>
  <cp:lastModifiedBy>sertore</cp:lastModifiedBy>
  <cp:revision>80</cp:revision>
  <dcterms:modified xsi:type="dcterms:W3CDTF">2012-10-10T10:39:22Z</dcterms:modified>
</cp:coreProperties>
</file>