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317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311" r:id="rId19"/>
    <p:sldId id="315" r:id="rId20"/>
    <p:sldId id="319" r:id="rId21"/>
    <p:sldId id="321" r:id="rId22"/>
    <p:sldId id="322" r:id="rId23"/>
    <p:sldId id="323" r:id="rId24"/>
    <p:sldId id="324" r:id="rId25"/>
    <p:sldId id="278" r:id="rId26"/>
    <p:sldId id="279" r:id="rId27"/>
    <p:sldId id="280" r:id="rId28"/>
    <p:sldId id="314" r:id="rId29"/>
    <p:sldId id="281" r:id="rId30"/>
    <p:sldId id="282" r:id="rId31"/>
    <p:sldId id="305" r:id="rId32"/>
    <p:sldId id="307" r:id="rId33"/>
    <p:sldId id="310" r:id="rId34"/>
    <p:sldId id="309" r:id="rId3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9" autoAdjust="0"/>
    <p:restoredTop sz="94660"/>
  </p:normalViewPr>
  <p:slideViewPr>
    <p:cSldViewPr>
      <p:cViewPr varScale="1">
        <p:scale>
          <a:sx n="74" d="100"/>
          <a:sy n="74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5911BCF-98DB-48BD-803A-8BDC82BDF476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D9A114F-9A81-4F43-88C6-281D3FDED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A114F-9A81-4F43-88C6-281D3FDED7E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2B-6130-4DE2-AB94-615D4039D3C8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6F58-AC4D-4BA9-B1C8-06AA8477BB84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464F-588C-4907-8C47-D206492658B6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BF39-F94E-49CE-9B04-C08672C42BAB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03BC-C34A-48CF-97EC-A89A3BFF25E6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82FA-AE7A-4754-87D0-562BC4B33F56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B5FC-7D2F-42E8-8651-34024ECFA2D6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1ED-5439-4B4C-881C-074B77670BCC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A253-8B71-4BEE-972E-1756BC70B933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7DD9-4EA2-4284-A0B0-56D8BFE777C4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D9D8-9E07-46AF-A3A4-228BF4069720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14DE0-CE14-4C8F-BB0E-A1306C3B35FB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C12FC-61D6-486E-B4FC-F3842E5CF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offe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Monte-Carlo simulations of Charge transport and photoemission from </a:t>
            </a:r>
            <a:r>
              <a:rPr lang="en-US" dirty="0" err="1" smtClean="0"/>
              <a:t>GaAs</a:t>
            </a:r>
            <a:r>
              <a:rPr lang="en-US" dirty="0" smtClean="0"/>
              <a:t> </a:t>
            </a:r>
            <a:r>
              <a:rPr lang="en-US" dirty="0" err="1" smtClean="0"/>
              <a:t>photcathodes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Siddharth</a:t>
            </a:r>
            <a:r>
              <a:rPr lang="en-US" dirty="0" smtClean="0"/>
              <a:t> </a:t>
            </a:r>
            <a:r>
              <a:rPr lang="en-US" dirty="0" err="1" smtClean="0"/>
              <a:t>Karkare</a:t>
            </a:r>
            <a:endParaRPr lang="en-US" dirty="0"/>
          </a:p>
        </p:txBody>
      </p:sp>
      <p:pic>
        <p:nvPicPr>
          <p:cNvPr id="5" name="Picture 4" descr="Blue 10in 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Scattering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Impurity Scattering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Neutral Impurities – only important at very low temperatures</a:t>
            </a:r>
          </a:p>
          <a:p>
            <a:pPr lvl="1"/>
            <a:r>
              <a:rPr lang="en-US" dirty="0" smtClean="0"/>
              <a:t>Ionized Impurities – </a:t>
            </a:r>
            <a:r>
              <a:rPr lang="en-US" dirty="0" smtClean="0">
                <a:solidFill>
                  <a:srgbClr val="00B050"/>
                </a:solidFill>
              </a:rPr>
              <a:t>is elastic</a:t>
            </a:r>
            <a:endParaRPr lang="en-US" dirty="0" smtClean="0"/>
          </a:p>
          <a:p>
            <a:r>
              <a:rPr lang="en-US" b="1" dirty="0" smtClean="0"/>
              <a:t>Phonon Scattering</a:t>
            </a:r>
          </a:p>
          <a:p>
            <a:pPr lvl="1"/>
            <a:r>
              <a:rPr lang="en-US" dirty="0" smtClean="0"/>
              <a:t>Acoustic – </a:t>
            </a:r>
            <a:r>
              <a:rPr lang="en-US" dirty="0" smtClean="0">
                <a:solidFill>
                  <a:srgbClr val="00B050"/>
                </a:solidFill>
              </a:rPr>
              <a:t>is elastic</a:t>
            </a:r>
          </a:p>
          <a:p>
            <a:pPr lvl="1"/>
            <a:r>
              <a:rPr lang="en-US" dirty="0" smtClean="0"/>
              <a:t>Optical – </a:t>
            </a:r>
            <a:r>
              <a:rPr lang="en-US" dirty="0" smtClean="0">
                <a:solidFill>
                  <a:schemeClr val="tx2"/>
                </a:solidFill>
              </a:rPr>
              <a:t>inelastic, causes </a:t>
            </a:r>
            <a:r>
              <a:rPr lang="en-US" dirty="0" err="1" smtClean="0">
                <a:solidFill>
                  <a:schemeClr val="tx2"/>
                </a:solidFill>
              </a:rPr>
              <a:t>intervalley</a:t>
            </a:r>
            <a:r>
              <a:rPr lang="en-US" dirty="0" smtClean="0">
                <a:solidFill>
                  <a:schemeClr val="tx2"/>
                </a:solidFill>
              </a:rPr>
              <a:t> scattering</a:t>
            </a:r>
          </a:p>
          <a:p>
            <a:pPr lvl="1"/>
            <a:r>
              <a:rPr lang="en-US" dirty="0" smtClean="0"/>
              <a:t>Polar Optical</a:t>
            </a:r>
            <a:r>
              <a:rPr lang="en-US" dirty="0" smtClean="0">
                <a:solidFill>
                  <a:schemeClr val="tx2"/>
                </a:solidFill>
              </a:rPr>
              <a:t> – inelastic</a:t>
            </a:r>
            <a:endParaRPr lang="en-US" dirty="0" smtClean="0"/>
          </a:p>
          <a:p>
            <a:pPr lvl="1"/>
            <a:r>
              <a:rPr lang="en-US" dirty="0" smtClean="0"/>
              <a:t>Piezoelectric – </a:t>
            </a:r>
            <a:r>
              <a:rPr lang="en-US" dirty="0" smtClean="0">
                <a:solidFill>
                  <a:srgbClr val="00B050"/>
                </a:solidFill>
              </a:rPr>
              <a:t>is elastic</a:t>
            </a:r>
            <a:endParaRPr lang="en-US" dirty="0" smtClean="0"/>
          </a:p>
          <a:p>
            <a:r>
              <a:rPr lang="en-US" b="1" dirty="0" smtClean="0"/>
              <a:t>Carrier Scattering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Electron-Electron – only important for n-doping</a:t>
            </a:r>
          </a:p>
          <a:p>
            <a:pPr lvl="1"/>
            <a:r>
              <a:rPr lang="en-US" dirty="0" smtClean="0"/>
              <a:t>Electron-Hole</a:t>
            </a:r>
            <a:r>
              <a:rPr lang="en-US" dirty="0" smtClean="0">
                <a:solidFill>
                  <a:schemeClr val="tx2"/>
                </a:solidFill>
              </a:rPr>
              <a:t> – inelastic (still to be implemented)</a:t>
            </a:r>
            <a:endParaRPr lang="en-US" dirty="0" smtClean="0"/>
          </a:p>
          <a:p>
            <a:pPr lvl="1"/>
            <a:r>
              <a:rPr lang="en-US" dirty="0" smtClean="0"/>
              <a:t>Electron-Plasmon – </a:t>
            </a:r>
            <a:r>
              <a:rPr lang="en-US" dirty="0" smtClean="0">
                <a:solidFill>
                  <a:schemeClr val="tx2"/>
                </a:solidFill>
              </a:rPr>
              <a:t>inelastic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Scattering rate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Based on </a:t>
            </a:r>
            <a:r>
              <a:rPr lang="en-US" b="1" dirty="0" smtClean="0"/>
              <a:t>Fermi golden rule</a:t>
            </a:r>
          </a:p>
          <a:p>
            <a:pPr>
              <a:buNone/>
            </a:pPr>
            <a:r>
              <a:rPr lang="en-US" dirty="0" smtClean="0"/>
              <a:t>H’ is a perturbation to the Hamiltonian of the lattice</a:t>
            </a:r>
          </a:p>
          <a:p>
            <a:pPr>
              <a:buNone/>
            </a:pPr>
            <a:r>
              <a:rPr lang="en-US" dirty="0" smtClean="0"/>
              <a:t>Then </a:t>
            </a:r>
            <a:r>
              <a:rPr lang="en-US" b="1" dirty="0" smtClean="0"/>
              <a:t>scattering matrix </a:t>
            </a:r>
            <a:r>
              <a:rPr lang="en-US" dirty="0" smtClean="0"/>
              <a:t>is given by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Scattering rate </a:t>
            </a:r>
            <a:r>
              <a:rPr lang="en-US" dirty="0" smtClean="0"/>
              <a:t>can be calculated by integrating over all possible states</a:t>
            </a:r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pic>
        <p:nvPicPr>
          <p:cNvPr id="48134" name="Picture 6" descr="S\left(\mathbf{k},\mathbf{k}'\right)=\frac{2\pi}{\hbar}|&lt;\mathbf{k}'|H'|\mathbf{k}&gt;|^{2}\delta\left(E_{\mathbf{k}'}-E_{\mathbf{k}}\mp\hbar\omega\right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038600"/>
            <a:ext cx="6740895" cy="685800"/>
          </a:xfrm>
          <a:prstGeom prst="rect">
            <a:avLst/>
          </a:prstGeom>
          <a:noFill/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791200"/>
            <a:ext cx="414130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Rates for Gamma Valley</a:t>
            </a: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pic>
        <p:nvPicPr>
          <p:cNvPr id="11266" name="Picture 2" descr="C:\Users\Siddharth\Desktop\Photo_workshop_talk\G_ra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44000" cy="4858646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Drift Velocity Verification</a:t>
            </a: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pic>
        <p:nvPicPr>
          <p:cNvPr id="6146" name="Picture 2" descr="C:\Users\Siddharth\Desktop\Photo_workshop_talk\Drift_v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9144000" cy="485864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The Surface – Band Bending</a:t>
            </a: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553" y="1295400"/>
            <a:ext cx="8239047" cy="453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62484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100" dirty="0" smtClean="0"/>
              <a:t>1N. G. Nilsson, Phys. Sta. Solidi (a), 19, K75,(1973)</a:t>
            </a:r>
          </a:p>
          <a:p>
            <a:r>
              <a:rPr lang="nl-NL" sz="1100" dirty="0" smtClean="0"/>
              <a:t>2J.J. Scheer, J. van Laar, Solid St. Comm. 5, 303 (1967)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5943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Implemented using electric field</a:t>
            </a:r>
          </a:p>
          <a:p>
            <a:r>
              <a:rPr lang="en-US" dirty="0" smtClean="0"/>
              <a:t>Quantum effect ignored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Surface - Conservation Laws during emission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153400" cy="1020763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Conservation of energy</a:t>
            </a:r>
          </a:p>
          <a:p>
            <a:r>
              <a:rPr lang="en-US" sz="1800" b="1" dirty="0" smtClean="0"/>
              <a:t>Conservation of transverse momentum</a:t>
            </a:r>
          </a:p>
          <a:p>
            <a:pPr>
              <a:buNone/>
            </a:pPr>
            <a:r>
              <a:rPr lang="en-US" sz="1800" b="1" dirty="0" smtClean="0"/>
              <a:t>CONSEQUENCES - 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07501" y="2376716"/>
            <a:ext cx="3352798" cy="423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62600" y="6107668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Analytic and simulation Results for step boundary, </a:t>
            </a:r>
            <a:r>
              <a:rPr lang="en-US" sz="1400" dirty="0" err="1" smtClean="0"/>
              <a:t>thermalized</a:t>
            </a:r>
            <a:r>
              <a:rPr lang="en-US" sz="1400" dirty="0" smtClean="0"/>
              <a:t> electrons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362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1.) No emission from L-valley at 100 surface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2362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2.) Narrow cone (&lt;15</a:t>
            </a: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 emission from  G-valley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2" descr="http://www.ioffe.ru/SVA/NSM/Semicond/GaAs/Figs/42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819400"/>
            <a:ext cx="3733800" cy="288520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" y="5867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L-valley electrons have very high transverse momentum at the 100 surface. Hence cannot get out.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Narrow cone emission?</a:t>
            </a: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00400"/>
            <a:ext cx="4419600" cy="341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10200" y="65164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  <a:r>
              <a:rPr lang="en-US" sz="1400" dirty="0" err="1" smtClean="0"/>
              <a:t>Bazarov</a:t>
            </a:r>
            <a:r>
              <a:rPr lang="en-US" sz="1400" dirty="0" smtClean="0"/>
              <a:t> et.al, J. Appl. Phys. 103, 054901 (2008)</a:t>
            </a:r>
          </a:p>
          <a:p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217" y="1676399"/>
            <a:ext cx="4624021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533400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Zhi</a:t>
            </a:r>
            <a:r>
              <a:rPr lang="en-US" sz="1200" dirty="0" smtClean="0"/>
              <a:t> Liu et.al, J. Vac. Sci. Technol. B 23(6) (2005)</a:t>
            </a:r>
            <a:endParaRPr lang="en-US" sz="1200" dirty="0"/>
          </a:p>
        </p:txBody>
      </p:sp>
      <p:sp>
        <p:nvSpPr>
          <p:cNvPr id="12" name="Right Arrow 11"/>
          <p:cNvSpPr/>
          <p:nvPr/>
        </p:nvSpPr>
        <p:spPr>
          <a:xfrm>
            <a:off x="3810000" y="2209800"/>
            <a:ext cx="1828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38800" y="1905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Implies MTE of ~</a:t>
            </a:r>
            <a:r>
              <a:rPr lang="en-US" dirty="0" smtClean="0">
                <a:solidFill>
                  <a:srgbClr val="FF0000"/>
                </a:solidFill>
              </a:rPr>
              <a:t>5meV</a:t>
            </a:r>
          </a:p>
          <a:p>
            <a:r>
              <a:rPr lang="en-US" dirty="0" smtClean="0"/>
              <a:t>                  but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6629400" y="2590800"/>
            <a:ext cx="381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0" y="2819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Black" pitchFamily="34" charset="0"/>
              </a:rPr>
              <a:t>??</a:t>
            </a:r>
            <a:endParaRPr lang="en-US" sz="3200" b="1" dirty="0">
              <a:latin typeface="Arial Black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Surface Roughness/Cs scattering/Non-uniform </a:t>
            </a:r>
            <a:r>
              <a:rPr lang="en-US" dirty="0" err="1" smtClean="0"/>
              <a:t>workfunction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9643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57600" y="2438400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Recently measured MTE from MBE grown cathodes</a:t>
            </a:r>
          </a:p>
          <a:p>
            <a:endParaRPr lang="en-US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581400" y="3298325"/>
          <a:ext cx="5486400" cy="2183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/>
                <a:gridCol w="1314450"/>
                <a:gridCol w="1409700"/>
                <a:gridCol w="1447800"/>
              </a:tblGrid>
              <a:tr h="6355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Cathode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QE(532nm)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MTE(635nm)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MTE(532nm)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355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Fully Doped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120meV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150mev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 anchorCtr="1"/>
                </a:tc>
              </a:tr>
              <a:tr h="9079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100nm </a:t>
                      </a:r>
                      <a:r>
                        <a:rPr lang="en-US" dirty="0" err="1" smtClean="0"/>
                        <a:t>undoped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77meV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105meV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67000" y="64286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/>
              <a:t>S.Karkare</a:t>
            </a:r>
            <a:r>
              <a:rPr lang="en-US" sz="1200" dirty="0" smtClean="0"/>
              <a:t>, </a:t>
            </a:r>
            <a:r>
              <a:rPr lang="en-US" sz="1200" dirty="0" err="1" smtClean="0"/>
              <a:t>I.Bazarov</a:t>
            </a:r>
            <a:r>
              <a:rPr lang="en-US" sz="1200" dirty="0" smtClean="0"/>
              <a:t> App. Phys. </a:t>
            </a:r>
            <a:r>
              <a:rPr lang="en-US" sz="1200" dirty="0" err="1" smtClean="0"/>
              <a:t>Lett</a:t>
            </a:r>
            <a:r>
              <a:rPr lang="en-US" sz="1200" dirty="0" smtClean="0"/>
              <a:t>. 98, 094104 (2011)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iddharth\Desktop\Photo_workshop_talk\surf_barri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5715000" cy="30339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Surface Barriers</a:t>
            </a: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3963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*D.G.Fisher, J. Escher et. al., J. App.Phys 43, 3815 (1972)</a:t>
            </a:r>
          </a:p>
          <a:p>
            <a:r>
              <a:rPr lang="fr-FR" sz="1200" baseline="30000" dirty="0" smtClean="0"/>
              <a:t>+</a:t>
            </a:r>
            <a:r>
              <a:rPr lang="fr-FR" sz="1200" dirty="0" smtClean="0"/>
              <a:t>W.E. </a:t>
            </a:r>
            <a:r>
              <a:rPr lang="fr-FR" sz="1200" dirty="0" err="1" smtClean="0"/>
              <a:t>Spicer</a:t>
            </a:r>
            <a:r>
              <a:rPr lang="fr-FR" sz="1200" dirty="0" smtClean="0"/>
              <a:t> et al Surface Science 436 83 (1999)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562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Fisher estimated barrier by fitting data to QE analytic results</a:t>
            </a:r>
          </a:p>
          <a:p>
            <a:r>
              <a:rPr lang="en-US" dirty="0" smtClean="0"/>
              <a:t>Spicer estimated barrier by fitting data to simulated energy distributions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1600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Cause </a:t>
            </a:r>
            <a:r>
              <a:rPr lang="en-US" dirty="0" smtClean="0"/>
              <a:t>– Surface double dipole effect and image charge</a:t>
            </a:r>
          </a:p>
          <a:p>
            <a:r>
              <a:rPr lang="en-US" dirty="0" err="1" smtClean="0"/>
              <a:t>Montecarlo</a:t>
            </a:r>
            <a:r>
              <a:rPr lang="en-US" dirty="0" smtClean="0"/>
              <a:t> code can simulate barrier of any shape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86400" y="4876800"/>
            <a:ext cx="335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Double-dipole proposed by Fischer (1974)</a:t>
            </a:r>
            <a:endParaRPr 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5398" y="2743200"/>
            <a:ext cx="3878602" cy="206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Simulation snapshots (</a:t>
            </a:r>
            <a:r>
              <a:rPr lang="en-US" dirty="0" smtClean="0"/>
              <a:t>t=0.0ps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1447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POSITION SPACE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1447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K-SPACE</a:t>
            </a:r>
            <a:endParaRPr lang="en-US" dirty="0"/>
          </a:p>
        </p:txBody>
      </p:sp>
      <p:pic>
        <p:nvPicPr>
          <p:cNvPr id="13" name="Picture 12" descr="kparticl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1600" y="2057400"/>
            <a:ext cx="4673600" cy="3505200"/>
          </a:xfrm>
          <a:prstGeom prst="rect">
            <a:avLst/>
          </a:prstGeom>
        </p:spPr>
      </p:pic>
      <p:pic>
        <p:nvPicPr>
          <p:cNvPr id="12" name="Picture 11" descr="trackparticl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5600" y="1905000"/>
            <a:ext cx="5181599" cy="3886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54864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BLUE – Electrons in Gamma Valley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GREEN – Electrons in L Valley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PURPLE – Electrons in X Valley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RED– Emitted electrons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19600" y="5943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Excitation with 532nm photons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</a:pPr>
            <a:r>
              <a:rPr lang="en-US" b="1" dirty="0" smtClean="0"/>
              <a:t>Motivation</a:t>
            </a:r>
          </a:p>
          <a:p>
            <a:pPr>
              <a:buSzPct val="100000"/>
            </a:pPr>
            <a:r>
              <a:rPr lang="en-US" b="1" dirty="0" smtClean="0"/>
              <a:t>3-step</a:t>
            </a:r>
            <a:r>
              <a:rPr lang="en-US" dirty="0" smtClean="0"/>
              <a:t> </a:t>
            </a:r>
            <a:r>
              <a:rPr lang="en-US" b="1" dirty="0" smtClean="0"/>
              <a:t>model</a:t>
            </a:r>
            <a:r>
              <a:rPr lang="en-US" dirty="0" smtClean="0"/>
              <a:t> for </a:t>
            </a:r>
            <a:r>
              <a:rPr lang="en-US" dirty="0" err="1" smtClean="0"/>
              <a:t>GaAs</a:t>
            </a:r>
            <a:r>
              <a:rPr lang="en-US" dirty="0" smtClean="0"/>
              <a:t>(Cs/O) photoemission</a:t>
            </a:r>
          </a:p>
          <a:p>
            <a:pPr>
              <a:buSzPct val="100000"/>
            </a:pPr>
            <a:r>
              <a:rPr lang="en-US" b="1" dirty="0" smtClean="0"/>
              <a:t>Need</a:t>
            </a:r>
            <a:r>
              <a:rPr lang="en-US" dirty="0" smtClean="0"/>
              <a:t> for a Monte-Carlo simulation </a:t>
            </a:r>
          </a:p>
          <a:p>
            <a:pPr>
              <a:buSzPct val="100000"/>
            </a:pPr>
            <a:r>
              <a:rPr lang="en-US" dirty="0" smtClean="0"/>
              <a:t> </a:t>
            </a:r>
            <a:r>
              <a:rPr lang="en-US" b="1" dirty="0" smtClean="0"/>
              <a:t>Photoemission step 1</a:t>
            </a:r>
            <a:r>
              <a:rPr lang="en-US" dirty="0" smtClean="0"/>
              <a:t> – Excitation</a:t>
            </a:r>
          </a:p>
          <a:p>
            <a:pPr>
              <a:buSzPct val="100000"/>
            </a:pPr>
            <a:r>
              <a:rPr lang="en-US" b="1" dirty="0" smtClean="0"/>
              <a:t>Photoemission step 2</a:t>
            </a:r>
            <a:r>
              <a:rPr lang="en-US" dirty="0" smtClean="0"/>
              <a:t> – Transport and scattering</a:t>
            </a:r>
          </a:p>
          <a:p>
            <a:pPr>
              <a:buSzPct val="100000"/>
            </a:pPr>
            <a:r>
              <a:rPr lang="en-US" b="1" dirty="0" smtClean="0"/>
              <a:t>Photoemission step 3</a:t>
            </a:r>
            <a:r>
              <a:rPr lang="en-US" dirty="0" smtClean="0"/>
              <a:t> – emission and surface effects</a:t>
            </a:r>
          </a:p>
          <a:p>
            <a:pPr>
              <a:buSzPct val="100000"/>
            </a:pPr>
            <a:r>
              <a:rPr lang="en-US" b="1" dirty="0" smtClean="0"/>
              <a:t>Results</a:t>
            </a:r>
            <a:r>
              <a:rPr lang="en-US" dirty="0" smtClean="0"/>
              <a:t> obtained so far</a:t>
            </a:r>
          </a:p>
          <a:p>
            <a:pPr>
              <a:buSzPct val="100000"/>
            </a:pPr>
            <a:r>
              <a:rPr lang="en-US" b="1" dirty="0" smtClean="0"/>
              <a:t>Future</a:t>
            </a:r>
            <a:r>
              <a:rPr lang="en-US" dirty="0" smtClean="0"/>
              <a:t> work and direction</a:t>
            </a:r>
          </a:p>
          <a:p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ddharth\Desktop\photo\matlab\mc_code\kparticl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2038349"/>
            <a:ext cx="4800298" cy="3600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Simulation snapshots (t=0.2ps)</a:t>
            </a: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1447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POSITION SPACE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1447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K-SPACE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4864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BLUE – Electrons in Gamma Valley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GREEN – Electrons in L Valley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PURPLE – Electrons in X Valley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RED– Emitted electrons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1" name="Picture 3" descr="C:\Users\Siddharth\Desktop\photo\matlab\mc_code\trackparticle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904999"/>
            <a:ext cx="51816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iddharth\Desktop\photo\matlab\mc_code\kparticl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981199"/>
            <a:ext cx="4876498" cy="36573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Simulation snapshots (t=0.6ps)</a:t>
            </a: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1447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POSITION SPACE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1447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K-SPACE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4864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BLUE – Electrons in Gamma Valley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GREEN – Electrons in L Valley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PURPLE – Electrons in X Valley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RED– Emitted electrons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6" name="Picture 4" descr="C:\Users\Siddharth\Desktop\photo\matlab\mc_code\trackparticle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981200"/>
            <a:ext cx="5029200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iddharth\Desktop\photo\matlab\mc_code\kparticle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2019300"/>
            <a:ext cx="4800600" cy="3600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Simulation snapshots (t=2.0ps)</a:t>
            </a: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1447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POSITION SPACE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1447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K-SPACE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4864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BLUE – Electrons in Gamma Valley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GREEN – Electrons in L Valley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PURPLE – Electrons in X Valley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RED– Emitted electrons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099" name="Picture 3" descr="C:\Users\Siddharth\Desktop\photo\matlab\mc_code\trackparticle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903" y="2057400"/>
            <a:ext cx="4876497" cy="3657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iddharth\Desktop\photo\matlab\mc_code\kparticle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981200"/>
            <a:ext cx="4876800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Simulation snapshots (t=5.0ps)</a:t>
            </a: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1447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POSITION SPACE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1447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K-SPACE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4864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BLUE – Electrons in Gamma Valley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GREEN – Electrons in L Valley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PURPLE – Electrons in X Valley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RED– Emitted electrons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123" name="Picture 3" descr="C:\Users\Siddharth\Desktop\photo\matlab\mc_code\trackparticle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019074"/>
            <a:ext cx="495300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iddharth\Desktop\photo\matlab\mc_code\kparticle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905000"/>
            <a:ext cx="4876196" cy="365714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Simulation snapshots (t=20.0ps)</a:t>
            </a: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1447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POSITION SPACE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1447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K-SPACE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4864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BLUE – Electrons in Gamma Valley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GREEN – Electrons in L Valley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PURPLE – Electrons in X Valley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RED– Emitted electrons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147" name="Picture 3" descr="C:\Users\Siddharth\Desktop\photo\matlab\mc_code\trackparticle2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812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from code – QE dependencies</a:t>
            </a: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8" name="Picture 4" descr="C:\Users\Siddharth\Desktop\Photo_workshop_talk\QE_vs_e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8943170" cy="4751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Response </a:t>
            </a:r>
            <a:r>
              <a:rPr lang="en-US" dirty="0" smtClean="0"/>
              <a:t>time*</a:t>
            </a: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64124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 </a:t>
            </a:r>
            <a:r>
              <a:rPr lang="en-US" sz="1400" dirty="0" err="1" smtClean="0"/>
              <a:t>Bazarov</a:t>
            </a:r>
            <a:r>
              <a:rPr lang="en-US" sz="1400" dirty="0" smtClean="0"/>
              <a:t> et.al, J. Appl. Phys. 103, 054901 (2008)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171" name="Picture 3" descr="C:\Users\Siddharth\Desktop\Photo_workshop_talk\Resp_ti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8896350" cy="45667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61076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*Time required for 50% of electrons to get 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MTE </a:t>
            </a:r>
            <a:r>
              <a:rPr lang="en-US" dirty="0" err="1" smtClean="0"/>
              <a:t>vs</a:t>
            </a:r>
            <a:r>
              <a:rPr lang="en-US" dirty="0" smtClean="0"/>
              <a:t> Wavelength</a:t>
            </a: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124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 </a:t>
            </a:r>
            <a:r>
              <a:rPr lang="en-US" sz="1400" dirty="0" err="1" smtClean="0"/>
              <a:t>Bazarov</a:t>
            </a:r>
            <a:r>
              <a:rPr lang="en-US" sz="1400" dirty="0" smtClean="0"/>
              <a:t> et.al, J. Appl. Phys. 103, 054901 (2008)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3" name="Picture 5" descr="C:\Users\Siddharth\Desktop\Photo_workshop_talk\MTE_vs_E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44000" cy="4693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MTE </a:t>
            </a:r>
            <a:r>
              <a:rPr lang="en-US" dirty="0" err="1" smtClean="0"/>
              <a:t>vs</a:t>
            </a:r>
            <a:r>
              <a:rPr lang="en-US" dirty="0" smtClean="0"/>
              <a:t> Wavelength using cosine distribution of angles</a:t>
            </a: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740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 </a:t>
            </a:r>
            <a:r>
              <a:rPr lang="en-US" sz="1400" dirty="0" err="1" smtClean="0"/>
              <a:t>Bazarov</a:t>
            </a:r>
            <a:r>
              <a:rPr lang="en-US" sz="1400" dirty="0" smtClean="0"/>
              <a:t> et.al, J. Appl. Phys. 103, 054901 (2008)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077" name="Picture 5" descr="C:\Users\Siddharth\Desktop\Photo_workshop_talk\MTE_cosine_vs_e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3" y="1928246"/>
            <a:ext cx="8568457" cy="4398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Verify</a:t>
            </a:r>
            <a:r>
              <a:rPr lang="en-US" dirty="0" smtClean="0"/>
              <a:t> and reproduce </a:t>
            </a:r>
            <a:r>
              <a:rPr lang="en-US" dirty="0" err="1" smtClean="0"/>
              <a:t>GaAs</a:t>
            </a:r>
            <a:r>
              <a:rPr lang="en-US" dirty="0" smtClean="0"/>
              <a:t> results accurately</a:t>
            </a:r>
          </a:p>
          <a:p>
            <a:r>
              <a:rPr lang="en-US" dirty="0" smtClean="0"/>
              <a:t>Incorporate multilayered structures with </a:t>
            </a:r>
            <a:r>
              <a:rPr lang="en-US" b="1" dirty="0" smtClean="0"/>
              <a:t>graded doping</a:t>
            </a:r>
          </a:p>
          <a:p>
            <a:r>
              <a:rPr lang="en-US" dirty="0" smtClean="0"/>
              <a:t>Extend to other</a:t>
            </a:r>
            <a:r>
              <a:rPr lang="en-US" b="1" dirty="0" smtClean="0"/>
              <a:t> 3-5 semiconductors</a:t>
            </a:r>
          </a:p>
          <a:p>
            <a:r>
              <a:rPr lang="en-US" dirty="0" smtClean="0"/>
              <a:t>Implement interfaces and </a:t>
            </a:r>
            <a:r>
              <a:rPr lang="en-US" b="1" dirty="0" smtClean="0"/>
              <a:t>junctions</a:t>
            </a:r>
            <a:r>
              <a:rPr lang="en-US" dirty="0" smtClean="0"/>
              <a:t> between different materials</a:t>
            </a:r>
          </a:p>
          <a:p>
            <a:r>
              <a:rPr lang="en-US" dirty="0" smtClean="0"/>
              <a:t>Better approximations for the </a:t>
            </a:r>
            <a:r>
              <a:rPr lang="en-US" b="1" dirty="0" smtClean="0"/>
              <a:t>band bending quantum effects</a:t>
            </a:r>
          </a:p>
          <a:p>
            <a:r>
              <a:rPr lang="en-US" dirty="0" smtClean="0"/>
              <a:t>Try to </a:t>
            </a:r>
            <a:r>
              <a:rPr lang="en-US" b="1" dirty="0" smtClean="0"/>
              <a:t>engineer multilayered structures</a:t>
            </a:r>
            <a:r>
              <a:rPr lang="en-US" dirty="0" smtClean="0"/>
              <a:t> to optimize emission parameters</a:t>
            </a: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GaAs</a:t>
            </a:r>
            <a:r>
              <a:rPr lang="en-US" dirty="0" smtClean="0"/>
              <a:t> as a photocathode – activation using Cs/O or Cs/NF3.</a:t>
            </a:r>
          </a:p>
          <a:p>
            <a:r>
              <a:rPr lang="en-US" dirty="0" smtClean="0"/>
              <a:t>Despite extreme vacuum requirements, still one of the coldest sources of electrons</a:t>
            </a:r>
          </a:p>
          <a:p>
            <a:r>
              <a:rPr lang="en-US" dirty="0" smtClean="0"/>
              <a:t>Various associated mysteries regarding QE, response time and mean transverse energy(MTE)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b="1" dirty="0" smtClean="0"/>
              <a:t>Ivan </a:t>
            </a:r>
            <a:r>
              <a:rPr lang="en-US" b="1" dirty="0" err="1" smtClean="0"/>
              <a:t>Bazarov</a:t>
            </a:r>
            <a:r>
              <a:rPr lang="en-US" dirty="0" smtClean="0"/>
              <a:t> for his help and guidance</a:t>
            </a:r>
          </a:p>
          <a:p>
            <a:r>
              <a:rPr lang="en-US" b="1" dirty="0" err="1" smtClean="0"/>
              <a:t>Dimitre</a:t>
            </a:r>
            <a:r>
              <a:rPr lang="en-US" b="1" dirty="0" smtClean="0"/>
              <a:t> </a:t>
            </a:r>
            <a:r>
              <a:rPr lang="en-US" b="1" dirty="0" err="1" smtClean="0"/>
              <a:t>Dimitrov</a:t>
            </a:r>
            <a:r>
              <a:rPr lang="en-US" b="1" dirty="0" smtClean="0"/>
              <a:t> (</a:t>
            </a:r>
            <a:r>
              <a:rPr lang="en-US" b="1" dirty="0" err="1" smtClean="0"/>
              <a:t>TechX</a:t>
            </a:r>
            <a:r>
              <a:rPr lang="en-US" b="1" dirty="0" smtClean="0"/>
              <a:t>) </a:t>
            </a:r>
            <a:r>
              <a:rPr lang="en-US" dirty="0" smtClean="0"/>
              <a:t>for useful discussions</a:t>
            </a:r>
          </a:p>
          <a:p>
            <a:r>
              <a:rPr lang="en-US" b="1" dirty="0" smtClean="0"/>
              <a:t>Eric </a:t>
            </a:r>
            <a:r>
              <a:rPr lang="en-US" b="1" dirty="0" err="1" smtClean="0"/>
              <a:t>Swayer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Adam </a:t>
            </a:r>
            <a:r>
              <a:rPr lang="en-US" b="1" dirty="0" err="1" smtClean="0"/>
              <a:t>Bartnik</a:t>
            </a:r>
            <a:r>
              <a:rPr lang="en-US" dirty="0" smtClean="0"/>
              <a:t> for help in code implementation</a:t>
            </a:r>
            <a:endParaRPr lang="en-US" b="1" dirty="0" smtClean="0"/>
          </a:p>
          <a:p>
            <a:r>
              <a:rPr lang="en-US" b="1" dirty="0" smtClean="0"/>
              <a:t>Luca </a:t>
            </a:r>
            <a:r>
              <a:rPr lang="en-US" b="1" dirty="0" err="1" smtClean="0"/>
              <a:t>Cultrera</a:t>
            </a:r>
            <a:r>
              <a:rPr lang="en-US" dirty="0" smtClean="0"/>
              <a:t>, </a:t>
            </a:r>
            <a:r>
              <a:rPr lang="en-US" b="1" dirty="0" err="1" smtClean="0"/>
              <a:t>Xianghong</a:t>
            </a:r>
            <a:r>
              <a:rPr lang="en-US" b="1" dirty="0" smtClean="0"/>
              <a:t> Liu</a:t>
            </a:r>
            <a:r>
              <a:rPr lang="en-US" dirty="0" smtClean="0"/>
              <a:t> and </a:t>
            </a:r>
            <a:r>
              <a:rPr lang="en-US" b="1" dirty="0" smtClean="0"/>
              <a:t>Bill </a:t>
            </a:r>
            <a:r>
              <a:rPr lang="en-US" b="1" dirty="0" err="1" smtClean="0"/>
              <a:t>Schaff</a:t>
            </a:r>
            <a:r>
              <a:rPr lang="en-US" b="1" dirty="0" smtClean="0"/>
              <a:t> </a:t>
            </a:r>
            <a:r>
              <a:rPr lang="en-US" dirty="0" smtClean="0"/>
              <a:t>for growing MBE cathodes and measurements</a:t>
            </a:r>
          </a:p>
          <a:p>
            <a:r>
              <a:rPr lang="en-US" b="1" dirty="0" smtClean="0"/>
              <a:t>ERL team</a:t>
            </a:r>
            <a:r>
              <a:rPr lang="en-US" dirty="0" smtClean="0"/>
              <a:t> and </a:t>
            </a:r>
            <a:r>
              <a:rPr lang="en-US" b="1" dirty="0" smtClean="0"/>
              <a:t>NSF </a:t>
            </a:r>
            <a:r>
              <a:rPr lang="en-US" dirty="0" smtClean="0"/>
              <a:t>and </a:t>
            </a:r>
            <a:r>
              <a:rPr lang="en-US" b="1" dirty="0" smtClean="0"/>
              <a:t>DOE</a:t>
            </a:r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Rates for L Valley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pic>
        <p:nvPicPr>
          <p:cNvPr id="46081" name="Picture 1" descr="C:\Users\Siddharth\Desktop\Photo_workshop_talk\L_ra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42154"/>
            <a:ext cx="9144000" cy="4858646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Rates for X Valley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pic>
        <p:nvPicPr>
          <p:cNvPr id="45057" name="Picture 1" descr="C:\Users\Siddharth\Desktop\Photo_workshop_talk\X_ra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18354"/>
            <a:ext cx="9144000" cy="4858646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3-Step Photoemission Model for </a:t>
            </a:r>
            <a:br>
              <a:rPr lang="en-US" dirty="0" smtClean="0"/>
            </a:br>
            <a:r>
              <a:rPr lang="en-US" dirty="0" smtClean="0"/>
              <a:t>NEA-</a:t>
            </a:r>
            <a:r>
              <a:rPr lang="en-US" dirty="0" err="1" smtClean="0"/>
              <a:t>GaAs</a:t>
            </a: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pic>
        <p:nvPicPr>
          <p:cNvPr id="1026" name="Picture 2" descr="File:NEA bandstru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33600"/>
            <a:ext cx="7620000" cy="4286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29400" y="4507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Vacuum level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848600" y="3886200"/>
            <a:ext cx="0" cy="60960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24800" y="37338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Negative electron affinity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248400" y="3124200"/>
            <a:ext cx="1219200" cy="4572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91400" y="2895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Surface barrier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Need for Monte-Carlo Transport in Photoemission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9831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Current theory </a:t>
            </a:r>
            <a:r>
              <a:rPr lang="en-US" dirty="0" smtClean="0"/>
              <a:t>based on diffusion of </a:t>
            </a:r>
            <a:r>
              <a:rPr lang="en-US" dirty="0" err="1" smtClean="0"/>
              <a:t>thermalized</a:t>
            </a:r>
            <a:r>
              <a:rPr lang="en-US" dirty="0" smtClean="0"/>
              <a:t> electrons up to surface</a:t>
            </a:r>
          </a:p>
          <a:p>
            <a:r>
              <a:rPr lang="en-US" dirty="0" smtClean="0"/>
              <a:t>This is </a:t>
            </a:r>
            <a:r>
              <a:rPr lang="en-US" b="1" dirty="0" smtClean="0"/>
              <a:t>valid only for infra red excitations </a:t>
            </a:r>
            <a:r>
              <a:rPr lang="en-US" dirty="0" smtClean="0"/>
              <a:t>or for transmission cathodes.</a:t>
            </a:r>
          </a:p>
          <a:p>
            <a:r>
              <a:rPr lang="en-US" dirty="0" smtClean="0"/>
              <a:t>For </a:t>
            </a:r>
            <a:r>
              <a:rPr lang="en-US" b="1" dirty="0" smtClean="0"/>
              <a:t>visible excitation </a:t>
            </a:r>
            <a:r>
              <a:rPr lang="en-US" dirty="0" smtClean="0"/>
              <a:t>on reflection cathodes significant un-</a:t>
            </a:r>
            <a:r>
              <a:rPr lang="en-US" dirty="0" err="1" smtClean="0"/>
              <a:t>thermalized</a:t>
            </a:r>
            <a:r>
              <a:rPr lang="en-US" dirty="0" smtClean="0"/>
              <a:t> electrons are emitted</a:t>
            </a:r>
          </a:p>
          <a:p>
            <a:r>
              <a:rPr lang="en-US" b="1" dirty="0" smtClean="0"/>
              <a:t>Diffusion model fails </a:t>
            </a:r>
            <a:r>
              <a:rPr lang="en-US" dirty="0" smtClean="0"/>
              <a:t>for this </a:t>
            </a:r>
            <a:r>
              <a:rPr lang="en-US" dirty="0" smtClean="0"/>
              <a:t>case.</a:t>
            </a:r>
          </a:p>
          <a:p>
            <a:r>
              <a:rPr lang="en-US" dirty="0" smtClean="0"/>
              <a:t>Previous attempts by Spicer et. al and Yang </a:t>
            </a:r>
            <a:r>
              <a:rPr lang="en-US" dirty="0" smtClean="0"/>
              <a:t>et.al</a:t>
            </a:r>
          </a:p>
          <a:p>
            <a:pPr>
              <a:buNone/>
            </a:pPr>
            <a:r>
              <a:rPr lang="en-US" b="1" dirty="0" smtClean="0"/>
              <a:t>    </a:t>
            </a:r>
            <a:endParaRPr lang="en-US" b="1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4094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/>
              <a:t>Yang, J. Phys. D: Appl. Phys. 23 455 (1990)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48400"/>
            <a:ext cx="4255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Spicer</a:t>
            </a:r>
            <a:r>
              <a:rPr lang="fr-FR" dirty="0" smtClean="0"/>
              <a:t> et. al., Surface Science 436 83 (1999)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3-valley model for </a:t>
            </a:r>
            <a:r>
              <a:rPr lang="en-US" dirty="0" err="1" smtClean="0"/>
              <a:t>GaAs</a:t>
            </a: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pic>
        <p:nvPicPr>
          <p:cNvPr id="63490" name="Picture 2" descr="http://www.ioffe.ru/SVA/NSM/Semicond/GaAs/Figs/4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6286500" cy="48577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495800" y="6488668"/>
            <a:ext cx="2041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http://www.ioffe.ru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Photoemission Step 1 - Excitation</a:t>
            </a: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28600" y="1905000"/>
            <a:ext cx="4724400" cy="3133725"/>
            <a:chOff x="381000" y="1981200"/>
            <a:chExt cx="6181725" cy="4657725"/>
          </a:xfrm>
        </p:grpSpPr>
        <p:pic>
          <p:nvPicPr>
            <p:cNvPr id="522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1981200"/>
              <a:ext cx="6181725" cy="465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267200" y="4953000"/>
              <a:ext cx="1981199" cy="411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Heavy hole band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599" y="5486400"/>
              <a:ext cx="1981199" cy="411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Split-off band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0" y="5105400"/>
              <a:ext cx="1981199" cy="411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Light hole band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09999" y="3962401"/>
              <a:ext cx="1447800" cy="686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B050"/>
                  </a:solidFill>
                </a:rPr>
                <a:t>Direct transitions</a:t>
              </a:r>
              <a:endParaRPr lang="en-US" sz="1200" dirty="0">
                <a:solidFill>
                  <a:srgbClr val="00B05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1200" y="3429000"/>
              <a:ext cx="1295400" cy="686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Indirect transitions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76200" y="5011340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Direct transitions </a:t>
            </a:r>
            <a:r>
              <a:rPr lang="en-US" dirty="0" smtClean="0"/>
              <a:t>– two body process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Indirect transitions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three body process (ignored)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6477000"/>
            <a:ext cx="4419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Semiconductors and Semimetals, Volume 39 </a:t>
            </a:r>
          </a:p>
          <a:p>
            <a:r>
              <a:rPr lang="en-US" sz="1050" dirty="0" smtClean="0"/>
              <a:t>Minority Carriers in III-V Semiconductors : Physics and Applications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1371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K-space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50292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transitions are direct and hence all electrons are </a:t>
            </a:r>
            <a:r>
              <a:rPr lang="en-US" b="1" dirty="0" smtClean="0"/>
              <a:t>excited into gamma valley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1383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Real space</a:t>
            </a:r>
            <a:endParaRPr lang="en-US" b="1" dirty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7180" y="1752601"/>
            <a:ext cx="405682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8534400" y="17042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Surface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0" y="5257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Exponentially decaying distribution within surface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Absorption length</a:t>
            </a: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pic>
        <p:nvPicPr>
          <p:cNvPr id="51201" name="Picture 1" descr="C:\Users\Siddharth\Desktop\Photo_workshop_talk\absorption leng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7986226" cy="518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324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Perera</a:t>
            </a:r>
            <a:r>
              <a:rPr lang="en-US" sz="1200" dirty="0" smtClean="0"/>
              <a:t> et. al J. App </a:t>
            </a:r>
            <a:r>
              <a:rPr lang="en-US" sz="1200" dirty="0" err="1" smtClean="0"/>
              <a:t>Phy</a:t>
            </a:r>
            <a:r>
              <a:rPr lang="en-US" sz="1200" dirty="0" smtClean="0"/>
              <a:t>, 109, 103528 (2011)</a:t>
            </a:r>
          </a:p>
          <a:p>
            <a:r>
              <a:rPr lang="en-US" sz="1200" dirty="0" smtClean="0"/>
              <a:t>Casey et. al J. Appl. Phys. 46, 1 (1975)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Photoemission step 2 - Transport</a:t>
            </a: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2209800"/>
            <a:ext cx="1783080" cy="990600"/>
          </a:xfrm>
          <a:prstGeom prst="rect">
            <a:avLst/>
          </a:prstGeom>
          <a:noFill/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057400"/>
            <a:ext cx="3905250" cy="981075"/>
          </a:xfrm>
          <a:prstGeom prst="rect">
            <a:avLst/>
          </a:prstGeom>
          <a:noFill/>
        </p:spPr>
      </p:pic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1438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4495800"/>
            <a:ext cx="1085850" cy="914400"/>
          </a:xfrm>
          <a:prstGeom prst="rect">
            <a:avLst/>
          </a:prstGeom>
          <a:noFill/>
        </p:spPr>
      </p:pic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20574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Calculate k-vectors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1981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Calculate velocity vectors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48400" y="41910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Calculate positions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" y="42672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Scatter</a:t>
            </a:r>
          </a:p>
          <a:p>
            <a:r>
              <a:rPr lang="en-US" sz="2800" dirty="0" smtClean="0"/>
              <a:t>(change k and v vectors)</a:t>
            </a:r>
            <a:endParaRPr lang="en-US" sz="2800" dirty="0"/>
          </a:p>
        </p:txBody>
      </p:sp>
      <p:sp>
        <p:nvSpPr>
          <p:cNvPr id="21" name="Right Arrow 20"/>
          <p:cNvSpPr/>
          <p:nvPr/>
        </p:nvSpPr>
        <p:spPr>
          <a:xfrm>
            <a:off x="4724400" y="2362200"/>
            <a:ext cx="1371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00000">
            <a:off x="1371600" y="3352800"/>
            <a:ext cx="1371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0800000">
            <a:off x="4648201" y="4343400"/>
            <a:ext cx="1371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6972300" y="3505200"/>
            <a:ext cx="9525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12FC-61D6-486E-B4FC-F3842E5CF86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14770</TotalTime>
  <Words>1032</Words>
  <Application>Microsoft Office PowerPoint</Application>
  <PresentationFormat>On-screen Show (4:3)</PresentationFormat>
  <Paragraphs>223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Monte-Carlo simulations of Charge transport and photoemission from GaAs photcathodes</vt:lpstr>
      <vt:lpstr>Outline</vt:lpstr>
      <vt:lpstr>MOTIVATION</vt:lpstr>
      <vt:lpstr>3-Step Photoemission Model for  NEA-GaAs</vt:lpstr>
      <vt:lpstr>Need for Monte-Carlo Transport in Photoemission</vt:lpstr>
      <vt:lpstr>3-valley model for GaAs</vt:lpstr>
      <vt:lpstr>Photoemission Step 1 - Excitation</vt:lpstr>
      <vt:lpstr>Absorption length</vt:lpstr>
      <vt:lpstr>Photoemission step 2 - Transport</vt:lpstr>
      <vt:lpstr>Scattering Processes</vt:lpstr>
      <vt:lpstr>Scattering rate calculation</vt:lpstr>
      <vt:lpstr>Rates for Gamma Valley</vt:lpstr>
      <vt:lpstr>Drift Velocity Verification</vt:lpstr>
      <vt:lpstr>The Surface – Band Bending</vt:lpstr>
      <vt:lpstr>Surface - Conservation Laws during emission</vt:lpstr>
      <vt:lpstr>Narrow cone emission?</vt:lpstr>
      <vt:lpstr>Surface Roughness/Cs scattering/Non-uniform workfunction? </vt:lpstr>
      <vt:lpstr>Surface Barriers</vt:lpstr>
      <vt:lpstr>Simulation snapshots (t=0.0ps)</vt:lpstr>
      <vt:lpstr>Simulation snapshots (t=0.2ps)</vt:lpstr>
      <vt:lpstr>Simulation snapshots (t=0.6ps)</vt:lpstr>
      <vt:lpstr>Simulation snapshots (t=2.0ps)</vt:lpstr>
      <vt:lpstr>Simulation snapshots (t=5.0ps)</vt:lpstr>
      <vt:lpstr>Simulation snapshots (t=20.0ps)</vt:lpstr>
      <vt:lpstr>Results from code – QE dependencies</vt:lpstr>
      <vt:lpstr>Response time*</vt:lpstr>
      <vt:lpstr>MTE vs Wavelength</vt:lpstr>
      <vt:lpstr>MTE vs Wavelength using cosine distribution of angles</vt:lpstr>
      <vt:lpstr>Future directions</vt:lpstr>
      <vt:lpstr>Acknowledgements</vt:lpstr>
      <vt:lpstr>Slide 31</vt:lpstr>
      <vt:lpstr>Slide 32</vt:lpstr>
      <vt:lpstr>Rates for L Valley</vt:lpstr>
      <vt:lpstr>Rates for X Valley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Charge transport and photoemission from GaAs – A monte-carlo simulation</dc:title>
  <dc:creator>Siddharth</dc:creator>
  <cp:lastModifiedBy>Siddharth</cp:lastModifiedBy>
  <cp:revision>39</cp:revision>
  <dcterms:created xsi:type="dcterms:W3CDTF">2012-09-17T14:34:19Z</dcterms:created>
  <dcterms:modified xsi:type="dcterms:W3CDTF">2012-10-09T11:59:04Z</dcterms:modified>
</cp:coreProperties>
</file>