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8" r:id="rId3"/>
    <p:sldId id="266" r:id="rId4"/>
    <p:sldId id="272" r:id="rId5"/>
    <p:sldId id="259" r:id="rId6"/>
    <p:sldId id="273" r:id="rId7"/>
    <p:sldId id="274" r:id="rId8"/>
    <p:sldId id="278" r:id="rId9"/>
    <p:sldId id="271" r:id="rId10"/>
    <p:sldId id="257" r:id="rId11"/>
    <p:sldId id="283" r:id="rId12"/>
    <p:sldId id="284" r:id="rId13"/>
    <p:sldId id="282" r:id="rId14"/>
    <p:sldId id="261" r:id="rId15"/>
    <p:sldId id="285" r:id="rId16"/>
    <p:sldId id="262" r:id="rId17"/>
    <p:sldId id="281" r:id="rId18"/>
    <p:sldId id="267" r:id="rId19"/>
    <p:sldId id="268" r:id="rId20"/>
    <p:sldId id="269" r:id="rId21"/>
    <p:sldId id="260" r:id="rId22"/>
    <p:sldId id="264" r:id="rId23"/>
    <p:sldId id="270" r:id="rId24"/>
    <p:sldId id="286" r:id="rId25"/>
    <p:sldId id="287" r:id="rId26"/>
    <p:sldId id="289" r:id="rId27"/>
    <p:sldId id="258" r:id="rId28"/>
    <p:sldId id="280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8" autoAdjust="0"/>
    <p:restoredTop sz="94605" autoAdjust="0"/>
  </p:normalViewPr>
  <p:slideViewPr>
    <p:cSldViewPr>
      <p:cViewPr varScale="1">
        <p:scale>
          <a:sx n="68" d="100"/>
          <a:sy n="68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E52A-4E6B-4972-9DAF-3B0FBEC18E33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2E6F-8CB1-406E-994A-D2F3DD485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2E6F-8CB1-406E-994A-D2F3DD4852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2054-2E5B-48A2-90CD-E8D0B277173D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F113-4519-4FEA-8EF1-648EAA3BF9AF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C9E2-253F-41FE-97E3-D45F5B462A5C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4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A492-D4B4-44BD-AA5D-3AC699CA91FF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F9F4-FAC2-4B8A-8574-1B1081A1E040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D258-8C2B-4A38-A751-DCEB172A1D89}" type="datetime1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70E-4EC9-4710-971F-D2358F98DC1E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F4E-876E-43D1-93FA-58F5EB7FBAE8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7A86-DCEA-46E5-9164-31816FC5E5FE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2765-F87E-4707-B7F4-B7A849150C07}" type="datetime1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55795-410F-431E-97C1-E508E68697FF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39E6-5E9B-4035-9529-173EAF37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1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600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Summary of the 2</a:t>
            </a:r>
            <a:r>
              <a:rPr lang="en-US" sz="40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PPP Workshop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Charlie Sinclair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Cornell University (retired)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6D12-A6F1-46A7-8CFA-7D28975D335E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5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Quantitative Analytical Tools are Being More Widely Employed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Two Camera XRD and X-Ray reflectivity to observe formation and growth of K</a:t>
            </a:r>
            <a:r>
              <a:rPr lang="en-US" sz="35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Sb and K</a:t>
            </a:r>
            <a:r>
              <a:rPr lang="en-US" sz="35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CsSb cathode (Ruiz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Oses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XPS analysis of growth and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stochiometry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of K</a:t>
            </a:r>
            <a:r>
              <a:rPr lang="en-US" sz="35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CsSb cathodes (Schubert)</a:t>
            </a:r>
          </a:p>
          <a:p>
            <a:pPr>
              <a:lnSpc>
                <a:spcPct val="110000"/>
              </a:lnSpc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AFM for observation of cathode roughness (</a:t>
            </a:r>
            <a:r>
              <a:rPr lang="en-US" sz="35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any labs)</a:t>
            </a:r>
          </a:p>
          <a:p>
            <a:pPr>
              <a:lnSpc>
                <a:spcPct val="110000"/>
              </a:lnSpc>
            </a:pPr>
            <a:r>
              <a:rPr lang="en-US" sz="3500" dirty="0" smtClean="0">
                <a:latin typeface="Arial" pitchFamily="34" charset="0"/>
                <a:cs typeface="Arial" pitchFamily="34" charset="0"/>
              </a:rPr>
              <a:t>Study heavily used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cathodes (several thousand Coulombs) from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FEL (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/PNNL, published)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227" y="6284285"/>
            <a:ext cx="2133600" cy="365125"/>
          </a:xfrm>
        </p:spPr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11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44002"/>
            <a:ext cx="2283655" cy="9144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71" y="1744002"/>
            <a:ext cx="2283655" cy="9144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71" y="2810802"/>
            <a:ext cx="2283655" cy="9144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10802"/>
            <a:ext cx="2283655" cy="9144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170" y="3801402"/>
            <a:ext cx="2283655" cy="9144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01402"/>
            <a:ext cx="2283655" cy="914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845" y="4868202"/>
            <a:ext cx="2283655" cy="9144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86" y="4873823"/>
            <a:ext cx="2283655" cy="914400"/>
          </a:xfrm>
          <a:prstGeom prst="rect">
            <a:avLst/>
          </a:prstGeom>
        </p:spPr>
      </p:pic>
      <p:sp>
        <p:nvSpPr>
          <p:cNvPr id="15" name="CasellaDiTesto 18"/>
          <p:cNvSpPr txBox="1"/>
          <p:nvPr/>
        </p:nvSpPr>
        <p:spPr>
          <a:xfrm>
            <a:off x="1143000" y="1368623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1</a:t>
            </a:r>
            <a:endParaRPr lang="en-US" dirty="0"/>
          </a:p>
        </p:txBody>
      </p:sp>
      <p:sp>
        <p:nvSpPr>
          <p:cNvPr id="16" name="CasellaDiTesto 19"/>
          <p:cNvSpPr txBox="1"/>
          <p:nvPr/>
        </p:nvSpPr>
        <p:spPr>
          <a:xfrm>
            <a:off x="3443564" y="1368623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2</a:t>
            </a:r>
            <a:endParaRPr lang="en-US" dirty="0"/>
          </a:p>
        </p:txBody>
      </p:sp>
      <p:cxnSp>
        <p:nvCxnSpPr>
          <p:cNvPr id="17" name="Connettore 2 35"/>
          <p:cNvCxnSpPr/>
          <p:nvPr/>
        </p:nvCxnSpPr>
        <p:spPr>
          <a:xfrm flipV="1">
            <a:off x="4152900" y="5858959"/>
            <a:ext cx="0" cy="379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38"/>
          <p:cNvCxnSpPr/>
          <p:nvPr/>
        </p:nvCxnSpPr>
        <p:spPr>
          <a:xfrm>
            <a:off x="381000" y="2201202"/>
            <a:ext cx="0" cy="3298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39"/>
          <p:cNvSpPr txBox="1"/>
          <p:nvPr/>
        </p:nvSpPr>
        <p:spPr>
          <a:xfrm rot="16200000">
            <a:off x="6698" y="3478236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20" name="Segnaposto numero diapositiva 5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107A30-CBA4-42B7-9FCE-D806195192F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Rettangolo 49"/>
          <p:cNvSpPr/>
          <p:nvPr/>
        </p:nvSpPr>
        <p:spPr>
          <a:xfrm>
            <a:off x="2171990" y="2370813"/>
            <a:ext cx="48603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 ~10Å</a:t>
            </a:r>
          </a:p>
        </p:txBody>
      </p:sp>
      <p:sp>
        <p:nvSpPr>
          <p:cNvPr id="22" name="Rettangolo 52"/>
          <p:cNvSpPr/>
          <p:nvPr/>
        </p:nvSpPr>
        <p:spPr>
          <a:xfrm>
            <a:off x="2133600" y="3429000"/>
            <a:ext cx="55175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 ~290Å</a:t>
            </a:r>
          </a:p>
        </p:txBody>
      </p:sp>
      <p:sp>
        <p:nvSpPr>
          <p:cNvPr id="23" name="Rettangolo 54"/>
          <p:cNvSpPr/>
          <p:nvPr/>
        </p:nvSpPr>
        <p:spPr>
          <a:xfrm>
            <a:off x="2145146" y="4419600"/>
            <a:ext cx="55175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 ~495Å</a:t>
            </a:r>
          </a:p>
        </p:txBody>
      </p:sp>
      <p:sp>
        <p:nvSpPr>
          <p:cNvPr id="24" name="Rettangolo 57"/>
          <p:cNvSpPr/>
          <p:nvPr/>
        </p:nvSpPr>
        <p:spPr>
          <a:xfrm>
            <a:off x="2220300" y="5486400"/>
            <a:ext cx="52290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~500Å</a:t>
            </a:r>
          </a:p>
        </p:txBody>
      </p:sp>
      <p:sp>
        <p:nvSpPr>
          <p:cNvPr id="25" name="CasellaDiTesto 89"/>
          <p:cNvSpPr txBox="1"/>
          <p:nvPr/>
        </p:nvSpPr>
        <p:spPr>
          <a:xfrm>
            <a:off x="3003676" y="6322259"/>
            <a:ext cx="2473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K3Sb peaks (K diffusion into </a:t>
            </a:r>
            <a:r>
              <a:rPr lang="en-US" sz="1400" dirty="0" err="1" smtClean="0"/>
              <a:t>Sb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26" name="Gruppo 23"/>
          <p:cNvGrpSpPr/>
          <p:nvPr/>
        </p:nvGrpSpPr>
        <p:grpSpPr>
          <a:xfrm>
            <a:off x="2540738" y="1371600"/>
            <a:ext cx="2872001" cy="4629808"/>
            <a:chOff x="2540738" y="1371600"/>
            <a:chExt cx="2872001" cy="4629808"/>
          </a:xfrm>
        </p:grpSpPr>
        <p:grpSp>
          <p:nvGrpSpPr>
            <p:cNvPr id="27" name="Gruppo 5"/>
            <p:cNvGrpSpPr/>
            <p:nvPr/>
          </p:nvGrpSpPr>
          <p:grpSpPr>
            <a:xfrm>
              <a:off x="3237491" y="1371600"/>
              <a:ext cx="1867908" cy="1442108"/>
              <a:chOff x="3237491" y="1371600"/>
              <a:chExt cx="1867908" cy="1442108"/>
            </a:xfrm>
          </p:grpSpPr>
          <p:sp>
            <p:nvSpPr>
              <p:cNvPr id="42" name="CasellaDiTesto 25"/>
              <p:cNvSpPr txBox="1"/>
              <p:nvPr/>
            </p:nvSpPr>
            <p:spPr>
              <a:xfrm>
                <a:off x="3657600" y="2359223"/>
                <a:ext cx="822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/>
                    </a:solidFill>
                  </a:rPr>
                  <a:t>Sb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peaks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Arco 60"/>
              <p:cNvSpPr/>
              <p:nvPr/>
            </p:nvSpPr>
            <p:spPr>
              <a:xfrm rot="20859153">
                <a:off x="3237491" y="1387985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o 58"/>
              <p:cNvSpPr/>
              <p:nvPr/>
            </p:nvSpPr>
            <p:spPr>
              <a:xfrm rot="20859153">
                <a:off x="4215804" y="1371600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o 59"/>
              <p:cNvSpPr/>
              <p:nvPr/>
            </p:nvSpPr>
            <p:spPr>
              <a:xfrm rot="20859153">
                <a:off x="4410971" y="1384912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sellaDiTesto 67"/>
              <p:cNvSpPr txBox="1"/>
              <p:nvPr/>
            </p:nvSpPr>
            <p:spPr>
              <a:xfrm rot="5400000">
                <a:off x="3539712" y="2018006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(012)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CasellaDiTesto 68"/>
              <p:cNvSpPr txBox="1"/>
              <p:nvPr/>
            </p:nvSpPr>
            <p:spPr>
              <a:xfrm rot="5400000">
                <a:off x="4176859" y="2023142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(104)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CasellaDiTesto 69"/>
              <p:cNvSpPr txBox="1"/>
              <p:nvPr/>
            </p:nvSpPr>
            <p:spPr>
              <a:xfrm rot="5400000">
                <a:off x="4710259" y="2023142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(110)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uppo 3"/>
            <p:cNvGrpSpPr/>
            <p:nvPr/>
          </p:nvGrpSpPr>
          <p:grpSpPr>
            <a:xfrm>
              <a:off x="2540738" y="4570072"/>
              <a:ext cx="2872001" cy="1431336"/>
              <a:chOff x="2540738" y="4570072"/>
              <a:chExt cx="2872001" cy="1431336"/>
            </a:xfrm>
          </p:grpSpPr>
          <p:sp>
            <p:nvSpPr>
              <p:cNvPr id="32" name="Arco 70"/>
              <p:cNvSpPr/>
              <p:nvPr/>
            </p:nvSpPr>
            <p:spPr>
              <a:xfrm rot="20859153">
                <a:off x="3310358" y="4570072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o 71"/>
              <p:cNvSpPr/>
              <p:nvPr/>
            </p:nvSpPr>
            <p:spPr>
              <a:xfrm rot="20859153">
                <a:off x="2540738" y="4573145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asellaDiTesto 72"/>
              <p:cNvSpPr txBox="1"/>
              <p:nvPr/>
            </p:nvSpPr>
            <p:spPr>
              <a:xfrm rot="5400000">
                <a:off x="3559639" y="5167459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(220)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CasellaDiTesto 73"/>
              <p:cNvSpPr txBox="1"/>
              <p:nvPr/>
            </p:nvSpPr>
            <p:spPr>
              <a:xfrm rot="5400000">
                <a:off x="2800319" y="5175079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(111)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Arco 81"/>
              <p:cNvSpPr/>
              <p:nvPr/>
            </p:nvSpPr>
            <p:spPr>
              <a:xfrm rot="20859153">
                <a:off x="3730251" y="4570605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Arco 82"/>
              <p:cNvSpPr/>
              <p:nvPr/>
            </p:nvSpPr>
            <p:spPr>
              <a:xfrm rot="20859153">
                <a:off x="3895351" y="4570605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o 83"/>
              <p:cNvSpPr/>
              <p:nvPr/>
            </p:nvSpPr>
            <p:spPr>
              <a:xfrm rot="20859153">
                <a:off x="4339058" y="4573145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o 86"/>
              <p:cNvSpPr/>
              <p:nvPr/>
            </p:nvSpPr>
            <p:spPr>
              <a:xfrm rot="20859153">
                <a:off x="4654811" y="4570072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o 87"/>
              <p:cNvSpPr/>
              <p:nvPr/>
            </p:nvSpPr>
            <p:spPr>
              <a:xfrm rot="20859153">
                <a:off x="4779271" y="4575685"/>
                <a:ext cx="378731" cy="1425723"/>
              </a:xfrm>
              <a:prstGeom prst="arc">
                <a:avLst>
                  <a:gd name="adj1" fmla="val 18202030"/>
                  <a:gd name="adj2" fmla="val 4409683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asellaDiTesto 88"/>
              <p:cNvSpPr txBox="1"/>
              <p:nvPr/>
            </p:nvSpPr>
            <p:spPr>
              <a:xfrm rot="5400000">
                <a:off x="5017599" y="5147342"/>
                <a:ext cx="5132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(420)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9" name="Connettore 1 4"/>
            <p:cNvCxnSpPr/>
            <p:nvPr/>
          </p:nvCxnSpPr>
          <p:spPr>
            <a:xfrm>
              <a:off x="3543300" y="1753195"/>
              <a:ext cx="0" cy="4044647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90"/>
            <p:cNvCxnSpPr/>
            <p:nvPr/>
          </p:nvCxnSpPr>
          <p:spPr>
            <a:xfrm>
              <a:off x="4511040" y="1752600"/>
              <a:ext cx="0" cy="4044647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91"/>
            <p:cNvCxnSpPr/>
            <p:nvPr/>
          </p:nvCxnSpPr>
          <p:spPr>
            <a:xfrm>
              <a:off x="4716780" y="1752600"/>
              <a:ext cx="0" cy="4044647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o 29"/>
          <p:cNvGrpSpPr/>
          <p:nvPr/>
        </p:nvGrpSpPr>
        <p:grpSpPr>
          <a:xfrm>
            <a:off x="489286" y="685800"/>
            <a:ext cx="8582588" cy="5636459"/>
            <a:chOff x="489286" y="685800"/>
            <a:chExt cx="8582588" cy="5636459"/>
          </a:xfrm>
        </p:grpSpPr>
        <p:sp>
          <p:nvSpPr>
            <p:cNvPr id="50" name="Rettangolo 14"/>
            <p:cNvSpPr/>
            <p:nvPr/>
          </p:nvSpPr>
          <p:spPr>
            <a:xfrm>
              <a:off x="489286" y="2359223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2000 s </a:t>
              </a:r>
            </a:p>
          </p:txBody>
        </p:sp>
        <p:sp>
          <p:nvSpPr>
            <p:cNvPr id="51" name="Rettangolo 15"/>
            <p:cNvSpPr/>
            <p:nvPr/>
          </p:nvSpPr>
          <p:spPr>
            <a:xfrm>
              <a:off x="497358" y="3408402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3800 s </a:t>
              </a:r>
            </a:p>
          </p:txBody>
        </p:sp>
        <p:sp>
          <p:nvSpPr>
            <p:cNvPr id="52" name="Rettangolo 16"/>
            <p:cNvSpPr/>
            <p:nvPr/>
          </p:nvSpPr>
          <p:spPr>
            <a:xfrm>
              <a:off x="495010" y="4399002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4645 s </a:t>
              </a:r>
            </a:p>
          </p:txBody>
        </p:sp>
        <p:sp>
          <p:nvSpPr>
            <p:cNvPr id="53" name="Rettangolo 17"/>
            <p:cNvSpPr/>
            <p:nvPr/>
          </p:nvSpPr>
          <p:spPr>
            <a:xfrm>
              <a:off x="533400" y="5499465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4697 s </a:t>
              </a:r>
            </a:p>
          </p:txBody>
        </p:sp>
        <p:grpSp>
          <p:nvGrpSpPr>
            <p:cNvPr id="54" name="Gruppo 28"/>
            <p:cNvGrpSpPr/>
            <p:nvPr/>
          </p:nvGrpSpPr>
          <p:grpSpPr>
            <a:xfrm>
              <a:off x="5333999" y="685800"/>
              <a:ext cx="3737875" cy="5636459"/>
              <a:chOff x="5333999" y="685800"/>
              <a:chExt cx="3737875" cy="5636459"/>
            </a:xfrm>
          </p:grpSpPr>
          <p:grpSp>
            <p:nvGrpSpPr>
              <p:cNvPr id="55" name="Gruppo 41"/>
              <p:cNvGrpSpPr/>
              <p:nvPr/>
            </p:nvGrpSpPr>
            <p:grpSpPr>
              <a:xfrm>
                <a:off x="5333999" y="685800"/>
                <a:ext cx="3737875" cy="1907887"/>
                <a:chOff x="1891921" y="944116"/>
                <a:chExt cx="5063462" cy="2653846"/>
              </a:xfrm>
            </p:grpSpPr>
            <p:pic>
              <p:nvPicPr>
                <p:cNvPr id="64" name="Immagine 42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1921" y="944116"/>
                  <a:ext cx="5063462" cy="2653846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sp>
              <p:nvSpPr>
                <p:cNvPr id="65" name="Rettangolo 43"/>
                <p:cNvSpPr/>
                <p:nvPr/>
              </p:nvSpPr>
              <p:spPr>
                <a:xfrm>
                  <a:off x="3631428" y="2989848"/>
                  <a:ext cx="1143000" cy="228600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ttangolo 44"/>
                <p:cNvSpPr/>
                <p:nvPr/>
              </p:nvSpPr>
              <p:spPr>
                <a:xfrm>
                  <a:off x="4812528" y="2989848"/>
                  <a:ext cx="1181100" cy="228600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ttangolo 45"/>
                <p:cNvSpPr/>
                <p:nvPr/>
              </p:nvSpPr>
              <p:spPr>
                <a:xfrm>
                  <a:off x="6031728" y="1084848"/>
                  <a:ext cx="800100" cy="2133600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6" name="Immagine 46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4000" y="2667000"/>
                <a:ext cx="2156008" cy="11300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57" name="Immagine 47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4992" y="3822999"/>
                <a:ext cx="2156008" cy="11300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58" name="Immagine 48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8293" y="5131314"/>
                <a:ext cx="2272288" cy="119094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cxnSp>
            <p:nvCxnSpPr>
              <p:cNvPr id="59" name="Connettore 1 50"/>
              <p:cNvCxnSpPr>
                <a:stCxn id="65" idx="2"/>
              </p:cNvCxnSpPr>
              <p:nvPr/>
            </p:nvCxnSpPr>
            <p:spPr>
              <a:xfrm flipH="1">
                <a:off x="6781800" y="2320849"/>
                <a:ext cx="258197" cy="346151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1"/>
              <p:cNvCxnSpPr/>
              <p:nvPr/>
            </p:nvCxnSpPr>
            <p:spPr>
              <a:xfrm flipH="1">
                <a:off x="7742803" y="2320849"/>
                <a:ext cx="258198" cy="150215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53"/>
              <p:cNvCxnSpPr/>
              <p:nvPr/>
            </p:nvCxnSpPr>
            <p:spPr>
              <a:xfrm flipH="1">
                <a:off x="8504802" y="2315871"/>
                <a:ext cx="258198" cy="2789529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CasellaDiTesto 24"/>
              <p:cNvSpPr txBox="1"/>
              <p:nvPr/>
            </p:nvSpPr>
            <p:spPr>
              <a:xfrm>
                <a:off x="6248399" y="762000"/>
                <a:ext cx="14944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QE(%)=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0.1%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3" name="Connettore 2 27"/>
              <p:cNvCxnSpPr/>
              <p:nvPr/>
            </p:nvCxnSpPr>
            <p:spPr>
              <a:xfrm>
                <a:off x="7545335" y="946666"/>
                <a:ext cx="1140011" cy="0"/>
              </a:xfrm>
              <a:prstGeom prst="straightConnector1">
                <a:avLst/>
              </a:prstGeom>
              <a:ln w="127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Title 1"/>
          <p:cNvSpPr txBox="1">
            <a:spLocks/>
          </p:cNvSpPr>
          <p:nvPr/>
        </p:nvSpPr>
        <p:spPr>
          <a:xfrm>
            <a:off x="-23230" y="0"/>
            <a:ext cx="2332459" cy="655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7030A0"/>
                </a:solidFill>
              </a:rPr>
              <a:t>K at 140C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F4E-876E-43D1-93FA-58F5EB7FBAE8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12</a:t>
            </a:fld>
            <a:endParaRPr lang="en-US"/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423010"/>
            <a:ext cx="2283655" cy="914400"/>
          </a:xfrm>
          <a:prstGeom prst="rect">
            <a:avLst/>
          </a:prstGeom>
        </p:spPr>
      </p:pic>
      <p:pic>
        <p:nvPicPr>
          <p:cNvPr id="6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45" y="1423010"/>
            <a:ext cx="2283655" cy="914400"/>
          </a:xfrm>
          <a:prstGeom prst="rect">
            <a:avLst/>
          </a:prstGeom>
        </p:spPr>
      </p:pic>
      <p:pic>
        <p:nvPicPr>
          <p:cNvPr id="7" name="Immagin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413610"/>
            <a:ext cx="2283655" cy="914400"/>
          </a:xfrm>
          <a:prstGeom prst="rect">
            <a:avLst/>
          </a:prstGeom>
        </p:spPr>
      </p:pic>
      <p:pic>
        <p:nvPicPr>
          <p:cNvPr id="8" name="Immagin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13610"/>
            <a:ext cx="2283655" cy="914400"/>
          </a:xfrm>
          <a:prstGeom prst="rect">
            <a:avLst/>
          </a:prstGeom>
        </p:spPr>
      </p:pic>
      <p:pic>
        <p:nvPicPr>
          <p:cNvPr id="9" name="Immagin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45" y="3372734"/>
            <a:ext cx="2283655" cy="914400"/>
          </a:xfrm>
          <a:prstGeom prst="rect">
            <a:avLst/>
          </a:prstGeom>
        </p:spPr>
      </p:pic>
      <p:pic>
        <p:nvPicPr>
          <p:cNvPr id="10" name="Immagin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372734"/>
            <a:ext cx="2283655" cy="914400"/>
          </a:xfrm>
          <a:prstGeom prst="rect">
            <a:avLst/>
          </a:prstGeom>
        </p:spPr>
      </p:pic>
      <p:pic>
        <p:nvPicPr>
          <p:cNvPr id="11" name="Immagin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4318610"/>
            <a:ext cx="2283655" cy="914400"/>
          </a:xfrm>
          <a:prstGeom prst="rect">
            <a:avLst/>
          </a:prstGeom>
        </p:spPr>
      </p:pic>
      <p:pic>
        <p:nvPicPr>
          <p:cNvPr id="12" name="Immagin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18610"/>
            <a:ext cx="2283655" cy="914400"/>
          </a:xfrm>
          <a:prstGeom prst="rect">
            <a:avLst/>
          </a:prstGeom>
        </p:spPr>
      </p:pic>
      <p:pic>
        <p:nvPicPr>
          <p:cNvPr id="13" name="Immagin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45" y="5309210"/>
            <a:ext cx="2283655" cy="914400"/>
          </a:xfrm>
          <a:prstGeom prst="rect">
            <a:avLst/>
          </a:prstGeom>
        </p:spPr>
      </p:pic>
      <p:pic>
        <p:nvPicPr>
          <p:cNvPr id="14" name="Immagin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309210"/>
            <a:ext cx="2283655" cy="914400"/>
          </a:xfrm>
          <a:prstGeom prst="rect">
            <a:avLst/>
          </a:prstGeom>
        </p:spPr>
      </p:pic>
      <p:sp>
        <p:nvSpPr>
          <p:cNvPr id="15" name="Rettangolo 15"/>
          <p:cNvSpPr/>
          <p:nvPr/>
        </p:nvSpPr>
        <p:spPr>
          <a:xfrm>
            <a:off x="2224231" y="3056538"/>
            <a:ext cx="32733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0Å</a:t>
            </a:r>
          </a:p>
        </p:txBody>
      </p:sp>
      <p:sp>
        <p:nvSpPr>
          <p:cNvPr id="16" name="Rettangolo 16"/>
          <p:cNvSpPr/>
          <p:nvPr/>
        </p:nvSpPr>
        <p:spPr>
          <a:xfrm>
            <a:off x="2190503" y="4008981"/>
            <a:ext cx="393056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25Å</a:t>
            </a:r>
          </a:p>
        </p:txBody>
      </p:sp>
      <p:sp>
        <p:nvSpPr>
          <p:cNvPr id="17" name="Rettangolo 17"/>
          <p:cNvSpPr/>
          <p:nvPr/>
        </p:nvSpPr>
        <p:spPr>
          <a:xfrm>
            <a:off x="2092785" y="4925060"/>
            <a:ext cx="45878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763Å</a:t>
            </a:r>
          </a:p>
        </p:txBody>
      </p:sp>
      <p:sp>
        <p:nvSpPr>
          <p:cNvPr id="18" name="Rettangolo 18"/>
          <p:cNvSpPr/>
          <p:nvPr/>
        </p:nvSpPr>
        <p:spPr>
          <a:xfrm>
            <a:off x="2224231" y="2075868"/>
            <a:ext cx="327334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0Å</a:t>
            </a:r>
          </a:p>
        </p:txBody>
      </p:sp>
      <p:sp>
        <p:nvSpPr>
          <p:cNvPr id="19" name="Rettangolo 19"/>
          <p:cNvSpPr/>
          <p:nvPr/>
        </p:nvSpPr>
        <p:spPr>
          <a:xfrm>
            <a:off x="2092785" y="5899289"/>
            <a:ext cx="45878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b="1" dirty="0" smtClean="0"/>
              <a:t>901Å</a:t>
            </a:r>
          </a:p>
        </p:txBody>
      </p:sp>
      <p:sp>
        <p:nvSpPr>
          <p:cNvPr id="20" name="CasellaDiTesto 21"/>
          <p:cNvSpPr txBox="1"/>
          <p:nvPr/>
        </p:nvSpPr>
        <p:spPr>
          <a:xfrm>
            <a:off x="990600" y="838200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1</a:t>
            </a:r>
          </a:p>
        </p:txBody>
      </p:sp>
      <p:sp>
        <p:nvSpPr>
          <p:cNvPr id="21" name="CasellaDiTesto 22"/>
          <p:cNvSpPr txBox="1"/>
          <p:nvPr/>
        </p:nvSpPr>
        <p:spPr>
          <a:xfrm>
            <a:off x="3352800" y="849868"/>
            <a:ext cx="10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2</a:t>
            </a:r>
          </a:p>
        </p:txBody>
      </p:sp>
      <p:cxnSp>
        <p:nvCxnSpPr>
          <p:cNvPr id="22" name="Connettore 2 36"/>
          <p:cNvCxnSpPr/>
          <p:nvPr/>
        </p:nvCxnSpPr>
        <p:spPr>
          <a:xfrm>
            <a:off x="236895" y="1874589"/>
            <a:ext cx="0" cy="3298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37"/>
          <p:cNvSpPr txBox="1"/>
          <p:nvPr/>
        </p:nvSpPr>
        <p:spPr>
          <a:xfrm rot="16200000">
            <a:off x="-137407" y="3151623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24" name="Segnaposto numero diapositiva 4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107A30-CBA4-42B7-9FCE-D806195192F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5" name="Gruppo 43"/>
          <p:cNvGrpSpPr/>
          <p:nvPr/>
        </p:nvGrpSpPr>
        <p:grpSpPr>
          <a:xfrm>
            <a:off x="346275" y="1971054"/>
            <a:ext cx="8688350" cy="3644596"/>
            <a:chOff x="346275" y="1971054"/>
            <a:chExt cx="8688350" cy="3644596"/>
          </a:xfrm>
        </p:grpSpPr>
        <p:grpSp>
          <p:nvGrpSpPr>
            <p:cNvPr id="26" name="Gruppo 42"/>
            <p:cNvGrpSpPr/>
            <p:nvPr/>
          </p:nvGrpSpPr>
          <p:grpSpPr>
            <a:xfrm>
              <a:off x="5029200" y="1971054"/>
              <a:ext cx="4005425" cy="2529199"/>
              <a:chOff x="5029200" y="1971054"/>
              <a:chExt cx="4005425" cy="2529199"/>
            </a:xfrm>
          </p:grpSpPr>
          <p:grpSp>
            <p:nvGrpSpPr>
              <p:cNvPr id="31" name="Gruppo 38"/>
              <p:cNvGrpSpPr/>
              <p:nvPr/>
            </p:nvGrpSpPr>
            <p:grpSpPr>
              <a:xfrm>
                <a:off x="5029200" y="1971054"/>
                <a:ext cx="4005425" cy="2529199"/>
                <a:chOff x="5029200" y="1971054"/>
                <a:chExt cx="4005425" cy="2529199"/>
              </a:xfrm>
            </p:grpSpPr>
            <p:pic>
              <p:nvPicPr>
                <p:cNvPr id="40" name="Immagine 25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9200" y="2416640"/>
                  <a:ext cx="4005425" cy="2083613"/>
                </a:xfrm>
                <a:prstGeom prst="rect">
                  <a:avLst/>
                </a:prstGeom>
                <a:ln>
                  <a:solidFill>
                    <a:schemeClr val="accent1"/>
                  </a:solidFill>
                </a:ln>
              </p:spPr>
            </p:pic>
            <p:sp>
              <p:nvSpPr>
                <p:cNvPr id="41" name="CasellaDiTesto 34"/>
                <p:cNvSpPr txBox="1"/>
                <p:nvPr/>
              </p:nvSpPr>
              <p:spPr>
                <a:xfrm>
                  <a:off x="7549496" y="1971054"/>
                  <a:ext cx="14567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FF"/>
                      </a:solidFill>
                    </a:rPr>
                    <a:t>QE(%)=</a:t>
                  </a:r>
                  <a:r>
                    <a:rPr lang="en-US" b="1" dirty="0" smtClean="0">
                      <a:solidFill>
                        <a:srgbClr val="0000FF"/>
                      </a:solidFill>
                    </a:rPr>
                    <a:t>1.4%</a:t>
                  </a:r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2" name="Ovale 26"/>
              <p:cNvSpPr/>
              <p:nvPr/>
            </p:nvSpPr>
            <p:spPr>
              <a:xfrm>
                <a:off x="6415585" y="3829500"/>
                <a:ext cx="241110" cy="1794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e 27"/>
              <p:cNvSpPr/>
              <p:nvPr/>
            </p:nvSpPr>
            <p:spPr>
              <a:xfrm>
                <a:off x="8645857" y="2513309"/>
                <a:ext cx="241110" cy="1794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e 28"/>
              <p:cNvSpPr/>
              <p:nvPr/>
            </p:nvSpPr>
            <p:spPr>
              <a:xfrm>
                <a:off x="8277846" y="2538499"/>
                <a:ext cx="241110" cy="1794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e 29"/>
              <p:cNvSpPr/>
              <p:nvPr/>
            </p:nvSpPr>
            <p:spPr>
              <a:xfrm>
                <a:off x="6060264" y="3870434"/>
                <a:ext cx="241110" cy="17948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asellaDiTesto 30"/>
              <p:cNvSpPr txBox="1"/>
              <p:nvPr/>
            </p:nvSpPr>
            <p:spPr>
              <a:xfrm>
                <a:off x="5791200" y="3616685"/>
                <a:ext cx="4315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700s</a:t>
                </a:r>
                <a:endParaRPr lang="en-US" sz="1000" dirty="0"/>
              </a:p>
            </p:txBody>
          </p:sp>
          <p:sp>
            <p:nvSpPr>
              <p:cNvPr id="37" name="CasellaDiTesto 31"/>
              <p:cNvSpPr txBox="1"/>
              <p:nvPr/>
            </p:nvSpPr>
            <p:spPr>
              <a:xfrm>
                <a:off x="6629400" y="3769085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1220s</a:t>
                </a:r>
                <a:endParaRPr lang="en-US" sz="1000" dirty="0"/>
              </a:p>
            </p:txBody>
          </p:sp>
          <p:sp>
            <p:nvSpPr>
              <p:cNvPr id="38" name="CasellaDiTesto 32"/>
              <p:cNvSpPr txBox="1"/>
              <p:nvPr/>
            </p:nvSpPr>
            <p:spPr>
              <a:xfrm>
                <a:off x="7620000" y="2379820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4400s</a:t>
                </a:r>
                <a:endParaRPr lang="en-US" sz="1000" dirty="0"/>
              </a:p>
            </p:txBody>
          </p:sp>
          <p:sp>
            <p:nvSpPr>
              <p:cNvPr id="39" name="CasellaDiTesto 33"/>
              <p:cNvSpPr txBox="1"/>
              <p:nvPr/>
            </p:nvSpPr>
            <p:spPr>
              <a:xfrm>
                <a:off x="8382000" y="2778485"/>
                <a:ext cx="4972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5000s</a:t>
                </a:r>
                <a:endParaRPr lang="en-US" sz="1000" dirty="0"/>
              </a:p>
            </p:txBody>
          </p:sp>
        </p:grpSp>
        <p:sp>
          <p:nvSpPr>
            <p:cNvPr id="27" name="Rettangolo 48"/>
            <p:cNvSpPr/>
            <p:nvPr/>
          </p:nvSpPr>
          <p:spPr>
            <a:xfrm>
              <a:off x="357837" y="2496979"/>
              <a:ext cx="49084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700 s </a:t>
              </a:r>
            </a:p>
          </p:txBody>
        </p:sp>
        <p:sp>
          <p:nvSpPr>
            <p:cNvPr id="28" name="Rettangolo 49"/>
            <p:cNvSpPr/>
            <p:nvPr/>
          </p:nvSpPr>
          <p:spPr>
            <a:xfrm>
              <a:off x="357837" y="3411379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1220 s </a:t>
              </a:r>
            </a:p>
          </p:txBody>
        </p:sp>
        <p:sp>
          <p:nvSpPr>
            <p:cNvPr id="29" name="Rettangolo 50"/>
            <p:cNvSpPr/>
            <p:nvPr/>
          </p:nvSpPr>
          <p:spPr>
            <a:xfrm>
              <a:off x="357837" y="4378125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4400 s </a:t>
              </a:r>
            </a:p>
          </p:txBody>
        </p:sp>
        <p:sp>
          <p:nvSpPr>
            <p:cNvPr id="30" name="Rettangolo 51"/>
            <p:cNvSpPr/>
            <p:nvPr/>
          </p:nvSpPr>
          <p:spPr>
            <a:xfrm>
              <a:off x="346275" y="5369429"/>
              <a:ext cx="556563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b="1" dirty="0" smtClean="0"/>
                <a:t>5000 s </a:t>
              </a:r>
            </a:p>
          </p:txBody>
        </p:sp>
      </p:grpSp>
      <p:sp>
        <p:nvSpPr>
          <p:cNvPr id="42" name="CasellaDiTesto 96"/>
          <p:cNvSpPr txBox="1"/>
          <p:nvPr/>
        </p:nvSpPr>
        <p:spPr>
          <a:xfrm>
            <a:off x="5257800" y="5520737"/>
            <a:ext cx="1173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K2CsSb peaks</a:t>
            </a:r>
            <a:endParaRPr lang="en-US" sz="1400" dirty="0"/>
          </a:p>
        </p:txBody>
      </p:sp>
      <p:grpSp>
        <p:nvGrpSpPr>
          <p:cNvPr id="43" name="Gruppo 41"/>
          <p:cNvGrpSpPr/>
          <p:nvPr/>
        </p:nvGrpSpPr>
        <p:grpSpPr>
          <a:xfrm>
            <a:off x="2362200" y="1083264"/>
            <a:ext cx="2895600" cy="5475704"/>
            <a:chOff x="2362200" y="1083264"/>
            <a:chExt cx="2895600" cy="5475704"/>
          </a:xfrm>
        </p:grpSpPr>
        <p:sp>
          <p:nvSpPr>
            <p:cNvPr id="44" name="Arco 106"/>
            <p:cNvSpPr/>
            <p:nvPr/>
          </p:nvSpPr>
          <p:spPr>
            <a:xfrm rot="20859153">
              <a:off x="3131820" y="4953000"/>
              <a:ext cx="378731" cy="1425723"/>
            </a:xfrm>
            <a:prstGeom prst="arc">
              <a:avLst>
                <a:gd name="adj1" fmla="val 18202030"/>
                <a:gd name="adj2" fmla="val 4409683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o 111"/>
            <p:cNvSpPr/>
            <p:nvPr/>
          </p:nvSpPr>
          <p:spPr>
            <a:xfrm rot="20859153">
              <a:off x="4476273" y="4953000"/>
              <a:ext cx="378731" cy="1425723"/>
            </a:xfrm>
            <a:prstGeom prst="arc">
              <a:avLst>
                <a:gd name="adj1" fmla="val 18202030"/>
                <a:gd name="adj2" fmla="val 4409683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uppo 40"/>
            <p:cNvGrpSpPr/>
            <p:nvPr/>
          </p:nvGrpSpPr>
          <p:grpSpPr>
            <a:xfrm>
              <a:off x="2362200" y="1083264"/>
              <a:ext cx="2895600" cy="5475704"/>
              <a:chOff x="2362200" y="1083264"/>
              <a:chExt cx="2895600" cy="5475704"/>
            </a:xfrm>
          </p:grpSpPr>
          <p:cxnSp>
            <p:nvCxnSpPr>
              <p:cNvPr id="47" name="Connettore 2 44"/>
              <p:cNvCxnSpPr/>
              <p:nvPr/>
            </p:nvCxnSpPr>
            <p:spPr>
              <a:xfrm>
                <a:off x="3342699" y="1423010"/>
                <a:ext cx="10101" cy="48006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po 39"/>
              <p:cNvGrpSpPr/>
              <p:nvPr/>
            </p:nvGrpSpPr>
            <p:grpSpPr>
              <a:xfrm>
                <a:off x="2362200" y="1083264"/>
                <a:ext cx="2895600" cy="5475704"/>
                <a:chOff x="2362200" y="1083264"/>
                <a:chExt cx="2895600" cy="5475704"/>
              </a:xfrm>
            </p:grpSpPr>
            <p:sp>
              <p:nvSpPr>
                <p:cNvPr id="49" name="Arco 107"/>
                <p:cNvSpPr/>
                <p:nvPr/>
              </p:nvSpPr>
              <p:spPr>
                <a:xfrm rot="20859153">
                  <a:off x="2362200" y="4956073"/>
                  <a:ext cx="378731" cy="1425723"/>
                </a:xfrm>
                <a:prstGeom prst="arc">
                  <a:avLst>
                    <a:gd name="adj1" fmla="val 18202030"/>
                    <a:gd name="adj2" fmla="val 4409683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Arco 108"/>
                <p:cNvSpPr/>
                <p:nvPr/>
              </p:nvSpPr>
              <p:spPr>
                <a:xfrm rot="20859153">
                  <a:off x="3551713" y="4953533"/>
                  <a:ext cx="378731" cy="1425723"/>
                </a:xfrm>
                <a:prstGeom prst="arc">
                  <a:avLst>
                    <a:gd name="adj1" fmla="val 18202030"/>
                    <a:gd name="adj2" fmla="val 4409683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Arco 109"/>
                <p:cNvSpPr/>
                <p:nvPr/>
              </p:nvSpPr>
              <p:spPr>
                <a:xfrm rot="20859153">
                  <a:off x="3716813" y="4953533"/>
                  <a:ext cx="378731" cy="1425723"/>
                </a:xfrm>
                <a:prstGeom prst="arc">
                  <a:avLst>
                    <a:gd name="adj1" fmla="val 18202030"/>
                    <a:gd name="adj2" fmla="val 4409683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Arco 110"/>
                <p:cNvSpPr/>
                <p:nvPr/>
              </p:nvSpPr>
              <p:spPr>
                <a:xfrm rot="20859153">
                  <a:off x="4160520" y="4956073"/>
                  <a:ext cx="378731" cy="1425723"/>
                </a:xfrm>
                <a:prstGeom prst="arc">
                  <a:avLst>
                    <a:gd name="adj1" fmla="val 18202030"/>
                    <a:gd name="adj2" fmla="val 4409683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Arco 112"/>
                <p:cNvSpPr/>
                <p:nvPr/>
              </p:nvSpPr>
              <p:spPr>
                <a:xfrm rot="20859153">
                  <a:off x="4600733" y="4958613"/>
                  <a:ext cx="378731" cy="1425723"/>
                </a:xfrm>
                <a:prstGeom prst="arc">
                  <a:avLst>
                    <a:gd name="adj1" fmla="val 18202030"/>
                    <a:gd name="adj2" fmla="val 4409683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uppo 35"/>
                <p:cNvGrpSpPr/>
                <p:nvPr/>
              </p:nvGrpSpPr>
              <p:grpSpPr>
                <a:xfrm>
                  <a:off x="2362200" y="1083264"/>
                  <a:ext cx="2895600" cy="1431336"/>
                  <a:chOff x="2362200" y="1083264"/>
                  <a:chExt cx="2895600" cy="1431336"/>
                </a:xfrm>
              </p:grpSpPr>
              <p:sp>
                <p:nvSpPr>
                  <p:cNvPr id="68" name="CasellaDiTesto 71"/>
                  <p:cNvSpPr txBox="1"/>
                  <p:nvPr/>
                </p:nvSpPr>
                <p:spPr>
                  <a:xfrm>
                    <a:off x="3677496" y="1201876"/>
                    <a:ext cx="320922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28˚</a:t>
                    </a:r>
                    <a:endParaRPr lang="en-US" sz="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69" name="CasellaDiTesto 72"/>
                  <p:cNvSpPr txBox="1"/>
                  <p:nvPr/>
                </p:nvSpPr>
                <p:spPr>
                  <a:xfrm>
                    <a:off x="3251487" y="1211580"/>
                    <a:ext cx="397866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23.8˚</a:t>
                    </a:r>
                    <a:endParaRPr lang="en-US" sz="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70" name="Gruppo 97"/>
                  <p:cNvGrpSpPr/>
                  <p:nvPr/>
                </p:nvGrpSpPr>
                <p:grpSpPr>
                  <a:xfrm>
                    <a:off x="2362200" y="1083264"/>
                    <a:ext cx="2617264" cy="1431336"/>
                    <a:chOff x="2365874" y="-60366"/>
                    <a:chExt cx="2617264" cy="1431336"/>
                  </a:xfrm>
                </p:grpSpPr>
                <p:sp>
                  <p:nvSpPr>
                    <p:cNvPr id="74" name="Arco 98"/>
                    <p:cNvSpPr/>
                    <p:nvPr/>
                  </p:nvSpPr>
                  <p:spPr>
                    <a:xfrm rot="20859153">
                      <a:off x="3135494" y="-60366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Arco 99"/>
                    <p:cNvSpPr/>
                    <p:nvPr/>
                  </p:nvSpPr>
                  <p:spPr>
                    <a:xfrm rot="20859153">
                      <a:off x="2365874" y="-57293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Arco 100"/>
                    <p:cNvSpPr/>
                    <p:nvPr/>
                  </p:nvSpPr>
                  <p:spPr>
                    <a:xfrm rot="20859153">
                      <a:off x="3555387" y="-59833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Arco 101"/>
                    <p:cNvSpPr/>
                    <p:nvPr/>
                  </p:nvSpPr>
                  <p:spPr>
                    <a:xfrm rot="20859153">
                      <a:off x="3720487" y="-59833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Arco 102"/>
                    <p:cNvSpPr/>
                    <p:nvPr/>
                  </p:nvSpPr>
                  <p:spPr>
                    <a:xfrm rot="20859153">
                      <a:off x="4164194" y="-57293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Arco 103"/>
                    <p:cNvSpPr/>
                    <p:nvPr/>
                  </p:nvSpPr>
                  <p:spPr>
                    <a:xfrm rot="20859153">
                      <a:off x="4479947" y="-60366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Arco 104"/>
                    <p:cNvSpPr/>
                    <p:nvPr/>
                  </p:nvSpPr>
                  <p:spPr>
                    <a:xfrm rot="20859153">
                      <a:off x="4604407" y="-54753"/>
                      <a:ext cx="378731" cy="1425723"/>
                    </a:xfrm>
                    <a:prstGeom prst="arc">
                      <a:avLst>
                        <a:gd name="adj1" fmla="val 18202030"/>
                        <a:gd name="adj2" fmla="val 4409683"/>
                      </a:avLst>
                    </a:prstGeom>
                    <a:ln w="19050">
                      <a:solidFill>
                        <a:schemeClr val="accent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1" name="CasellaDiTesto 119"/>
                  <p:cNvSpPr txBox="1"/>
                  <p:nvPr/>
                </p:nvSpPr>
                <p:spPr>
                  <a:xfrm rot="5400000">
                    <a:off x="2684208" y="176841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(111)</a:t>
                    </a:r>
                    <a:endParaRPr lang="en-US" sz="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2" name="CasellaDiTesto 120"/>
                  <p:cNvSpPr txBox="1"/>
                  <p:nvPr/>
                </p:nvSpPr>
                <p:spPr>
                  <a:xfrm rot="5400000">
                    <a:off x="3441128" y="176841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(220)</a:t>
                    </a:r>
                    <a:endParaRPr lang="en-US" sz="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73" name="CasellaDiTesto 121"/>
                  <p:cNvSpPr txBox="1"/>
                  <p:nvPr/>
                </p:nvSpPr>
                <p:spPr>
                  <a:xfrm rot="5400000">
                    <a:off x="4950344" y="176841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(420)</a:t>
                    </a:r>
                    <a:endParaRPr lang="en-US" sz="8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55" name="Gruppo 24"/>
                <p:cNvGrpSpPr/>
                <p:nvPr/>
              </p:nvGrpSpPr>
              <p:grpSpPr>
                <a:xfrm>
                  <a:off x="2434058" y="4949065"/>
                  <a:ext cx="2599766" cy="1609903"/>
                  <a:chOff x="2434058" y="4949065"/>
                  <a:chExt cx="2599766" cy="1609903"/>
                </a:xfrm>
              </p:grpSpPr>
              <p:sp>
                <p:nvSpPr>
                  <p:cNvPr id="56" name="Arco 113"/>
                  <p:cNvSpPr/>
                  <p:nvPr/>
                </p:nvSpPr>
                <p:spPr>
                  <a:xfrm rot="20859153">
                    <a:off x="3058898" y="4949065"/>
                    <a:ext cx="378731" cy="1425723"/>
                  </a:xfrm>
                  <a:prstGeom prst="arc">
                    <a:avLst>
                      <a:gd name="adj1" fmla="val 18202030"/>
                      <a:gd name="adj2" fmla="val 4409683"/>
                    </a:avLst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Arco 114"/>
                  <p:cNvSpPr/>
                  <p:nvPr/>
                </p:nvSpPr>
                <p:spPr>
                  <a:xfrm rot="20859153">
                    <a:off x="3638811" y="4951605"/>
                    <a:ext cx="378731" cy="1425723"/>
                  </a:xfrm>
                  <a:prstGeom prst="arc">
                    <a:avLst>
                      <a:gd name="adj1" fmla="val 18202030"/>
                      <a:gd name="adj2" fmla="val 4409683"/>
                    </a:avLst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Arco 115"/>
                  <p:cNvSpPr/>
                  <p:nvPr/>
                </p:nvSpPr>
                <p:spPr>
                  <a:xfrm rot="20859153">
                    <a:off x="4052038" y="4954145"/>
                    <a:ext cx="378731" cy="1425723"/>
                  </a:xfrm>
                  <a:prstGeom prst="arc">
                    <a:avLst>
                      <a:gd name="adj1" fmla="val 18202030"/>
                      <a:gd name="adj2" fmla="val 4409683"/>
                    </a:avLst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Arco 116"/>
                  <p:cNvSpPr/>
                  <p:nvPr/>
                </p:nvSpPr>
                <p:spPr>
                  <a:xfrm rot="20859153">
                    <a:off x="4393191" y="4961232"/>
                    <a:ext cx="378731" cy="1425723"/>
                  </a:xfrm>
                  <a:prstGeom prst="arc">
                    <a:avLst>
                      <a:gd name="adj1" fmla="val 18202030"/>
                      <a:gd name="adj2" fmla="val 4409683"/>
                    </a:avLst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Arco 117"/>
                  <p:cNvSpPr/>
                  <p:nvPr/>
                </p:nvSpPr>
                <p:spPr>
                  <a:xfrm rot="20859153">
                    <a:off x="4492251" y="4954145"/>
                    <a:ext cx="378731" cy="1425723"/>
                  </a:xfrm>
                  <a:prstGeom prst="arc">
                    <a:avLst>
                      <a:gd name="adj1" fmla="val 18202030"/>
                      <a:gd name="adj2" fmla="val 4409683"/>
                    </a:avLst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Arco 118"/>
                  <p:cNvSpPr/>
                  <p:nvPr/>
                </p:nvSpPr>
                <p:spPr>
                  <a:xfrm rot="20859153">
                    <a:off x="2434058" y="4961765"/>
                    <a:ext cx="378731" cy="1425723"/>
                  </a:xfrm>
                  <a:prstGeom prst="arc">
                    <a:avLst>
                      <a:gd name="adj1" fmla="val 18202030"/>
                      <a:gd name="adj2" fmla="val 4409683"/>
                    </a:avLst>
                  </a:prstGeom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CasellaDiTesto 122"/>
                  <p:cNvSpPr txBox="1"/>
                  <p:nvPr/>
                </p:nvSpPr>
                <p:spPr>
                  <a:xfrm rot="5400000">
                    <a:off x="2676306" y="6247216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002060"/>
                        </a:solidFill>
                      </a:rPr>
                      <a:t>(200)</a:t>
                    </a:r>
                    <a:endParaRPr lang="en-US" sz="8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3" name="CasellaDiTesto 123"/>
                  <p:cNvSpPr txBox="1"/>
                  <p:nvPr/>
                </p:nvSpPr>
                <p:spPr>
                  <a:xfrm rot="5400000">
                    <a:off x="3286188" y="624897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002060"/>
                        </a:solidFill>
                      </a:rPr>
                      <a:t>(220)</a:t>
                    </a:r>
                    <a:endParaRPr lang="en-US" sz="8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4" name="CasellaDiTesto 124"/>
                  <p:cNvSpPr txBox="1"/>
                  <p:nvPr/>
                </p:nvSpPr>
                <p:spPr>
                  <a:xfrm rot="5400000">
                    <a:off x="3875924" y="624897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002060"/>
                        </a:solidFill>
                      </a:rPr>
                      <a:t>(222)</a:t>
                    </a:r>
                    <a:endParaRPr lang="en-US" sz="8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5" name="CasellaDiTesto 125"/>
                  <p:cNvSpPr txBox="1"/>
                  <p:nvPr/>
                </p:nvSpPr>
                <p:spPr>
                  <a:xfrm rot="5400000">
                    <a:off x="4284864" y="625151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002060"/>
                        </a:solidFill>
                      </a:rPr>
                      <a:t>(400)</a:t>
                    </a:r>
                    <a:endParaRPr lang="en-US" sz="8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6" name="CasellaDiTesto 126"/>
                  <p:cNvSpPr txBox="1"/>
                  <p:nvPr/>
                </p:nvSpPr>
                <p:spPr>
                  <a:xfrm rot="5400000">
                    <a:off x="4609528" y="625151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002060"/>
                        </a:solidFill>
                      </a:rPr>
                      <a:t>(331)</a:t>
                    </a:r>
                    <a:endParaRPr lang="en-US" sz="800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67" name="CasellaDiTesto 127"/>
                  <p:cNvSpPr txBox="1"/>
                  <p:nvPr/>
                </p:nvSpPr>
                <p:spPr>
                  <a:xfrm rot="5400000">
                    <a:off x="4726368" y="6251512"/>
                    <a:ext cx="399468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>
                        <a:solidFill>
                          <a:srgbClr val="002060"/>
                        </a:solidFill>
                      </a:rPr>
                      <a:t>(420)</a:t>
                    </a:r>
                    <a:endParaRPr lang="en-US" sz="800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81" name="CasellaDiTesto 105"/>
          <p:cNvSpPr txBox="1"/>
          <p:nvPr/>
        </p:nvSpPr>
        <p:spPr>
          <a:xfrm>
            <a:off x="5295726" y="1720700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K3Sb peaks</a:t>
            </a:r>
            <a:endParaRPr lang="en-US" sz="1400" dirty="0"/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1" y="0"/>
            <a:ext cx="2876040" cy="655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7030A0"/>
                </a:solidFill>
              </a:rPr>
              <a:t>Cs at 130C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5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26523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Significant Metal Cathode Developments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Emission from metallic surface states by p-polarized light at large incidence angle  gives a very large increase in QE, and a large reduction in the mean transverse energy, compared to emission with normal incidence light (Jun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LBNL)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accord with previous observations of large QE increase from Copper at large incidence angle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F4E-876E-43D1-93FA-58F5EB7FBAE8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15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272955" y="332551"/>
            <a:ext cx="80772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latin typeface="+mn-lt"/>
                <a:ea typeface="宋体" pitchFamily="2" charset="-122"/>
              </a:rPr>
              <a:t> Wavelength dependent QE  </a:t>
            </a:r>
            <a:r>
              <a:rPr lang="en-US" altLang="zh-CN" sz="2000" b="1" dirty="0">
                <a:latin typeface="+mn-lt"/>
                <a:ea typeface="宋体" pitchFamily="2" charset="-122"/>
              </a:rPr>
              <a:t>measurement   for Ag(111</a:t>
            </a:r>
            <a:r>
              <a:rPr lang="en-US" altLang="zh-CN" sz="2000" b="1" dirty="0" smtClean="0">
                <a:latin typeface="+mn-lt"/>
                <a:ea typeface="宋体" pitchFamily="2" charset="-122"/>
              </a:rPr>
              <a:t>)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8" y="1431235"/>
            <a:ext cx="4186906" cy="314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108844" y="1035934"/>
            <a:ext cx="17668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sz="1600" dirty="0" smtClean="0">
                <a:latin typeface="+mn-lt"/>
              </a:rPr>
              <a:t>Normal incidence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501078" y="1059543"/>
            <a:ext cx="20297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600" dirty="0" smtClean="0">
                <a:latin typeface="+mn-lt"/>
              </a:rPr>
              <a:t>70 degree incidence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9297" y="4625009"/>
            <a:ext cx="5251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+mn-lt"/>
              </a:rPr>
              <a:t>S polarized</a:t>
            </a: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Fowler like behavior to ~ 250 nm (5 </a:t>
            </a:r>
            <a:r>
              <a:rPr lang="en-US" sz="1400" dirty="0" err="1" smtClean="0">
                <a:latin typeface="+mn-lt"/>
              </a:rPr>
              <a:t>eV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latin typeface="+mn-lt"/>
              </a:rPr>
              <a:t>P polarized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+mn-lt"/>
              </a:rPr>
              <a:t>Large QE enhancement, particularly close to threshold</a:t>
            </a:r>
            <a:endParaRPr lang="en-US" sz="1400" dirty="0">
              <a:latin typeface="+mn-lt"/>
            </a:endParaRPr>
          </a:p>
          <a:p>
            <a:pPr marL="1200150" lvl="2" indent="-285750">
              <a:buFontTx/>
              <a:buChar char="-"/>
            </a:pPr>
            <a:r>
              <a:rPr lang="en-US" sz="1400" dirty="0" smtClean="0">
                <a:latin typeface="+mn-lt"/>
              </a:rPr>
              <a:t>Non-Fowler like behavior close to threshold</a:t>
            </a:r>
            <a:endParaRPr lang="en-US" sz="1400" dirty="0">
              <a:latin typeface="+mn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6" y="1450587"/>
            <a:ext cx="4233383" cy="317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03076" y="3263275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n-lt"/>
              </a:rPr>
              <a:t>Fowler-like</a:t>
            </a:r>
            <a:endParaRPr lang="en-US" sz="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265" y="2213857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+mn-lt"/>
              </a:rPr>
              <a:t>Non-Fowler-like</a:t>
            </a:r>
            <a:endParaRPr lang="en-US" sz="800" dirty="0"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92626" y="2129051"/>
            <a:ext cx="5350" cy="197912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6290" y="5913438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Jun, Mike, Wan, Dowell, </a:t>
            </a:r>
            <a:r>
              <a:rPr lang="en-US" sz="1000" dirty="0" err="1" smtClean="0">
                <a:latin typeface="+mn-lt"/>
              </a:rPr>
              <a:t>Padmore</a:t>
            </a:r>
            <a:endParaRPr lang="en-US" sz="1000" dirty="0" smtClean="0">
              <a:latin typeface="+mn-lt"/>
            </a:endParaRPr>
          </a:p>
          <a:p>
            <a:r>
              <a:rPr lang="en-US" sz="1000" dirty="0" smtClean="0">
                <a:latin typeface="+mn-lt"/>
              </a:rPr>
              <a:t>manuscript in preparation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0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981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Cs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Sb and Cs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Te Cathodes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repared and Evaluated in the Same System for the PHIN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Photoinjector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Hessler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00385"/>
            <a:ext cx="86868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Photocathode planned to replace the nominal thermionic cathode for the CLIC drive beam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Conclude that Cs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Sb is about as good as Cs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 for this application.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Vacuum conditions are very important for lifetime, for either photocathode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3255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Impact of Vacuum on Cs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Te Operating Lifetime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F4E-876E-43D1-93FA-58F5EB7FBAE8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187" y="1627163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3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Two possibly unfamiliar K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CsSb results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Bob Springer (LANL) reproducibly made ~ 17% QE at 532 nm in a single step taking minutes, using a liquid metal K/Cs source – no separate K or Cs sources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Alexey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Lyashenko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(Ph.D. thesis, Weizmann Institute) made a large number of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CsSb cathodes with very good QE and lifetime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Thicker cathodes gave better green response.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Very good lifetime with exceptionally small degradation in a 700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torr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/CH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mixture.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32" y="3497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Lyashenko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Cathode Results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70E-4EC9-4710-971F-D2358F98DC1E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5D3A39E6-5E9B-4035-9529-173EAF37A9AC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60" y="2730233"/>
            <a:ext cx="4590740" cy="330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209"/>
            <a:ext cx="4583866" cy="35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2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This was a GREAT Workshop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 looked at essentially each slide of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EVERY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talk presented in the past two days, and have ~ 25 minutes to tell you about ~ 900 minutes of excellent presentations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developments since the first PPP Workshop two years ago are dramatic in several areas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 emphasized is based on my limited knowledge of a few areas, and VAST ignorance of many other areas……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Lyashenko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Cathode Results (cont’d.)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70E-4EC9-4710-971F-D2358F98DC1E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638800" cy="427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Innovations from Nagoya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transmission cathodes 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substrates to achieve small emitting area and thus higher brightness with high (~90%) beam polarization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Grow Ga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0.52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0.48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P, (1.9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bandgap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lattice matched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to achieve a high QE (~ 14%), fast time response (~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cathode with a small mean transverse energy under 532 nm illumination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High Brightness from Transmission Geometry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273148"/>
            <a:ext cx="2133600" cy="365125"/>
          </a:xfrm>
        </p:spPr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33" y="1752600"/>
            <a:ext cx="44153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197" y="3707228"/>
            <a:ext cx="4267200" cy="25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4581135"/>
            <a:ext cx="5458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Conventional geometry – cathode spot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ize limited by the diffraction limit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1377" y="2889126"/>
            <a:ext cx="4123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Transmission geometry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llows smaller cathode spots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Lattice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match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larger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bandgap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material to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allowing its growth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70E-4EC9-4710-971F-D2358F98DC1E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63017"/>
            <a:ext cx="5213073" cy="48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2514600" y="2866867"/>
            <a:ext cx="3048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8607" y="2514600"/>
            <a:ext cx="112363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53593" y="1828800"/>
            <a:ext cx="326397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0.52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0.48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with a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1.9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bandgap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ives: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11 to 14 % QE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MTE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~ 6.5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pulse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381" y="1363017"/>
            <a:ext cx="1245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530 nm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2.33 </a:t>
            </a:r>
            <a:r>
              <a:rPr lang="en-US" sz="2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eV</a:t>
            </a: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70E-4EC9-4710-971F-D2358F98DC1E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Results from code – QE dependencies</a:t>
            </a:r>
            <a:endParaRPr lang="en-US" dirty="0"/>
          </a:p>
        </p:txBody>
      </p:sp>
      <p:pic>
        <p:nvPicPr>
          <p:cNvPr id="7" name="Picture 6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3C12FC-61D6-486E-B4FC-F3842E5CF86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4" descr="C:\Users\Siddharth\Desktop\Photo_workshop_talk\QE_vs_e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943170" cy="4751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9718" y="1359534"/>
            <a:ext cx="6263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rom </a:t>
            </a:r>
            <a:r>
              <a:rPr lang="en-US" sz="3200" dirty="0" err="1" smtClean="0">
                <a:solidFill>
                  <a:srgbClr val="FF0000"/>
                </a:solidFill>
              </a:rPr>
              <a:t>Karkare</a:t>
            </a:r>
            <a:r>
              <a:rPr lang="en-US" sz="3200" dirty="0" smtClean="0">
                <a:solidFill>
                  <a:srgbClr val="FF0000"/>
                </a:solidFill>
              </a:rPr>
              <a:t> Modeling of NEA </a:t>
            </a:r>
            <a:r>
              <a:rPr lang="en-US" sz="3200" dirty="0" err="1" smtClean="0">
                <a:solidFill>
                  <a:srgbClr val="FF0000"/>
                </a:solidFill>
              </a:rPr>
              <a:t>GaAs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F4E-876E-43D1-93FA-58F5EB7FBAE8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Surface Roughness/Cs scattering/Non-uniform </a:t>
            </a:r>
            <a:r>
              <a:rPr lang="en-US" dirty="0" err="1" smtClean="0"/>
              <a:t>workfunction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6" name="Picture 5" descr="Blue 10in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7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964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57600" y="24384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Recently measured MTE from MBE grown cathodes</a:t>
            </a:r>
          </a:p>
          <a:p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39499"/>
              </p:ext>
            </p:extLst>
          </p:nvPr>
        </p:nvGraphicFramePr>
        <p:xfrm>
          <a:off x="3581400" y="3298325"/>
          <a:ext cx="5486400" cy="218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/>
                <a:gridCol w="1314450"/>
                <a:gridCol w="1409700"/>
                <a:gridCol w="1447800"/>
              </a:tblGrid>
              <a:tr h="635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Cathode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QE(532nm)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MTE(635nm)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MTE(532nm)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55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Fully Doped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120meV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150mev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/>
                </a:tc>
              </a:tr>
              <a:tr h="9079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100nm </a:t>
                      </a:r>
                      <a:r>
                        <a:rPr lang="en-US" dirty="0" err="1" smtClean="0"/>
                        <a:t>undoped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77meV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105meV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11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3C12FC-61D6-486E-B4FC-F3842E5CF86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64286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S.Karkare</a:t>
            </a:r>
            <a:r>
              <a:rPr lang="en-US" sz="1200" dirty="0" smtClean="0"/>
              <a:t>, </a:t>
            </a:r>
            <a:r>
              <a:rPr lang="en-US" sz="1200" dirty="0" err="1" smtClean="0"/>
              <a:t>I.Bazarov</a:t>
            </a:r>
            <a:r>
              <a:rPr lang="en-US" sz="1200" dirty="0" smtClean="0"/>
              <a:t> App. Phys.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98, 094104 (2011)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1752600"/>
            <a:ext cx="617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rom </a:t>
            </a:r>
            <a:r>
              <a:rPr lang="en-US" sz="3200" dirty="0" err="1" smtClean="0">
                <a:solidFill>
                  <a:srgbClr val="FF0000"/>
                </a:solidFill>
              </a:rPr>
              <a:t>Karkare</a:t>
            </a:r>
            <a:r>
              <a:rPr lang="en-US" sz="3200" dirty="0" smtClean="0">
                <a:solidFill>
                  <a:srgbClr val="FF0000"/>
                </a:solidFill>
              </a:rPr>
              <a:t> modeling of NEA </a:t>
            </a:r>
            <a:r>
              <a:rPr lang="en-US" sz="3200" dirty="0" err="1" smtClean="0">
                <a:solidFill>
                  <a:srgbClr val="FF0000"/>
                </a:solidFill>
              </a:rPr>
              <a:t>GaAs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9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Many Other Fine Contributions, with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Potential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ajor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uture Impact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Alternative alkali metal sources (e.g. CPD from Maryland)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Acetylation of Cs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Te (ANL)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CsBr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overlayers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on Cu (PNNL, SLAC)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Nanostructured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emitters (MIT, BNL, LBNL), including use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cathode in real RF structure (UCLA)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Comments from a “Geezer”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Temperature measurements – where done w.r.t. the substrate surface?  Method?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Vacuum – quoting a pressure is inadequate – must specify how measured, and provide RGA information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Duration of some measurements ~ 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sec, NOT small in terms of ~ monolayer contamination from small partial pressures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Unresolved Questions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role of dopant(s) for NEA and PEA cathodes?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How important is band bending in NEA cathodes?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Reconcile non-uniform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stiochiometry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uniform, and high, QE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antimonides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“Prescriptions” for alkali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antimonide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cathode formation – how do we understand the differences, and which is best?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“payoff” from developing NEA III-V cathodes to what we believe their potential to be is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ENORMOUS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a </a:t>
            </a:r>
            <a:r>
              <a:rPr lang="en-US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truly COLD emitter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BCF4E-876E-43D1-93FA-58F5EB7FBAE8}" type="datetime1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116" y="609600"/>
            <a:ext cx="87594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 can’t wait until the next PPP Workshop.   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If the progress at that time is as great as it has been in the past two years, the results will be spectacular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Major Developments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Impressive photocathode development laboratories have been established in several laboratories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many new results on high average current beam delivery, low intrinsic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emittance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very good cathode operational lifetimes…….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is much broader use of surface and bulk analytical tools to analyze both cathode formation and degradation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Aggressive and detailed cathode models are being developed and improved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Cornell Photocathode Laboratory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4" y="961630"/>
            <a:ext cx="7515209" cy="56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Significant Advances are Roaring In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54864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 average currents are being achieved – Cornell reached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52 mA average current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operated at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mA average for 8 hours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(600 C) from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CsSb, stopped by boredom rather than cathode decay.  QE dropped from ~11% to ~ 8% during this run.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Cultrera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ts val="3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8305800" cy="273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99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Significant Advances (Cont’d.)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BNL transported a K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CsSb cathode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where it delivered both high average current and total charge in a test setup, with no decay until reaching ~ 20 mA average current 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4" descr="http://opsweb.acc.jlab.org/CSUEApps/elog/view_attachment.php?attachment_id=125945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3505200"/>
            <a:ext cx="7315200" cy="283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1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Significant Advances (cont’d.)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Many laboratories report very good dark and low average current lifetimes from alkali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antimonide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alkali telluride,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photocathodes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Alkali telluride cathodes are shipped all over the world, very successfully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8110-42F8-4CF2-84CA-4B94E24F46F8}" type="datetime1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97237" y="97654"/>
            <a:ext cx="5579706" cy="6802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Low average current operation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8" r="7267" b="17442"/>
          <a:stretch/>
        </p:blipFill>
        <p:spPr>
          <a:xfrm>
            <a:off x="-1" y="955111"/>
            <a:ext cx="3601617" cy="1789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20409" r="6927" b="19048"/>
          <a:stretch/>
        </p:blipFill>
        <p:spPr>
          <a:xfrm>
            <a:off x="111972" y="2791350"/>
            <a:ext cx="3526971" cy="1909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5280" y="1450245"/>
            <a:ext cx="241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 map on </a:t>
            </a:r>
            <a:r>
              <a:rPr lang="en-US" u="sng" dirty="0" smtClean="0">
                <a:solidFill>
                  <a:srgbClr val="FF0000"/>
                </a:solidFill>
              </a:rPr>
              <a:t>03 Feb 2012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9896" y="3470858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 map on </a:t>
            </a:r>
            <a:r>
              <a:rPr lang="en-US" u="sng" dirty="0" smtClean="0">
                <a:solidFill>
                  <a:srgbClr val="FF0000"/>
                </a:solidFill>
              </a:rPr>
              <a:t>03 Apr 2012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25032" r="12012" b="18193"/>
          <a:stretch/>
        </p:blipFill>
        <p:spPr bwMode="auto">
          <a:xfrm>
            <a:off x="-1" y="4586704"/>
            <a:ext cx="4450703" cy="227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62296" y="542406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QE map on </a:t>
            </a:r>
            <a:r>
              <a:rPr lang="en-US" u="sng" dirty="0" smtClean="0">
                <a:solidFill>
                  <a:srgbClr val="FF0000"/>
                </a:solidFill>
              </a:rPr>
              <a:t>02 Oct 2012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5165" y="1311745"/>
            <a:ext cx="121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~10%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03676" y="3284478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~8%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03676" y="5285566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~5%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971" y="97654"/>
            <a:ext cx="8964971" cy="1045346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Cornell Low Average Current Life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P3 Workshop 8-10 October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04274" y="6174503"/>
            <a:ext cx="602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1/e lifetime ~13 months = 9500 </a:t>
            </a:r>
            <a:r>
              <a:rPr lang="en-US" sz="3200" dirty="0" err="1" smtClean="0">
                <a:solidFill>
                  <a:srgbClr val="FF0000"/>
                </a:solidFill>
              </a:rPr>
              <a:t>hrs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Yet Mysteries Remain……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70E-4EC9-4710-971F-D2358F98DC1E}" type="datetime1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PPP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39E6-5E9B-4035-9529-173EAF37A9A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24" y="1091784"/>
            <a:ext cx="42481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1168387"/>
            <a:ext cx="472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Cornell measurement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f stoichiometry and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QE of K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CsSb with 2D scanning Auger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Cultrera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And:  (Schubert)</a:t>
            </a:r>
          </a:p>
          <a:p>
            <a:r>
              <a:rPr lang="en-US" sz="3200" dirty="0" smtClean="0"/>
              <a:t>“We </a:t>
            </a:r>
            <a:r>
              <a:rPr lang="en-US" sz="3200" dirty="0"/>
              <a:t>were not successful in growing </a:t>
            </a:r>
            <a:r>
              <a:rPr lang="en-US" sz="3200" dirty="0" smtClean="0"/>
              <a:t>a stoichiometric </a:t>
            </a:r>
            <a:r>
              <a:rPr lang="en-US" sz="3200" dirty="0"/>
              <a:t>CsK2Sb cathode</a:t>
            </a:r>
            <a:r>
              <a:rPr lang="en-US" sz="3200" dirty="0" smtClean="0"/>
              <a:t>.”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22098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1373</Words>
  <Application>Microsoft Office PowerPoint</Application>
  <PresentationFormat>On-screen Show (4:3)</PresentationFormat>
  <Paragraphs>272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Summary of the 2nd PPP Workshop</vt:lpstr>
      <vt:lpstr>This was a GREAT Workshop</vt:lpstr>
      <vt:lpstr>Major Developments</vt:lpstr>
      <vt:lpstr>Cornell Photocathode Laboratory</vt:lpstr>
      <vt:lpstr>Significant Advances are Roaring In</vt:lpstr>
      <vt:lpstr>Significant Advances (Cont’d.)</vt:lpstr>
      <vt:lpstr>Significant Advances (cont’d.)</vt:lpstr>
      <vt:lpstr>Cornell Low Average Current Life</vt:lpstr>
      <vt:lpstr>Yet Mysteries Remain……</vt:lpstr>
      <vt:lpstr>Quantitative Analytical Tools are Being More Widely Employed</vt:lpstr>
      <vt:lpstr>PowerPoint Presentation</vt:lpstr>
      <vt:lpstr>PowerPoint Presentation</vt:lpstr>
      <vt:lpstr>PowerPoint Presentation</vt:lpstr>
      <vt:lpstr>Significant Metal Cathode Developments</vt:lpstr>
      <vt:lpstr>PowerPoint Presentation</vt:lpstr>
      <vt:lpstr>Cs3Sb and Cs2Te Cathodes Prepared and Evaluated in the Same System for the PHIN Photoinjector (Hessler)</vt:lpstr>
      <vt:lpstr>Impact of Vacuum on Cs2Te Operating Lifetime</vt:lpstr>
      <vt:lpstr>Two possibly unfamiliar K2CsSb results</vt:lpstr>
      <vt:lpstr>Lyashenko Cathode Results</vt:lpstr>
      <vt:lpstr>Lyashenko Cathode Results (cont’d.)</vt:lpstr>
      <vt:lpstr>Innovations from Nagoya</vt:lpstr>
      <vt:lpstr>High Brightness from Transmission Geometry</vt:lpstr>
      <vt:lpstr>Lattice match larger bandgap material to GaAs, allowing its growth</vt:lpstr>
      <vt:lpstr>PowerPoint Presentation</vt:lpstr>
      <vt:lpstr>PowerPoint Presentation</vt:lpstr>
      <vt:lpstr>Many Other Fine Contributions, with Potential for Major Future Impact</vt:lpstr>
      <vt:lpstr>Comments from a “Geezer”</vt:lpstr>
      <vt:lpstr>Unresolved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2nd PPP Workshop</dc:title>
  <dc:creator>cksinclair</dc:creator>
  <cp:lastModifiedBy>cksinclair</cp:lastModifiedBy>
  <cp:revision>39</cp:revision>
  <dcterms:created xsi:type="dcterms:W3CDTF">2012-10-09T01:35:36Z</dcterms:created>
  <dcterms:modified xsi:type="dcterms:W3CDTF">2012-10-10T12:51:38Z</dcterms:modified>
</cp:coreProperties>
</file>