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6335" r:id="rId2"/>
  </p:sldMasterIdLst>
  <p:notesMasterIdLst>
    <p:notesMasterId r:id="rId18"/>
  </p:notesMasterIdLst>
  <p:handoutMasterIdLst>
    <p:handoutMasterId r:id="rId19"/>
  </p:handoutMasterIdLst>
  <p:sldIdLst>
    <p:sldId id="256" r:id="rId3"/>
    <p:sldId id="419" r:id="rId4"/>
    <p:sldId id="324" r:id="rId5"/>
    <p:sldId id="422" r:id="rId6"/>
    <p:sldId id="423" r:id="rId7"/>
    <p:sldId id="408" r:id="rId8"/>
    <p:sldId id="385" r:id="rId9"/>
    <p:sldId id="358" r:id="rId10"/>
    <p:sldId id="288" r:id="rId11"/>
    <p:sldId id="394" r:id="rId12"/>
    <p:sldId id="424" r:id="rId13"/>
    <p:sldId id="417" r:id="rId14"/>
    <p:sldId id="428" r:id="rId15"/>
    <p:sldId id="427" r:id="rId16"/>
    <p:sldId id="420" r:id="rId17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63DE8"/>
    <a:srgbClr val="00DFCA"/>
    <a:srgbClr val="C8C800"/>
    <a:srgbClr val="B50069"/>
    <a:srgbClr val="F76681"/>
    <a:srgbClr val="500093"/>
    <a:srgbClr val="FBFBB1"/>
    <a:srgbClr val="01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 autoAdjust="0"/>
    <p:restoredTop sz="94659" autoAdjust="0"/>
  </p:normalViewPr>
  <p:slideViewPr>
    <p:cSldViewPr snapToGrid="0">
      <p:cViewPr varScale="1">
        <p:scale>
          <a:sx n="75" d="100"/>
          <a:sy n="75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18087" y="8841264"/>
            <a:ext cx="550121" cy="4131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2942" tIns="59854" rIns="122942" bIns="59854" anchor="ctr">
            <a:spAutoFit/>
          </a:bodyPr>
          <a:lstStyle/>
          <a:p>
            <a:pPr algn="r" defTabSz="1239129"/>
            <a:fld id="{1F0FDF3C-0B7C-4AAC-BB5B-4327AA08026B}" type="slidenum">
              <a:rPr lang="en-US" altLang="en-US" sz="1900">
                <a:latin typeface="Arial" charset="0"/>
              </a:rPr>
              <a:pPr algn="r" defTabSz="1239129"/>
              <a:t>‹#›</a:t>
            </a:fld>
            <a:endParaRPr lang="en-US" altLang="en-US" sz="1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040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2942" tIns="59854" rIns="122942" bIns="59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89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18087" y="8841264"/>
            <a:ext cx="550121" cy="4131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2942" tIns="59854" rIns="122942" bIns="59854" anchor="ctr">
            <a:spAutoFit/>
          </a:bodyPr>
          <a:lstStyle/>
          <a:p>
            <a:pPr algn="r" defTabSz="1239129"/>
            <a:fld id="{8A5C5D98-587C-415E-992E-EF74554D7AFF}" type="slidenum">
              <a:rPr lang="en-US" altLang="en-US" sz="1900">
                <a:latin typeface="Arial" charset="0"/>
              </a:rPr>
              <a:pPr algn="r" defTabSz="1239129"/>
              <a:t>‹#›</a:t>
            </a:fld>
            <a:endParaRPr lang="en-US" altLang="en-US" sz="1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901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76AE37C-6495-4ED9-A7BF-9288CCFF29C0}" type="slidenum">
              <a:rPr lang="en-US"/>
              <a:pPr/>
              <a:t>6</a:t>
            </a:fld>
            <a:endParaRPr lang="en-US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Change Slide to “Sources” and include Plasma Source.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1.2 W @ 856 nm, 76Mhz;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250mW 2</a:t>
            </a:r>
            <a:r>
              <a:rPr lang="en-US" baseline="30000" smtClean="0">
                <a:ea typeface="ＭＳ Ｐゴシック" pitchFamily="34" charset="-128"/>
              </a:rPr>
              <a:t>nd</a:t>
            </a:r>
            <a:r>
              <a:rPr lang="en-US" smtClean="0">
                <a:ea typeface="ＭＳ Ｐゴシック" pitchFamily="34" charset="-128"/>
              </a:rPr>
              <a:t> Harmonic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200µW Fourth Harmonic</a:t>
            </a:r>
          </a:p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Pulse Picked: 30mW picked,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3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90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3325" y="50800"/>
            <a:ext cx="2009775" cy="627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50800"/>
            <a:ext cx="5876925" cy="627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86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5913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77573596-2421-4555-A16A-D0C20B3513C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1402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2286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fld id="{1C732B96-993C-4809-BBCC-370CB899D06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40838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81C2F18E-ED25-444A-9261-548821A8F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44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5629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1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44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24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417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5756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0636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-47625" y="6616700"/>
            <a:ext cx="9229725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pic>
        <p:nvPicPr>
          <p:cNvPr id="6147" name="Picture 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500813"/>
            <a:ext cx="54991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50800"/>
            <a:ext cx="750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One line title (two lines possible)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(suggestion:  avoid going beyond third level for the On Site Review Presentation- your stuff may be too detailed for the audience and hard to read in the back of the room)</a:t>
            </a:r>
          </a:p>
          <a:p>
            <a:pPr lvl="2"/>
            <a:r>
              <a:rPr lang="en-US" smtClean="0"/>
              <a:t>Fourth level</a:t>
            </a: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-28575" y="933450"/>
            <a:ext cx="7724775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pic>
        <p:nvPicPr>
          <p:cNvPr id="6151" name="Picture 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23838"/>
            <a:ext cx="12700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91563" y="6248400"/>
            <a:ext cx="371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8A7DA96-ABFC-4CFA-A01B-05C31105EE37}" type="slidenum">
              <a:rPr lang="en-US" sz="1200" b="1">
                <a:latin typeface="Arial" charset="0"/>
              </a:rPr>
              <a:pPr/>
              <a:t>‹#›</a:t>
            </a:fld>
            <a:endParaRPr lang="en-US" sz="1200" b="1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86A06E-3C8D-4324-85CA-39164EE5D3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14" r:id="rId1"/>
    <p:sldLayoutId id="2147486915" r:id="rId2"/>
    <p:sldLayoutId id="2147486916" r:id="rId3"/>
    <p:sldLayoutId id="2147486917" r:id="rId4"/>
    <p:sldLayoutId id="2147486918" r:id="rId5"/>
    <p:sldLayoutId id="2147486919" r:id="rId6"/>
    <p:sldLayoutId id="2147486920" r:id="rId7"/>
    <p:sldLayoutId id="2147486921" r:id="rId8"/>
    <p:sldLayoutId id="2147486922" r:id="rId9"/>
    <p:sldLayoutId id="2147486923" r:id="rId10"/>
    <p:sldLayoutId id="2147486924" r:id="rId11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-47625" y="6616700"/>
            <a:ext cx="9229725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+mn-ea"/>
            </a:endParaRPr>
          </a:p>
        </p:txBody>
      </p:sp>
      <p:pic>
        <p:nvPicPr>
          <p:cNvPr id="9219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500813"/>
            <a:ext cx="54991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-28575" y="933450"/>
            <a:ext cx="7724775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+mn-ea"/>
            </a:endParaRPr>
          </a:p>
        </p:txBody>
      </p:sp>
      <p:pic>
        <p:nvPicPr>
          <p:cNvPr id="9221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23838"/>
            <a:ext cx="12700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91563" y="6248400"/>
            <a:ext cx="371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7D9373E-DDAA-453C-8A03-7A85AF864242}" type="slidenum">
              <a:rPr lang="en-US" sz="1200" b="1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50800"/>
            <a:ext cx="750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One line title (two lines possible)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(suggestion:  avoid going beyond third level for the On Site Review Presentation- your stuff may be too detailed for the audience and hard to read in the back of the room)</a:t>
            </a:r>
          </a:p>
          <a:p>
            <a:pPr lvl="2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27" r:id="rId1"/>
    <p:sldLayoutId id="2147486928" r:id="rId2"/>
    <p:sldLayoutId id="2147486930" r:id="rId3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838" y="1533525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Reduction of </a:t>
            </a:r>
            <a:r>
              <a:rPr lang="en-US" dirty="0" err="1" smtClean="0">
                <a:ea typeface="ＭＳ Ｐゴシック" pitchFamily="34" charset="-128"/>
              </a:rPr>
              <a:t>emittance</a:t>
            </a:r>
            <a:r>
              <a:rPr lang="en-US" dirty="0" smtClean="0">
                <a:ea typeface="ＭＳ Ｐゴシック" pitchFamily="34" charset="-128"/>
              </a:rPr>
              <a:t> from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metals to less than thermal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06538" y="2932113"/>
            <a:ext cx="6400800" cy="1752600"/>
          </a:xfrm>
        </p:spPr>
        <p:txBody>
          <a:bodyPr/>
          <a:lstStyle/>
          <a:p>
            <a:r>
              <a:rPr lang="en-US" sz="2000" smtClean="0">
                <a:solidFill>
                  <a:srgbClr val="0235AD"/>
                </a:solidFill>
                <a:ea typeface="ＭＳ Ｐゴシック" pitchFamily="34" charset="-128"/>
              </a:rPr>
              <a:t>Jun Feng </a:t>
            </a:r>
          </a:p>
          <a:p>
            <a:endParaRPr lang="en-US" sz="2000" smtClean="0">
              <a:solidFill>
                <a:srgbClr val="0235AD"/>
              </a:solidFill>
              <a:ea typeface="ＭＳ Ｐゴシック" pitchFamily="34" charset="-128"/>
            </a:endParaRPr>
          </a:p>
          <a:p>
            <a:r>
              <a:rPr lang="en-US" sz="2000" smtClean="0">
                <a:solidFill>
                  <a:srgbClr val="0235AD"/>
                </a:solidFill>
                <a:ea typeface="ＭＳ Ｐゴシック" pitchFamily="34" charset="-128"/>
              </a:rPr>
              <a:t>Lawrence Berkeley National Laboratory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63538" y="5576888"/>
            <a:ext cx="2998787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800" b="1" kern="0" dirty="0">
                <a:latin typeface="+mj-lt"/>
                <a:ea typeface="ＭＳ Ｐゴシック" charset="-128"/>
                <a:cs typeface="ＭＳ Ｐゴシック" charset="-128"/>
              </a:rPr>
              <a:t>Acknowledgements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5113" y="6022975"/>
            <a:ext cx="5624512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en-US" sz="1800" b="1" dirty="0">
                <a:latin typeface="+mn-lt"/>
              </a:rPr>
              <a:t>Mike Greaves, W. Wan, D. Dowell, H. </a:t>
            </a:r>
            <a:r>
              <a:rPr lang="en-US" sz="1800" b="1" dirty="0" smtClean="0">
                <a:latin typeface="+mn-lt"/>
              </a:rPr>
              <a:t>A. </a:t>
            </a:r>
            <a:r>
              <a:rPr lang="en-US" sz="1800" b="1" dirty="0" err="1" smtClean="0">
                <a:latin typeface="+mn-lt"/>
              </a:rPr>
              <a:t>Padmore</a:t>
            </a:r>
            <a:endParaRPr lang="en-US" sz="18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5" name="Straight Connector 25"/>
          <p:cNvCxnSpPr>
            <a:cxnSpLocks noChangeShapeType="1"/>
          </p:cNvCxnSpPr>
          <p:nvPr/>
        </p:nvCxnSpPr>
        <p:spPr bwMode="auto">
          <a:xfrm>
            <a:off x="879475" y="2703513"/>
            <a:ext cx="3159125" cy="15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26" name="Title 12"/>
          <p:cNvSpPr>
            <a:spLocks noGrp="1"/>
          </p:cNvSpPr>
          <p:nvPr>
            <p:ph type="title"/>
          </p:nvPr>
        </p:nvSpPr>
        <p:spPr>
          <a:xfrm>
            <a:off x="-402609" y="50800"/>
            <a:ext cx="8162309" cy="7366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Angular distribution confirms surface state: 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eg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. Cu(111) </a:t>
            </a:r>
          </a:p>
        </p:txBody>
      </p:sp>
      <p:grpSp>
        <p:nvGrpSpPr>
          <p:cNvPr id="5127" name="Group 21"/>
          <p:cNvGrpSpPr>
            <a:grpSpLocks/>
          </p:cNvGrpSpPr>
          <p:nvPr/>
        </p:nvGrpSpPr>
        <p:grpSpPr bwMode="auto">
          <a:xfrm>
            <a:off x="4733925" y="1141413"/>
            <a:ext cx="4441825" cy="3767137"/>
            <a:chOff x="4613946" y="1693895"/>
            <a:chExt cx="4442742" cy="3768435"/>
          </a:xfrm>
        </p:grpSpPr>
        <p:pic>
          <p:nvPicPr>
            <p:cNvPr id="5135" name="Picture 3"/>
            <p:cNvPicPr>
              <a:picLocks noChangeAspect="1" noChangeArrowheads="1"/>
            </p:cNvPicPr>
            <p:nvPr/>
          </p:nvPicPr>
          <p:blipFill>
            <a:blip r:embed="rId3">
              <a:lum brigh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650" y="1919288"/>
              <a:ext cx="4237038" cy="316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6" name="TextBox 6"/>
            <p:cNvSpPr txBox="1">
              <a:spLocks noChangeArrowheads="1"/>
            </p:cNvSpPr>
            <p:nvPr/>
          </p:nvSpPr>
          <p:spPr bwMode="auto">
            <a:xfrm>
              <a:off x="5655896" y="1693895"/>
              <a:ext cx="2168996" cy="400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Arial" charset="0"/>
                  <a:cs typeface="Arial" charset="0"/>
                </a:rPr>
                <a:t>I(k</a:t>
              </a:r>
              <a:r>
                <a:rPr lang="en-US" sz="2000" b="1" baseline="-25000">
                  <a:latin typeface="Arial" charset="0"/>
                  <a:cs typeface="Arial" charset="0"/>
                </a:rPr>
                <a:t>x</a:t>
              </a:r>
              <a:r>
                <a:rPr lang="en-US" sz="2000" b="1">
                  <a:latin typeface="Arial" charset="0"/>
                  <a:cs typeface="Arial" charset="0"/>
                </a:rPr>
                <a:t>,k</a:t>
              </a:r>
              <a:r>
                <a:rPr lang="en-US" sz="2000" b="1" baseline="-25000">
                  <a:latin typeface="Arial" charset="0"/>
                  <a:cs typeface="Arial" charset="0"/>
                </a:rPr>
                <a:t>y</a:t>
              </a:r>
              <a:r>
                <a:rPr lang="en-US" sz="2000" b="1">
                  <a:latin typeface="Arial" charset="0"/>
                  <a:cs typeface="Arial" charset="0"/>
                </a:rPr>
                <a:t>), E = E</a:t>
              </a:r>
              <a:r>
                <a:rPr lang="en-US" sz="2000" b="1" baseline="-25000">
                  <a:latin typeface="Arial" charset="0"/>
                  <a:cs typeface="Arial" charset="0"/>
                </a:rPr>
                <a:t>fermi</a:t>
              </a:r>
            </a:p>
          </p:txBody>
        </p:sp>
        <p:grpSp>
          <p:nvGrpSpPr>
            <p:cNvPr id="5137" name="Group 14"/>
            <p:cNvGrpSpPr>
              <a:grpSpLocks/>
            </p:cNvGrpSpPr>
            <p:nvPr/>
          </p:nvGrpSpPr>
          <p:grpSpPr bwMode="auto">
            <a:xfrm>
              <a:off x="6144372" y="4907127"/>
              <a:ext cx="1150632" cy="555203"/>
              <a:chOff x="1856209" y="4950135"/>
              <a:chExt cx="1150632" cy="555203"/>
            </a:xfrm>
          </p:grpSpPr>
          <p:sp>
            <p:nvSpPr>
              <p:cNvPr id="5140" name="Rectangle 15"/>
              <p:cNvSpPr>
                <a:spLocks noChangeArrowheads="1"/>
              </p:cNvSpPr>
              <p:nvPr/>
            </p:nvSpPr>
            <p:spPr bwMode="auto">
              <a:xfrm>
                <a:off x="1856209" y="4950135"/>
                <a:ext cx="1150632" cy="2062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24" name="Object 4"/>
              <p:cNvGraphicFramePr>
                <a:graphicFrameLocks noChangeAspect="1"/>
              </p:cNvGraphicFramePr>
              <p:nvPr/>
            </p:nvGraphicFramePr>
            <p:xfrm>
              <a:off x="2138571" y="4972361"/>
              <a:ext cx="564329" cy="532977"/>
            </p:xfrm>
            <a:graphic>
              <a:graphicData uri="http://schemas.openxmlformats.org/presentationml/2006/ole">
                <p:oleObj spid="_x0000_s5180" name="Equation" r:id="rId4" imgW="457200" imgH="431800" progId="">
                  <p:embed/>
                </p:oleObj>
              </a:graphicData>
            </a:graphic>
          </p:graphicFrame>
        </p:grpSp>
        <p:grpSp>
          <p:nvGrpSpPr>
            <p:cNvPr id="5138" name="Group 20"/>
            <p:cNvGrpSpPr>
              <a:grpSpLocks/>
            </p:cNvGrpSpPr>
            <p:nvPr/>
          </p:nvGrpSpPr>
          <p:grpSpPr bwMode="auto">
            <a:xfrm>
              <a:off x="4613946" y="2942278"/>
              <a:ext cx="564329" cy="1009145"/>
              <a:chOff x="4613946" y="2942278"/>
              <a:chExt cx="564329" cy="1009145"/>
            </a:xfrm>
          </p:grpSpPr>
          <p:sp>
            <p:nvSpPr>
              <p:cNvPr id="5139" name="Rectangle 18"/>
              <p:cNvSpPr>
                <a:spLocks noChangeArrowheads="1"/>
              </p:cNvSpPr>
              <p:nvPr/>
            </p:nvSpPr>
            <p:spPr bwMode="auto">
              <a:xfrm>
                <a:off x="4874336" y="2942278"/>
                <a:ext cx="216670" cy="1009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23" name="Object 3"/>
              <p:cNvGraphicFramePr>
                <a:graphicFrameLocks noChangeAspect="1"/>
              </p:cNvGraphicFramePr>
              <p:nvPr/>
            </p:nvGraphicFramePr>
            <p:xfrm>
              <a:off x="4613946" y="3105627"/>
              <a:ext cx="564329" cy="532977"/>
            </p:xfrm>
            <a:graphic>
              <a:graphicData uri="http://schemas.openxmlformats.org/presentationml/2006/ole">
                <p:oleObj spid="_x0000_s5181" name="Equation" r:id="rId5" imgW="457200" imgH="431800" progId="">
                  <p:embed/>
                </p:oleObj>
              </a:graphicData>
            </a:graphic>
          </p:graphicFrame>
        </p:grpSp>
      </p:grp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879475" y="5158144"/>
            <a:ext cx="543129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600" b="1" dirty="0">
                <a:latin typeface="Arial" charset="0"/>
                <a:cs typeface="Arial" charset="0"/>
              </a:rPr>
              <a:t> Emission is not </a:t>
            </a:r>
            <a:r>
              <a:rPr lang="en-US" sz="1600" b="1" dirty="0" smtClean="0">
                <a:latin typeface="Arial" charset="0"/>
                <a:cs typeface="Arial" charset="0"/>
              </a:rPr>
              <a:t>isotropic as for a free electron metal</a:t>
            </a:r>
            <a:endParaRPr lang="en-US" sz="1600" b="1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1000" b="1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Arial" charset="0"/>
                <a:cs typeface="Arial" charset="0"/>
              </a:rPr>
              <a:t> Emission localized in energy and momentum</a:t>
            </a:r>
          </a:p>
          <a:p>
            <a:pPr>
              <a:buFont typeface="Arial" charset="0"/>
              <a:buChar char="•"/>
            </a:pPr>
            <a:endParaRPr lang="en-US" sz="1000" b="1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Arial" charset="0"/>
                <a:cs typeface="Arial" charset="0"/>
              </a:rPr>
              <a:t> Maximum transverse momentum limited</a:t>
            </a:r>
          </a:p>
        </p:txBody>
      </p:sp>
      <p:grpSp>
        <p:nvGrpSpPr>
          <p:cNvPr id="5129" name="Group 21"/>
          <p:cNvGrpSpPr>
            <a:grpSpLocks/>
          </p:cNvGrpSpPr>
          <p:nvPr/>
        </p:nvGrpSpPr>
        <p:grpSpPr bwMode="auto">
          <a:xfrm>
            <a:off x="139700" y="1054100"/>
            <a:ext cx="4625975" cy="3919538"/>
            <a:chOff x="96900" y="1053795"/>
            <a:chExt cx="4624872" cy="3919794"/>
          </a:xfrm>
        </p:grpSpPr>
        <p:pic>
          <p:nvPicPr>
            <p:cNvPr id="5130" name="Picture 7" descr="C:\ARPES Beamline\Analysis\Material Sputtering Experiments\Cu(111)\matlab\ss_width\printfiles\E_ky_run_1.jpg"/>
            <p:cNvPicPr>
              <a:picLocks noChangeAspect="1" noChangeArrowheads="1"/>
            </p:cNvPicPr>
            <p:nvPr/>
          </p:nvPicPr>
          <p:blipFill>
            <a:blip r:embed="rId6">
              <a:lum brigh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3" y="1229442"/>
              <a:ext cx="4614369" cy="347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5"/>
            <p:cNvSpPr txBox="1">
              <a:spLocks noChangeArrowheads="1"/>
            </p:cNvSpPr>
            <p:nvPr/>
          </p:nvSpPr>
          <p:spPr bwMode="auto">
            <a:xfrm>
              <a:off x="1238115" y="1053795"/>
              <a:ext cx="179326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Arial" charset="0"/>
                  <a:cs typeface="Arial" charset="0"/>
                </a:rPr>
                <a:t>I(E, k</a:t>
              </a:r>
              <a:r>
                <a:rPr lang="en-US" sz="2000" b="1" baseline="-25000">
                  <a:latin typeface="Arial" charset="0"/>
                  <a:cs typeface="Arial" charset="0"/>
                </a:rPr>
                <a:t>y</a:t>
              </a:r>
              <a:r>
                <a:rPr lang="en-US" sz="2000" b="1">
                  <a:latin typeface="Arial" charset="0"/>
                  <a:cs typeface="Arial" charset="0"/>
                </a:rPr>
                <a:t>), k</a:t>
              </a:r>
              <a:r>
                <a:rPr lang="en-US" sz="2000" b="1" baseline="-25000">
                  <a:latin typeface="Arial" charset="0"/>
                  <a:cs typeface="Arial" charset="0"/>
                </a:rPr>
                <a:t>x</a:t>
              </a:r>
              <a:r>
                <a:rPr lang="en-US" sz="2000" b="1">
                  <a:latin typeface="Arial" charset="0"/>
                  <a:cs typeface="Arial" charset="0"/>
                </a:rPr>
                <a:t> = 0</a:t>
              </a:r>
            </a:p>
          </p:txBody>
        </p:sp>
        <p:sp>
          <p:nvSpPr>
            <p:cNvPr id="5132" name="TextBox 25"/>
            <p:cNvSpPr txBox="1">
              <a:spLocks noChangeArrowheads="1"/>
            </p:cNvSpPr>
            <p:nvPr/>
          </p:nvSpPr>
          <p:spPr bwMode="auto">
            <a:xfrm rot="-5400000">
              <a:off x="-95891" y="2771420"/>
              <a:ext cx="69335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sz="1400" b="1">
                  <a:latin typeface="Arial" charset="0"/>
                  <a:cs typeface="Arial" charset="0"/>
                </a:rPr>
                <a:t>E [eV]</a:t>
              </a:r>
            </a:p>
          </p:txBody>
        </p:sp>
        <p:grpSp>
          <p:nvGrpSpPr>
            <p:cNvPr id="5133" name="Group 20"/>
            <p:cNvGrpSpPr>
              <a:grpSpLocks/>
            </p:cNvGrpSpPr>
            <p:nvPr/>
          </p:nvGrpSpPr>
          <p:grpSpPr bwMode="auto">
            <a:xfrm>
              <a:off x="1628897" y="4418474"/>
              <a:ext cx="1150632" cy="555115"/>
              <a:chOff x="1628897" y="4418474"/>
              <a:chExt cx="1150632" cy="555115"/>
            </a:xfrm>
          </p:grpSpPr>
          <p:sp>
            <p:nvSpPr>
              <p:cNvPr id="5134" name="Rectangle 9"/>
              <p:cNvSpPr>
                <a:spLocks noChangeArrowheads="1"/>
              </p:cNvSpPr>
              <p:nvPr/>
            </p:nvSpPr>
            <p:spPr bwMode="auto">
              <a:xfrm>
                <a:off x="1628897" y="4418474"/>
                <a:ext cx="1150632" cy="2928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22" name="Object 2"/>
              <p:cNvGraphicFramePr>
                <a:graphicFrameLocks noChangeAspect="1"/>
              </p:cNvGraphicFramePr>
              <p:nvPr/>
            </p:nvGraphicFramePr>
            <p:xfrm>
              <a:off x="1911259" y="4440696"/>
              <a:ext cx="564329" cy="532893"/>
            </p:xfrm>
            <a:graphic>
              <a:graphicData uri="http://schemas.openxmlformats.org/presentationml/2006/ole">
                <p:oleObj spid="_x0000_s5182" name="Equation" r:id="rId7" imgW="457200" imgH="43180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272955" y="332551"/>
            <a:ext cx="80772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 Wavelength dependent QE  </a:t>
            </a:r>
            <a:r>
              <a:rPr lang="en-US" altLang="zh-CN" sz="2000" b="1" dirty="0">
                <a:latin typeface="+mn-lt"/>
                <a:ea typeface="宋体" pitchFamily="2" charset="-122"/>
              </a:rPr>
              <a:t>measurement   for Ag(111</a:t>
            </a:r>
            <a:r>
              <a:rPr lang="en-US" altLang="zh-CN" sz="2000" b="1" dirty="0" smtClean="0">
                <a:latin typeface="+mn-lt"/>
                <a:ea typeface="宋体" pitchFamily="2" charset="-122"/>
              </a:rPr>
              <a:t>)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38" y="1431235"/>
            <a:ext cx="4186906" cy="314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TextBox 13"/>
          <p:cNvSpPr txBox="1">
            <a:spLocks noChangeArrowheads="1"/>
          </p:cNvSpPr>
          <p:nvPr/>
        </p:nvSpPr>
        <p:spPr bwMode="auto">
          <a:xfrm>
            <a:off x="1108844" y="1035934"/>
            <a:ext cx="17668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600" dirty="0" smtClean="0">
                <a:latin typeface="+mn-lt"/>
              </a:rPr>
              <a:t>Normal incidence</a:t>
            </a:r>
          </a:p>
        </p:txBody>
      </p:sp>
      <p:sp>
        <p:nvSpPr>
          <p:cNvPr id="35854" name="TextBox 15"/>
          <p:cNvSpPr txBox="1">
            <a:spLocks noChangeArrowheads="1"/>
          </p:cNvSpPr>
          <p:nvPr/>
        </p:nvSpPr>
        <p:spPr bwMode="auto">
          <a:xfrm>
            <a:off x="4501078" y="1059543"/>
            <a:ext cx="20297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 dirty="0" smtClean="0">
                <a:latin typeface="+mn-lt"/>
              </a:rPr>
              <a:t>70 degree incidence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9297" y="4625009"/>
            <a:ext cx="5251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+mn-lt"/>
              </a:rPr>
              <a:t>S polarized</a:t>
            </a:r>
            <a:endParaRPr lang="en-US" sz="1400" dirty="0"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Fowler like behavior to ~ 250 nm (5 </a:t>
            </a:r>
            <a:r>
              <a:rPr lang="en-US" sz="1400" dirty="0" err="1" smtClean="0">
                <a:latin typeface="+mn-lt"/>
              </a:rPr>
              <a:t>eV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+mn-lt"/>
              </a:rPr>
              <a:t>P polarized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Large QE enhancement, particularly close to threshold</a:t>
            </a:r>
            <a:endParaRPr lang="en-US" sz="1400" dirty="0">
              <a:latin typeface="+mn-lt"/>
            </a:endParaRPr>
          </a:p>
          <a:p>
            <a:pPr marL="1200150" lvl="2" indent="-285750">
              <a:buFontTx/>
              <a:buChar char="-"/>
            </a:pPr>
            <a:r>
              <a:rPr lang="en-US" sz="1400" dirty="0" smtClean="0">
                <a:latin typeface="+mn-lt"/>
              </a:rPr>
              <a:t>Non-Fowler like behavior close to threshold</a:t>
            </a:r>
            <a:endParaRPr lang="en-US" sz="1400" dirty="0">
              <a:latin typeface="+mn-lt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696" y="1450587"/>
            <a:ext cx="4233383" cy="317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3076" y="3263275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n-lt"/>
              </a:rPr>
              <a:t>Fowler-like</a:t>
            </a:r>
            <a:endParaRPr lang="en-US" sz="8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265" y="2213857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n-lt"/>
              </a:rPr>
              <a:t>Non-Fowler-like</a:t>
            </a:r>
            <a:endParaRPr lang="en-US" sz="8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92626" y="2129051"/>
            <a:ext cx="5350" cy="197912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66290" y="5913438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Jun, Mike, Wan, Dowell, </a:t>
            </a:r>
            <a:r>
              <a:rPr lang="en-US" sz="1000" dirty="0" err="1" smtClean="0">
                <a:latin typeface="+mn-lt"/>
              </a:rPr>
              <a:t>Padmore</a:t>
            </a:r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manuscript in preparation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Box 9"/>
          <p:cNvSpPr txBox="1">
            <a:spLocks noChangeArrowheads="1"/>
          </p:cNvSpPr>
          <p:nvPr/>
        </p:nvSpPr>
        <p:spPr bwMode="auto">
          <a:xfrm>
            <a:off x="1513570" y="1080428"/>
            <a:ext cx="1449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600" dirty="0" smtClean="0">
                <a:latin typeface="+mn-lt"/>
                <a:cs typeface="Simplified Arabic" pitchFamily="18" charset="-78"/>
              </a:rPr>
              <a:t>Clean surface</a:t>
            </a:r>
            <a:endParaRPr lang="en-US" sz="1600" dirty="0">
              <a:latin typeface="+mn-lt"/>
              <a:cs typeface="Simplified Arabic" pitchFamily="18" charset="-78"/>
            </a:endParaRPr>
          </a:p>
        </p:txBody>
      </p:sp>
      <p:sp>
        <p:nvSpPr>
          <p:cNvPr id="36869" name="TextBox 10"/>
          <p:cNvSpPr txBox="1">
            <a:spLocks noChangeArrowheads="1"/>
          </p:cNvSpPr>
          <p:nvPr/>
        </p:nvSpPr>
        <p:spPr bwMode="auto">
          <a:xfrm>
            <a:off x="5021106" y="1044324"/>
            <a:ext cx="18053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600" dirty="0" smtClean="0">
                <a:latin typeface="+mn-lt"/>
              </a:rPr>
              <a:t>Sputtered surface</a:t>
            </a:r>
            <a:endParaRPr lang="en-US" sz="1600" dirty="0">
              <a:latin typeface="+mn-lt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95" y="1380673"/>
            <a:ext cx="3821769" cy="286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272955" y="332551"/>
            <a:ext cx="80772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 Angle dependent QE  measurement at 266 nm   </a:t>
            </a:r>
            <a:r>
              <a:rPr lang="en-US" altLang="zh-CN" sz="2000" b="1" dirty="0">
                <a:latin typeface="+mn-lt"/>
                <a:ea typeface="宋体" pitchFamily="2" charset="-122"/>
              </a:rPr>
              <a:t>for Ag(111</a:t>
            </a:r>
            <a:r>
              <a:rPr lang="en-US" altLang="zh-CN" sz="2000" b="1" dirty="0" smtClean="0">
                <a:latin typeface="+mn-lt"/>
                <a:ea typeface="宋体" pitchFamily="2" charset="-122"/>
              </a:rPr>
              <a:t>)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350" y="4387053"/>
            <a:ext cx="675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Photon energy 4.67 </a:t>
            </a:r>
            <a:r>
              <a:rPr lang="en-US" sz="1400" dirty="0" err="1" smtClean="0">
                <a:latin typeface="+mn-lt"/>
              </a:rPr>
              <a:t>eV</a:t>
            </a:r>
            <a:r>
              <a:rPr lang="en-US" sz="1400" dirty="0" smtClean="0">
                <a:latin typeface="+mn-lt"/>
              </a:rPr>
              <a:t> compared to 4.45 </a:t>
            </a:r>
            <a:r>
              <a:rPr lang="en-US" sz="1400" dirty="0" err="1" smtClean="0">
                <a:latin typeface="+mn-lt"/>
              </a:rPr>
              <a:t>eV</a:t>
            </a:r>
            <a:r>
              <a:rPr lang="en-US" sz="1400" dirty="0" smtClean="0">
                <a:latin typeface="+mn-lt"/>
              </a:rPr>
              <a:t> work function: 0.22 </a:t>
            </a:r>
            <a:r>
              <a:rPr lang="en-US" sz="1400" dirty="0" err="1" smtClean="0">
                <a:latin typeface="+mn-lt"/>
              </a:rPr>
              <a:t>eV</a:t>
            </a:r>
            <a:r>
              <a:rPr lang="en-US" sz="1400" dirty="0" smtClean="0">
                <a:latin typeface="+mn-lt"/>
              </a:rPr>
              <a:t> excess energy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758" y="5008728"/>
            <a:ext cx="73949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QE at 70 degrees incidence ~ 100 x QE at normal incidence! 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Sputtering ( ~ 10 Angstroms) mostly eliminates the enhancement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Enhancement attributed to high density of surface states 0.065 </a:t>
            </a:r>
            <a:r>
              <a:rPr lang="en-US" sz="1400" dirty="0" err="1" smtClean="0">
                <a:latin typeface="+mn-lt"/>
              </a:rPr>
              <a:t>eV</a:t>
            </a:r>
            <a:r>
              <a:rPr lang="en-US" sz="1400" dirty="0" smtClean="0">
                <a:latin typeface="+mn-lt"/>
              </a:rPr>
              <a:t> from the Fermi Level</a:t>
            </a:r>
            <a:endParaRPr lang="en-US" sz="1400" dirty="0">
              <a:latin typeface="+mn-lt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841" y="1325907"/>
            <a:ext cx="3868713" cy="290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95865" y="6211204"/>
            <a:ext cx="4137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More detail about the theory in </a:t>
            </a:r>
            <a:r>
              <a:rPr lang="en-US" sz="1400" dirty="0" err="1" smtClean="0"/>
              <a:t>Weishi’s</a:t>
            </a:r>
            <a:r>
              <a:rPr lang="en-US" sz="1400" dirty="0" smtClean="0"/>
              <a:t> talk tomorrow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208" y="1576747"/>
            <a:ext cx="79049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en-US" sz="1800" dirty="0" smtClean="0"/>
          </a:p>
          <a:p>
            <a:pPr marL="742950" lvl="1" indent="-285750">
              <a:buFontTx/>
              <a:buChar char="-"/>
              <a:tabLst>
                <a:tab pos="2743200" algn="l"/>
              </a:tabLst>
            </a:pPr>
            <a:r>
              <a:rPr lang="en-US" sz="1800" dirty="0" smtClean="0"/>
              <a:t>Mo(110)		higher density of surface states?</a:t>
            </a:r>
          </a:p>
          <a:p>
            <a:pPr marL="742950" lvl="1" indent="-285750">
              <a:buFontTx/>
              <a:buChar char="-"/>
              <a:tabLst>
                <a:tab pos="2743200" algn="l"/>
              </a:tabLst>
            </a:pPr>
            <a:endParaRPr lang="en-US" sz="1800" dirty="0" smtClean="0"/>
          </a:p>
          <a:p>
            <a:pPr marL="742950" lvl="1" indent="-285750">
              <a:buFontTx/>
              <a:buChar char="-"/>
            </a:pPr>
            <a:r>
              <a:rPr lang="en-US" sz="1800" dirty="0" smtClean="0"/>
              <a:t>layered compounds		more than 1 contributing surface</a:t>
            </a:r>
          </a:p>
          <a:p>
            <a:pPr marL="742950" lvl="1" indent="-285750">
              <a:buFontTx/>
              <a:buChar char="-"/>
            </a:pPr>
            <a:endParaRPr lang="en-US" sz="1800" dirty="0" smtClean="0"/>
          </a:p>
          <a:p>
            <a:pPr marL="742950" lvl="1" indent="-285750">
              <a:buFontTx/>
              <a:buChar char="-"/>
            </a:pPr>
            <a:r>
              <a:rPr lang="en-US" sz="1800" dirty="0" smtClean="0"/>
              <a:t>bulk crystals			direct gap semiconductors</a:t>
            </a:r>
          </a:p>
          <a:p>
            <a:pPr marL="742950" lvl="1" indent="-285750">
              <a:buFontTx/>
              <a:buChar char="-"/>
            </a:pPr>
            <a:endParaRPr lang="en-US" sz="1800" dirty="0" smtClean="0"/>
          </a:p>
          <a:p>
            <a:pPr marL="742950" lvl="1" indent="-285750">
              <a:buFontTx/>
              <a:buChar char="-"/>
            </a:pPr>
            <a:r>
              <a:rPr lang="en-US" sz="1800" dirty="0" smtClean="0"/>
              <a:t> exotic systems 		states localized at the Fermi level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40904" y="317403"/>
            <a:ext cx="6134471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 Are there  any better  systems?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Line 9"/>
          <p:cNvSpPr>
            <a:spLocks noChangeShapeType="1"/>
          </p:cNvSpPr>
          <p:nvPr/>
        </p:nvSpPr>
        <p:spPr bwMode="auto">
          <a:xfrm>
            <a:off x="0" y="914400"/>
            <a:ext cx="7696200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33400" y="0"/>
            <a:ext cx="7505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eaLnBrk="1" hangingPunct="1"/>
            <a:r>
              <a:rPr lang="en-US" b="1" dirty="0">
                <a:latin typeface="Arial" charset="0"/>
              </a:rPr>
              <a:t>Topological insulator Bi</a:t>
            </a:r>
            <a:r>
              <a:rPr lang="en-US" b="1" baseline="-25000" dirty="0">
                <a:latin typeface="Arial" charset="0"/>
              </a:rPr>
              <a:t>2</a:t>
            </a:r>
            <a:r>
              <a:rPr lang="en-US" b="1" dirty="0">
                <a:latin typeface="Arial" charset="0"/>
              </a:rPr>
              <a:t>Se</a:t>
            </a:r>
            <a:r>
              <a:rPr lang="en-US" b="1" baseline="-25000" dirty="0">
                <a:latin typeface="Arial" charset="0"/>
              </a:rPr>
              <a:t>3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5105400" y="3933825"/>
            <a:ext cx="1241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 b="1">
                <a:solidFill>
                  <a:srgbClr val="333399"/>
                </a:solidFill>
                <a:latin typeface="Arial" charset="0"/>
              </a:rPr>
              <a:t>bottom of</a:t>
            </a:r>
          </a:p>
          <a:p>
            <a:pPr eaLnBrk="1" hangingPunct="1"/>
            <a:r>
              <a:rPr lang="en-US" sz="1000" b="1">
                <a:solidFill>
                  <a:srgbClr val="333399"/>
                </a:solidFill>
                <a:latin typeface="Arial" charset="0"/>
              </a:rPr>
              <a:t>conduction band </a:t>
            </a:r>
          </a:p>
          <a:p>
            <a:pPr eaLnBrk="1" hangingPunct="1"/>
            <a:r>
              <a:rPr lang="en-US" sz="1000" b="1">
                <a:solidFill>
                  <a:srgbClr val="333399"/>
                </a:solidFill>
                <a:latin typeface="Arial" charset="0"/>
              </a:rPr>
              <a:t>(doped)</a:t>
            </a:r>
          </a:p>
        </p:txBody>
      </p:sp>
      <p:grpSp>
        <p:nvGrpSpPr>
          <p:cNvPr id="91142" name="Group 13"/>
          <p:cNvGrpSpPr>
            <a:grpSpLocks/>
          </p:cNvGrpSpPr>
          <p:nvPr/>
        </p:nvGrpSpPr>
        <p:grpSpPr bwMode="auto">
          <a:xfrm>
            <a:off x="-111125" y="1371600"/>
            <a:ext cx="6248400" cy="4953000"/>
            <a:chOff x="1200" y="864"/>
            <a:chExt cx="3936" cy="3120"/>
          </a:xfrm>
        </p:grpSpPr>
        <p:pic>
          <p:nvPicPr>
            <p:cNvPr id="91148" name="Picture 5"/>
            <p:cNvPicPr>
              <a:picLocks noChangeAspect="1" noChangeArrowheads="1"/>
            </p:cNvPicPr>
            <p:nvPr/>
          </p:nvPicPr>
          <p:blipFill>
            <a:blip r:embed="rId3">
              <a:lum bright="14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864"/>
              <a:ext cx="3305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9" name="Text Box 6"/>
            <p:cNvSpPr txBox="1">
              <a:spLocks noChangeArrowheads="1"/>
            </p:cNvSpPr>
            <p:nvPr/>
          </p:nvSpPr>
          <p:spPr bwMode="auto">
            <a:xfrm>
              <a:off x="4485" y="3019"/>
              <a:ext cx="6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333399"/>
                  </a:solidFill>
                  <a:latin typeface="Arial" charset="0"/>
                </a:rPr>
                <a:t>surface states</a:t>
              </a:r>
            </a:p>
          </p:txBody>
        </p:sp>
        <p:sp>
          <p:nvSpPr>
            <p:cNvPr id="91150" name="Text Box 8"/>
            <p:cNvSpPr txBox="1">
              <a:spLocks noChangeArrowheads="1"/>
            </p:cNvSpPr>
            <p:nvPr/>
          </p:nvSpPr>
          <p:spPr bwMode="auto">
            <a:xfrm>
              <a:off x="4512" y="3472"/>
              <a:ext cx="58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333399"/>
                  </a:solidFill>
                  <a:latin typeface="Arial" charset="0"/>
                </a:rPr>
                <a:t>Dirac point</a:t>
              </a:r>
            </a:p>
            <a:p>
              <a:pPr eaLnBrk="1" hangingPunct="1"/>
              <a:endParaRPr lang="en-US" sz="1000" b="1">
                <a:solidFill>
                  <a:srgbClr val="333399"/>
                </a:solidFill>
                <a:latin typeface="Arial" charset="0"/>
              </a:endParaRPr>
            </a:p>
            <a:p>
              <a:pPr eaLnBrk="1" hangingPunct="1"/>
              <a:r>
                <a:rPr lang="en-US" sz="1000" b="1">
                  <a:solidFill>
                    <a:srgbClr val="333399"/>
                  </a:solidFill>
                  <a:latin typeface="Arial" charset="0"/>
                </a:rPr>
                <a:t>- note small </a:t>
              </a:r>
            </a:p>
            <a:p>
              <a:pPr eaLnBrk="1" hangingPunct="1"/>
              <a:r>
                <a:rPr lang="en-US" sz="1000" b="1">
                  <a:solidFill>
                    <a:srgbClr val="333399"/>
                  </a:solidFill>
                  <a:latin typeface="Arial" charset="0"/>
                </a:rPr>
                <a:t>width in k</a:t>
              </a:r>
            </a:p>
          </p:txBody>
        </p:sp>
        <p:sp>
          <p:nvSpPr>
            <p:cNvPr id="91151" name="Line 9"/>
            <p:cNvSpPr>
              <a:spLocks noChangeShapeType="1"/>
            </p:cNvSpPr>
            <p:nvPr/>
          </p:nvSpPr>
          <p:spPr bwMode="auto">
            <a:xfrm flipH="1">
              <a:off x="3888" y="2640"/>
              <a:ext cx="624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Line 10"/>
            <p:cNvSpPr>
              <a:spLocks noChangeShapeType="1"/>
            </p:cNvSpPr>
            <p:nvPr/>
          </p:nvSpPr>
          <p:spPr bwMode="auto">
            <a:xfrm flipH="1">
              <a:off x="3984" y="3120"/>
              <a:ext cx="52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3" name="Line 11"/>
            <p:cNvSpPr>
              <a:spLocks noChangeShapeType="1"/>
            </p:cNvSpPr>
            <p:nvPr/>
          </p:nvSpPr>
          <p:spPr bwMode="auto">
            <a:xfrm flipH="1" flipV="1">
              <a:off x="3936" y="3360"/>
              <a:ext cx="624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3" name="Text Box 12"/>
          <p:cNvSpPr txBox="1">
            <a:spLocks noChangeArrowheads="1"/>
          </p:cNvSpPr>
          <p:nvPr/>
        </p:nvSpPr>
        <p:spPr bwMode="auto">
          <a:xfrm>
            <a:off x="144485" y="6256528"/>
            <a:ext cx="1941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YuQi</a:t>
            </a: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Xia:Princeton</a:t>
            </a: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thesis, 2010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9114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4083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17"/>
          <p:cNvSpPr txBox="1">
            <a:spLocks noChangeArrowheads="1"/>
          </p:cNvSpPr>
          <p:nvPr/>
        </p:nvSpPr>
        <p:spPr bwMode="auto">
          <a:xfrm>
            <a:off x="5943600" y="1295400"/>
            <a:ext cx="2535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doping tuned Dirac point energy</a:t>
            </a:r>
          </a:p>
        </p:txBody>
      </p:sp>
      <p:sp>
        <p:nvSpPr>
          <p:cNvPr id="91146" name="Oval 18"/>
          <p:cNvSpPr>
            <a:spLocks noChangeArrowheads="1"/>
          </p:cNvSpPr>
          <p:nvPr/>
        </p:nvSpPr>
        <p:spPr bwMode="auto">
          <a:xfrm>
            <a:off x="8008559" y="2190513"/>
            <a:ext cx="467341" cy="47615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696200" y="2722728"/>
            <a:ext cx="458337" cy="1815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70377" y="4585899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latin typeface="+mn-lt"/>
              </a:rPr>
              <a:t>Doping brings Dirac point to Fermi level 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+mn-lt"/>
              </a:rPr>
              <a:t>Dotted line shows Ag(111) width at </a:t>
            </a:r>
            <a:r>
              <a:rPr lang="en-US" sz="1200" dirty="0" err="1" smtClean="0">
                <a:latin typeface="+mn-lt"/>
              </a:rPr>
              <a:t>Ef</a:t>
            </a:r>
            <a:r>
              <a:rPr lang="en-US" sz="1200" dirty="0" smtClean="0">
                <a:latin typeface="+mn-lt"/>
              </a:rPr>
              <a:t>  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5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8337" y="129654"/>
            <a:ext cx="7505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eaLnBrk="1" hangingPunct="1"/>
            <a:r>
              <a:rPr lang="en-US" b="1" dirty="0" smtClean="0">
                <a:latin typeface="Arial" charset="0"/>
              </a:rPr>
              <a:t>Conclusions</a:t>
            </a:r>
            <a:endParaRPr lang="en-US" b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702" y="1467134"/>
            <a:ext cx="809285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Surface states give  the following advantages over normal metals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Large reduction in transverse momentum</a:t>
            </a:r>
          </a:p>
          <a:p>
            <a:pPr marL="742950" lvl="1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Large increase in yield</a:t>
            </a: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+mn-lt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+mn-lt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Vacuum requirements compatible with VHF and DC </a:t>
            </a:r>
            <a:r>
              <a:rPr lang="en-US" sz="1400" dirty="0" err="1" smtClean="0">
                <a:latin typeface="+mn-lt"/>
              </a:rPr>
              <a:t>photoguns</a:t>
            </a:r>
            <a:endParaRPr lang="en-US" sz="14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Ag(111) relatively unreactive: surface state behavior constant at 4e-10 </a:t>
            </a:r>
            <a:r>
              <a:rPr lang="en-US" sz="1400" dirty="0" err="1" smtClean="0">
                <a:latin typeface="+mj-lt"/>
              </a:rPr>
              <a:t>Torr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smtClean="0">
                <a:latin typeface="+mn-lt"/>
              </a:rPr>
              <a:t>for  many days</a:t>
            </a: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+mn-lt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+mn-lt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May be much better systems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742950" lvl="1" indent="-285750">
              <a:buFontTx/>
              <a:buChar char="-"/>
              <a:tabLst>
                <a:tab pos="2743200" algn="l"/>
              </a:tabLst>
            </a:pPr>
            <a:r>
              <a:rPr lang="en-US" sz="1400" dirty="0" smtClean="0">
                <a:latin typeface="+mn-lt"/>
              </a:rPr>
              <a:t>Mo(110)		higher density of surface states?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layered compounds		more than 1 contributing surface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bulk crystals			direct gap semiconductors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 exotic systems 		states localized at the Fermi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6407" y="228600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rPr>
              <a:t>Outline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4620" y="1526275"/>
            <a:ext cx="801123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 Free </a:t>
            </a:r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lectron metals and surface states</a:t>
            </a: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 Experimental setup to measure QE and momentum</a:t>
            </a: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 QE measurements on Ag(111)</a:t>
            </a: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 Implication for other design of low </a:t>
            </a:r>
            <a:r>
              <a:rPr lang="en-US" dirty="0" err="1" smtClean="0">
                <a:latin typeface="+mn-lt"/>
              </a:rPr>
              <a:t>emittance</a:t>
            </a:r>
            <a:r>
              <a:rPr lang="en-US" dirty="0" smtClean="0">
                <a:latin typeface="+mn-lt"/>
              </a:rPr>
              <a:t> materials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5250" y="1305062"/>
            <a:ext cx="4569319" cy="300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2" y="1316027"/>
            <a:ext cx="4460207" cy="290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Background: emittance of a free electron metal including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kT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12" y="6045959"/>
            <a:ext cx="2432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Wan, Dowell, Jun, </a:t>
            </a:r>
            <a:r>
              <a:rPr lang="en-US" sz="1000" dirty="0" err="1" smtClean="0">
                <a:latin typeface="+mn-lt"/>
              </a:rPr>
              <a:t>Vecchione</a:t>
            </a:r>
            <a:r>
              <a:rPr lang="en-US" sz="1000" dirty="0" smtClean="0">
                <a:latin typeface="+mn-lt"/>
              </a:rPr>
              <a:t>, </a:t>
            </a:r>
            <a:r>
              <a:rPr lang="en-US" sz="1000" dirty="0" err="1" smtClean="0">
                <a:latin typeface="+mn-lt"/>
              </a:rPr>
              <a:t>Padmore</a:t>
            </a:r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manuscript in preparation</a:t>
            </a:r>
            <a:endParaRPr lang="en-US" sz="1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96" y="4510585"/>
            <a:ext cx="77380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latin typeface="+mj-lt"/>
              </a:rPr>
              <a:t>Application of the 3 step model including </a:t>
            </a:r>
            <a:r>
              <a:rPr lang="en-US" sz="1400" dirty="0" err="1" smtClean="0">
                <a:latin typeface="+mj-lt"/>
              </a:rPr>
              <a:t>kT</a:t>
            </a:r>
            <a:endParaRPr lang="en-US" sz="14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+mj-lt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j-lt"/>
              </a:rPr>
              <a:t> Main Consequence:   </a:t>
            </a:r>
            <a:r>
              <a:rPr lang="en-US" sz="1400" dirty="0" smtClean="0">
                <a:solidFill>
                  <a:srgbClr val="063DE8"/>
                </a:solidFill>
                <a:latin typeface="+mj-lt"/>
              </a:rPr>
              <a:t>Minimum </a:t>
            </a:r>
            <a:r>
              <a:rPr lang="en-US" sz="1400" dirty="0" err="1" smtClean="0">
                <a:solidFill>
                  <a:srgbClr val="063DE8"/>
                </a:solidFill>
                <a:latin typeface="+mj-lt"/>
              </a:rPr>
              <a:t>emittance</a:t>
            </a:r>
            <a:r>
              <a:rPr lang="en-US" sz="1400" dirty="0" smtClean="0">
                <a:solidFill>
                  <a:srgbClr val="063DE8"/>
                </a:solidFill>
                <a:latin typeface="+mj-lt"/>
              </a:rPr>
              <a:t> with a free electron metal is 0.23 microns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pPr marL="742950" lvl="1" indent="-285750">
              <a:buFontTx/>
              <a:buChar char="-"/>
            </a:pPr>
            <a:r>
              <a:rPr lang="en-US" sz="1400" smtClean="0">
                <a:latin typeface="+mj-lt"/>
              </a:rPr>
              <a:t>One </a:t>
            </a:r>
            <a:r>
              <a:rPr lang="en-US" sz="1400" dirty="0" smtClean="0">
                <a:latin typeface="+mj-lt"/>
              </a:rPr>
              <a:t>way to decrease emittance is to limit angular emission          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use </a:t>
            </a:r>
            <a:r>
              <a:rPr lang="en-US" sz="1400" dirty="0" err="1" smtClean="0">
                <a:solidFill>
                  <a:srgbClr val="FF0000"/>
                </a:solidFill>
                <a:latin typeface="+mj-lt"/>
              </a:rPr>
              <a:t>bandstructure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7093" y="1610436"/>
            <a:ext cx="14093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0.5 </a:t>
            </a:r>
            <a:r>
              <a:rPr lang="en-US" sz="1000" dirty="0" err="1" smtClean="0">
                <a:latin typeface="+mn-lt"/>
              </a:rPr>
              <a:t>eV</a:t>
            </a:r>
            <a:r>
              <a:rPr lang="en-US" sz="1000" dirty="0" smtClean="0">
                <a:latin typeface="+mn-lt"/>
              </a:rPr>
              <a:t> excess energy</a:t>
            </a:r>
            <a:endParaRPr lang="en-US" sz="1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9900" y="342657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Linear dependence</a:t>
            </a:r>
          </a:p>
          <a:p>
            <a:r>
              <a:rPr lang="en-US" sz="1000" dirty="0" smtClean="0">
                <a:latin typeface="+mn-lt"/>
              </a:rPr>
              <a:t>+ small   </a:t>
            </a:r>
            <a:r>
              <a:rPr lang="en-US" sz="1000" dirty="0" err="1" smtClean="0">
                <a:latin typeface="+mn-lt"/>
              </a:rPr>
              <a:t>kT</a:t>
            </a:r>
            <a:r>
              <a:rPr lang="en-US" sz="1000" dirty="0" smtClean="0">
                <a:latin typeface="+mn-lt"/>
              </a:rPr>
              <a:t> tail</a:t>
            </a:r>
            <a:endParaRPr lang="en-US" sz="1000" dirty="0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5751444" y="1524000"/>
            <a:ext cx="887895" cy="23721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6586330" y="5274365"/>
            <a:ext cx="1563757" cy="43732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162261" y="5512904"/>
            <a:ext cx="371061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013665" y="6020704"/>
            <a:ext cx="4137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More detail about the theory in </a:t>
            </a:r>
            <a:r>
              <a:rPr lang="en-US" sz="1400" dirty="0" err="1" smtClean="0"/>
              <a:t>Weishi’s</a:t>
            </a:r>
            <a:r>
              <a:rPr lang="en-US" sz="1400" dirty="0" smtClean="0"/>
              <a:t> talk tomorrow</a:t>
            </a:r>
            <a:endParaRPr lang="en-US" sz="14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 flipH="1" flipV="1">
            <a:off x="2993184" y="1524000"/>
            <a:ext cx="27709" cy="23137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074504" y="2690191"/>
            <a:ext cx="1630018" cy="132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-102358" y="85725"/>
            <a:ext cx="7674733" cy="7366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One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bandstructure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example: 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photoemitted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 electrons from surface states</a:t>
            </a:r>
          </a:p>
        </p:txBody>
      </p:sp>
      <p:pic>
        <p:nvPicPr>
          <p:cNvPr id="2869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4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073" y="1321985"/>
            <a:ext cx="3146590" cy="243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623" y="1397430"/>
            <a:ext cx="4824484" cy="246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073" y="3985763"/>
            <a:ext cx="3486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Ag (111)</a:t>
            </a:r>
          </a:p>
          <a:p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very narrow energy width (9 </a:t>
            </a:r>
            <a:r>
              <a:rPr lang="en-US" sz="1400" dirty="0" err="1" smtClean="0">
                <a:latin typeface="+mn-lt"/>
              </a:rPr>
              <a:t>meV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very close to the Fermi level (65 </a:t>
            </a:r>
            <a:r>
              <a:rPr lang="en-US" sz="1400" dirty="0" err="1" smtClean="0">
                <a:latin typeface="+mn-lt"/>
              </a:rPr>
              <a:t>meV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8603" y="3987712"/>
            <a:ext cx="3825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Small transverse momentum cutoff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Can be seen in narrow angular cone width</a:t>
            </a:r>
            <a:endParaRPr lang="en-US" sz="14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634018" y="3761524"/>
            <a:ext cx="661916" cy="7032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5588759" y="3864979"/>
            <a:ext cx="668740" cy="5978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6257499" y="3864979"/>
            <a:ext cx="1378423" cy="5997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125940" y="5117067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Result is much lower </a:t>
            </a:r>
            <a:r>
              <a:rPr lang="en-US" sz="1800" dirty="0" err="1" smtClean="0">
                <a:solidFill>
                  <a:srgbClr val="FF0000"/>
                </a:solidFill>
                <a:latin typeface="+mj-lt"/>
              </a:rPr>
              <a:t>emittance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 than normal free electron metals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93" y="5636525"/>
            <a:ext cx="3691815" cy="86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80489" y="3992372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Fermi</a:t>
            </a:r>
          </a:p>
          <a:p>
            <a:r>
              <a:rPr lang="en-US" sz="1000" dirty="0" smtClean="0">
                <a:latin typeface="+mn-lt"/>
              </a:rPr>
              <a:t>level</a:t>
            </a:r>
            <a:endParaRPr lang="en-US" sz="10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637130" y="3649679"/>
            <a:ext cx="0" cy="3360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073839" y="5742408"/>
            <a:ext cx="2966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eq</a:t>
            </a:r>
            <a:r>
              <a:rPr lang="en-US" sz="1400" dirty="0" smtClean="0"/>
              <a:t>: Ag(111)    emittance </a:t>
            </a:r>
            <a:r>
              <a:rPr lang="en-US" sz="1400" smtClean="0"/>
              <a:t>~0.078micron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776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66675" y="85725"/>
            <a:ext cx="7505700" cy="7366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Photoemitted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 electrons from surface states</a:t>
            </a:r>
          </a:p>
        </p:txBody>
      </p:sp>
      <p:pic>
        <p:nvPicPr>
          <p:cNvPr id="2869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4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672" y="1705970"/>
            <a:ext cx="85202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We know the dispersion of surface states from previous work 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we know the emittance will be &lt;&lt; than a free electron metal </a:t>
            </a:r>
          </a:p>
          <a:p>
            <a:pPr lvl="1"/>
            <a:endParaRPr lang="en-US" sz="14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endParaRPr lang="en-US" sz="14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What we don’t know is the photocurrent in the surface state channel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Is it greater or less than would be predicted by the 3 step model?</a:t>
            </a:r>
          </a:p>
          <a:p>
            <a:pPr marL="742950" lvl="1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1200150" lvl="2" indent="-285750">
              <a:buFontTx/>
              <a:buChar char="-"/>
            </a:pPr>
            <a:r>
              <a:rPr lang="en-US" sz="1400" dirty="0">
                <a:latin typeface="+mn-lt"/>
              </a:rPr>
              <a:t>i</a:t>
            </a:r>
            <a:r>
              <a:rPr lang="en-US" sz="1400" dirty="0" smtClean="0">
                <a:latin typeface="+mn-lt"/>
              </a:rPr>
              <a:t>t would be  useless to have reduced </a:t>
            </a:r>
            <a:r>
              <a:rPr lang="en-US" sz="1400" dirty="0" err="1" smtClean="0">
                <a:latin typeface="+mn-lt"/>
              </a:rPr>
              <a:t>emittance</a:t>
            </a:r>
            <a:r>
              <a:rPr lang="en-US" sz="1400" dirty="0" smtClean="0">
                <a:latin typeface="+mn-lt"/>
              </a:rPr>
              <a:t> if the QE is smaller than normal FE metals</a:t>
            </a:r>
          </a:p>
          <a:p>
            <a:pPr marL="1200150" lvl="2" indent="-285750">
              <a:buFontTx/>
              <a:buChar char="-"/>
            </a:pPr>
            <a:endParaRPr lang="en-US" sz="1400" dirty="0" smtClean="0">
              <a:latin typeface="+mn-lt"/>
            </a:endParaRPr>
          </a:p>
          <a:p>
            <a:pPr marL="1200150" lvl="2" indent="-285750">
              <a:buFontTx/>
              <a:buChar char="-"/>
            </a:pPr>
            <a:endParaRPr lang="en-US" sz="1400" dirty="0" smtClean="0">
              <a:latin typeface="+mn-lt"/>
            </a:endParaRPr>
          </a:p>
          <a:p>
            <a:pPr marL="1200150" lvl="2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+mn-lt"/>
              </a:rPr>
              <a:t>Most important measurement is the spectral dependence of QE for p and s polarized light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surface state cannot be excited in s-polarization (</a:t>
            </a:r>
            <a:r>
              <a:rPr lang="en-US" sz="1400" dirty="0" err="1" smtClean="0">
                <a:latin typeface="+mn-lt"/>
              </a:rPr>
              <a:t>ie</a:t>
            </a:r>
            <a:r>
              <a:rPr lang="en-US" sz="1400" dirty="0" smtClean="0">
                <a:latin typeface="+mn-lt"/>
              </a:rPr>
              <a:t>. E vector parallel to surface)</a:t>
            </a:r>
          </a:p>
          <a:p>
            <a:pPr lvl="2"/>
            <a:r>
              <a:rPr lang="en-US" sz="1400" dirty="0" smtClean="0">
                <a:latin typeface="+mn-lt"/>
              </a:rPr>
              <a:t>							</a:t>
            </a:r>
            <a:endParaRPr lang="en-US" sz="1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7565" y="4505739"/>
            <a:ext cx="7885044" cy="107342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5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254000" y="279400"/>
            <a:ext cx="7505700" cy="736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Setup</a:t>
            </a:r>
          </a:p>
        </p:txBody>
      </p:sp>
      <p:sp>
        <p:nvSpPr>
          <p:cNvPr id="30723" name="Freeform 4"/>
          <p:cNvSpPr>
            <a:spLocks/>
          </p:cNvSpPr>
          <p:nvPr/>
        </p:nvSpPr>
        <p:spPr bwMode="auto">
          <a:xfrm>
            <a:off x="835025" y="1793875"/>
            <a:ext cx="5029200" cy="684213"/>
          </a:xfrm>
          <a:custGeom>
            <a:avLst/>
            <a:gdLst>
              <a:gd name="T0" fmla="*/ 0 w 3168"/>
              <a:gd name="T1" fmla="*/ 2147483647 h 432"/>
              <a:gd name="T2" fmla="*/ 2147483647 w 3168"/>
              <a:gd name="T3" fmla="*/ 2147483647 h 432"/>
              <a:gd name="T4" fmla="*/ 2147483647 w 3168"/>
              <a:gd name="T5" fmla="*/ 0 h 432"/>
              <a:gd name="T6" fmla="*/ 2147483647 w 3168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3168"/>
              <a:gd name="T13" fmla="*/ 0 h 432"/>
              <a:gd name="T14" fmla="*/ 3168 w 316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8" h="432">
                <a:moveTo>
                  <a:pt x="0" y="432"/>
                </a:moveTo>
                <a:lnTo>
                  <a:pt x="2688" y="432"/>
                </a:lnTo>
                <a:lnTo>
                  <a:pt x="2688" y="0"/>
                </a:lnTo>
                <a:lnTo>
                  <a:pt x="3168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7235825" y="1031875"/>
            <a:ext cx="106680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Verdi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864225" y="1487488"/>
            <a:ext cx="2438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700-1000 nm psec Laser Oscillator (MIRA, 76 MHz)</a:t>
            </a:r>
          </a:p>
        </p:txBody>
      </p:sp>
      <p:sp>
        <p:nvSpPr>
          <p:cNvPr id="30726" name="Freeform 7"/>
          <p:cNvSpPr>
            <a:spLocks/>
          </p:cNvSpPr>
          <p:nvPr/>
        </p:nvSpPr>
        <p:spPr bwMode="auto">
          <a:xfrm>
            <a:off x="8302625" y="1182688"/>
            <a:ext cx="304800" cy="685800"/>
          </a:xfrm>
          <a:custGeom>
            <a:avLst/>
            <a:gdLst>
              <a:gd name="T0" fmla="*/ 0 w 192"/>
              <a:gd name="T1" fmla="*/ 0 h 432"/>
              <a:gd name="T2" fmla="*/ 2147483647 w 192"/>
              <a:gd name="T3" fmla="*/ 0 h 432"/>
              <a:gd name="T4" fmla="*/ 2147483647 w 192"/>
              <a:gd name="T5" fmla="*/ 2147483647 h 432"/>
              <a:gd name="T6" fmla="*/ 0 w 19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32"/>
              <a:gd name="T14" fmla="*/ 192 w 19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32">
                <a:moveTo>
                  <a:pt x="0" y="0"/>
                </a:moveTo>
                <a:lnTo>
                  <a:pt x="192" y="0"/>
                </a:lnTo>
                <a:lnTo>
                  <a:pt x="192" y="432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3121025" y="1487488"/>
            <a:ext cx="1447800" cy="687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Pulse Picker</a:t>
            </a: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H="1">
            <a:off x="1749425" y="2478088"/>
            <a:ext cx="533400" cy="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H="1">
            <a:off x="4568825" y="17938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Freeform 11"/>
          <p:cNvSpPr>
            <a:spLocks/>
          </p:cNvSpPr>
          <p:nvPr/>
        </p:nvSpPr>
        <p:spPr bwMode="auto">
          <a:xfrm>
            <a:off x="2816225" y="1793875"/>
            <a:ext cx="304800" cy="684213"/>
          </a:xfrm>
          <a:custGeom>
            <a:avLst/>
            <a:gdLst>
              <a:gd name="T0" fmla="*/ 2147483647 w 336"/>
              <a:gd name="T1" fmla="*/ 0 h 432"/>
              <a:gd name="T2" fmla="*/ 0 w 336"/>
              <a:gd name="T3" fmla="*/ 0 h 432"/>
              <a:gd name="T4" fmla="*/ 0 w 336"/>
              <a:gd name="T5" fmla="*/ 2147483647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336" y="0"/>
                </a:moveTo>
                <a:lnTo>
                  <a:pt x="0" y="0"/>
                </a:lnTo>
                <a:lnTo>
                  <a:pt x="0" y="432"/>
                </a:lnTo>
              </a:path>
            </a:pathLst>
          </a:cu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139825" y="2020888"/>
            <a:ext cx="4114800" cy="2973387"/>
          </a:xfrm>
          <a:custGeom>
            <a:avLst/>
            <a:gdLst/>
            <a:ahLst/>
            <a:cxnLst>
              <a:cxn ang="0">
                <a:pos x="384" y="288"/>
              </a:cxn>
              <a:cxn ang="0">
                <a:pos x="384" y="0"/>
              </a:cxn>
              <a:cxn ang="0">
                <a:pos x="0" y="0"/>
              </a:cxn>
              <a:cxn ang="0">
                <a:pos x="0" y="1872"/>
              </a:cxn>
              <a:cxn ang="0">
                <a:pos x="2592" y="1872"/>
              </a:cxn>
              <a:cxn ang="0">
                <a:pos x="2592" y="1392"/>
              </a:cxn>
            </a:cxnLst>
            <a:rect l="0" t="0" r="r" b="b"/>
            <a:pathLst>
              <a:path w="2592" h="1872">
                <a:moveTo>
                  <a:pt x="384" y="288"/>
                </a:moveTo>
                <a:lnTo>
                  <a:pt x="384" y="0"/>
                </a:lnTo>
                <a:lnTo>
                  <a:pt x="0" y="0"/>
                </a:lnTo>
                <a:lnTo>
                  <a:pt x="0" y="1872"/>
                </a:lnTo>
                <a:lnTo>
                  <a:pt x="2592" y="1872"/>
                </a:lnTo>
                <a:lnTo>
                  <a:pt x="2592" y="1392"/>
                </a:lnTo>
              </a:path>
            </a:pathLst>
          </a:custGeom>
          <a:noFill/>
          <a:ln w="38100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30732" name="Freeform 13"/>
          <p:cNvSpPr>
            <a:spLocks/>
          </p:cNvSpPr>
          <p:nvPr/>
        </p:nvSpPr>
        <p:spPr bwMode="auto">
          <a:xfrm>
            <a:off x="2359025" y="4232275"/>
            <a:ext cx="2895600" cy="762000"/>
          </a:xfrm>
          <a:custGeom>
            <a:avLst/>
            <a:gdLst>
              <a:gd name="T0" fmla="*/ 0 w 1824"/>
              <a:gd name="T1" fmla="*/ 2147483647 h 480"/>
              <a:gd name="T2" fmla="*/ 2147483647 w 1824"/>
              <a:gd name="T3" fmla="*/ 2147483647 h 480"/>
              <a:gd name="T4" fmla="*/ 2147483647 w 1824"/>
              <a:gd name="T5" fmla="*/ 0 h 480"/>
              <a:gd name="T6" fmla="*/ 0 60000 65536"/>
              <a:gd name="T7" fmla="*/ 0 60000 65536"/>
              <a:gd name="T8" fmla="*/ 0 60000 65536"/>
              <a:gd name="T9" fmla="*/ 0 w 1824"/>
              <a:gd name="T10" fmla="*/ 0 h 480"/>
              <a:gd name="T11" fmla="*/ 1824 w 182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480">
                <a:moveTo>
                  <a:pt x="0" y="480"/>
                </a:moveTo>
                <a:lnTo>
                  <a:pt x="1824" y="480"/>
                </a:lnTo>
                <a:lnTo>
                  <a:pt x="1824" y="0"/>
                </a:lnTo>
              </a:path>
            </a:pathLst>
          </a:custGeom>
          <a:noFill/>
          <a:ln w="38100">
            <a:solidFill>
              <a:srgbClr val="50009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730750" y="3163888"/>
            <a:ext cx="1066800" cy="10668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>
                <a:latin typeface="Times New Roman" charset="0"/>
                <a:ea typeface="ＭＳ Ｐゴシック" charset="-128"/>
                <a:cs typeface="ＭＳ Ｐゴシック" charset="-128"/>
              </a:rPr>
              <a:t>UHV</a:t>
            </a:r>
          </a:p>
          <a:p>
            <a:pPr algn="ctr">
              <a:defRPr/>
            </a:pPr>
            <a:r>
              <a:rPr lang="en-US" sz="1600">
                <a:latin typeface="Times New Roman" charset="0"/>
                <a:ea typeface="ＭＳ Ｐゴシック" charset="-128"/>
                <a:cs typeface="ＭＳ Ｐゴシック" charset="-128"/>
              </a:rPr>
              <a:t>Chamber</a:t>
            </a:r>
          </a:p>
        </p:txBody>
      </p:sp>
      <p:sp>
        <p:nvSpPr>
          <p:cNvPr id="30734" name="Line 17"/>
          <p:cNvSpPr>
            <a:spLocks noChangeShapeType="1"/>
          </p:cNvSpPr>
          <p:nvPr/>
        </p:nvSpPr>
        <p:spPr bwMode="auto">
          <a:xfrm flipH="1">
            <a:off x="2511425" y="1793875"/>
            <a:ext cx="304800" cy="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Text Box 30"/>
          <p:cNvSpPr txBox="1">
            <a:spLocks noChangeArrowheads="1"/>
          </p:cNvSpPr>
          <p:nvPr/>
        </p:nvSpPr>
        <p:spPr bwMode="auto">
          <a:xfrm>
            <a:off x="4035425" y="2541588"/>
            <a:ext cx="1438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1.2 W mode locked</a:t>
            </a:r>
          </a:p>
        </p:txBody>
      </p:sp>
      <p:sp>
        <p:nvSpPr>
          <p:cNvPr id="30736" name="Text Box 31"/>
          <p:cNvSpPr txBox="1">
            <a:spLocks noChangeArrowheads="1"/>
          </p:cNvSpPr>
          <p:nvPr/>
        </p:nvSpPr>
        <p:spPr bwMode="auto">
          <a:xfrm>
            <a:off x="2457450" y="1441450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37 mW</a:t>
            </a:r>
          </a:p>
        </p:txBody>
      </p:sp>
      <p:sp>
        <p:nvSpPr>
          <p:cNvPr id="30737" name="Text Box 32"/>
          <p:cNvSpPr txBox="1">
            <a:spLocks noChangeArrowheads="1"/>
          </p:cNvSpPr>
          <p:nvPr/>
        </p:nvSpPr>
        <p:spPr bwMode="auto">
          <a:xfrm>
            <a:off x="1597025" y="1412875"/>
            <a:ext cx="762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/>
              <a:t>T</a:t>
            </a:r>
            <a:r>
              <a:rPr lang="en-US" sz="1600" baseline="-25000"/>
              <a:t>0</a:t>
            </a:r>
            <a:r>
              <a:rPr lang="en-US" sz="1200"/>
              <a:t> diode</a:t>
            </a:r>
          </a:p>
        </p:txBody>
      </p:sp>
      <p:sp>
        <p:nvSpPr>
          <p:cNvPr id="30738" name="Rectangle 33"/>
          <p:cNvSpPr>
            <a:spLocks noChangeArrowheads="1"/>
          </p:cNvSpPr>
          <p:nvPr/>
        </p:nvSpPr>
        <p:spPr bwMode="auto">
          <a:xfrm>
            <a:off x="2282825" y="1716088"/>
            <a:ext cx="2286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Oval 34"/>
          <p:cNvSpPr>
            <a:spLocks noChangeArrowheads="1"/>
          </p:cNvSpPr>
          <p:nvPr/>
        </p:nvSpPr>
        <p:spPr bwMode="auto">
          <a:xfrm>
            <a:off x="2359025" y="1793875"/>
            <a:ext cx="76200" cy="7461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Line 39"/>
          <p:cNvSpPr>
            <a:spLocks noChangeShapeType="1"/>
          </p:cNvSpPr>
          <p:nvPr/>
        </p:nvSpPr>
        <p:spPr bwMode="auto">
          <a:xfrm flipH="1">
            <a:off x="4949825" y="1639888"/>
            <a:ext cx="301625" cy="301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40"/>
          <p:cNvSpPr>
            <a:spLocks noChangeShapeType="1"/>
          </p:cNvSpPr>
          <p:nvPr/>
        </p:nvSpPr>
        <p:spPr bwMode="auto">
          <a:xfrm flipH="1">
            <a:off x="2663825" y="2325688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Text Box 41"/>
          <p:cNvSpPr txBox="1">
            <a:spLocks noChangeArrowheads="1"/>
          </p:cNvSpPr>
          <p:nvPr/>
        </p:nvSpPr>
        <p:spPr bwMode="auto">
          <a:xfrm>
            <a:off x="4797425" y="1412875"/>
            <a:ext cx="685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M1</a:t>
            </a:r>
          </a:p>
        </p:txBody>
      </p:sp>
      <p:sp>
        <p:nvSpPr>
          <p:cNvPr id="30743" name="Text Box 42"/>
          <p:cNvSpPr txBox="1">
            <a:spLocks noChangeArrowheads="1"/>
          </p:cNvSpPr>
          <p:nvPr/>
        </p:nvSpPr>
        <p:spPr bwMode="auto">
          <a:xfrm>
            <a:off x="2587625" y="2478088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M1’</a:t>
            </a:r>
          </a:p>
        </p:txBody>
      </p:sp>
      <p:sp>
        <p:nvSpPr>
          <p:cNvPr id="30744" name="Oval 43"/>
          <p:cNvSpPr>
            <a:spLocks noChangeArrowheads="1"/>
          </p:cNvSpPr>
          <p:nvPr/>
        </p:nvSpPr>
        <p:spPr bwMode="auto">
          <a:xfrm>
            <a:off x="2130425" y="2249488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Oval 44"/>
          <p:cNvSpPr>
            <a:spLocks noChangeArrowheads="1"/>
          </p:cNvSpPr>
          <p:nvPr/>
        </p:nvSpPr>
        <p:spPr bwMode="auto">
          <a:xfrm>
            <a:off x="2173288" y="4765675"/>
            <a:ext cx="1524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Oval 45"/>
          <p:cNvSpPr>
            <a:spLocks noChangeArrowheads="1"/>
          </p:cNvSpPr>
          <p:nvPr/>
        </p:nvSpPr>
        <p:spPr bwMode="auto">
          <a:xfrm>
            <a:off x="2359025" y="2325688"/>
            <a:ext cx="76200" cy="304800"/>
          </a:xfrm>
          <a:prstGeom prst="ellipse">
            <a:avLst/>
          </a:prstGeom>
          <a:gradFill rotWithShape="1">
            <a:gsLst>
              <a:gs pos="0">
                <a:srgbClr val="0080FF"/>
              </a:gs>
              <a:gs pos="50000">
                <a:srgbClr val="F5FAFF"/>
              </a:gs>
              <a:gs pos="100000">
                <a:srgbClr val="0080FF"/>
              </a:gs>
            </a:gsLst>
            <a:lin ang="27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Oval 46"/>
          <p:cNvSpPr>
            <a:spLocks noChangeArrowheads="1"/>
          </p:cNvSpPr>
          <p:nvPr/>
        </p:nvSpPr>
        <p:spPr bwMode="auto">
          <a:xfrm>
            <a:off x="1978025" y="2325688"/>
            <a:ext cx="762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FFFFF5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Oval 47"/>
          <p:cNvSpPr>
            <a:spLocks noChangeArrowheads="1"/>
          </p:cNvSpPr>
          <p:nvPr/>
        </p:nvSpPr>
        <p:spPr bwMode="auto">
          <a:xfrm>
            <a:off x="2020888" y="4843463"/>
            <a:ext cx="76200" cy="3032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FFFFF5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8"/>
          <p:cNvSpPr>
            <a:spLocks noChangeArrowheads="1"/>
          </p:cNvSpPr>
          <p:nvPr/>
        </p:nvSpPr>
        <p:spPr bwMode="auto">
          <a:xfrm>
            <a:off x="2401888" y="4843463"/>
            <a:ext cx="76200" cy="303212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Text Box 49"/>
          <p:cNvSpPr txBox="1">
            <a:spLocks noChangeArrowheads="1"/>
          </p:cNvSpPr>
          <p:nvPr/>
        </p:nvSpPr>
        <p:spPr bwMode="auto">
          <a:xfrm>
            <a:off x="1520825" y="2711450"/>
            <a:ext cx="1371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harmonic LBO</a:t>
            </a:r>
          </a:p>
        </p:txBody>
      </p:sp>
      <p:sp>
        <p:nvSpPr>
          <p:cNvPr id="30751" name="Line 55"/>
          <p:cNvSpPr>
            <a:spLocks noChangeShapeType="1"/>
          </p:cNvSpPr>
          <p:nvPr/>
        </p:nvSpPr>
        <p:spPr bwMode="auto">
          <a:xfrm flipH="1">
            <a:off x="5102225" y="4843463"/>
            <a:ext cx="301625" cy="301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Text Box 56"/>
          <p:cNvSpPr txBox="1">
            <a:spLocks noChangeArrowheads="1"/>
          </p:cNvSpPr>
          <p:nvPr/>
        </p:nvSpPr>
        <p:spPr bwMode="auto">
          <a:xfrm>
            <a:off x="5102225" y="49180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M3</a:t>
            </a:r>
          </a:p>
        </p:txBody>
      </p:sp>
      <p:sp>
        <p:nvSpPr>
          <p:cNvPr id="30753" name="Line 57"/>
          <p:cNvSpPr>
            <a:spLocks noChangeShapeType="1"/>
          </p:cNvSpPr>
          <p:nvPr/>
        </p:nvSpPr>
        <p:spPr bwMode="auto">
          <a:xfrm flipH="1" flipV="1">
            <a:off x="1597025" y="2325688"/>
            <a:ext cx="304800" cy="301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Text Box 58"/>
          <p:cNvSpPr txBox="1">
            <a:spLocks noChangeArrowheads="1"/>
          </p:cNvSpPr>
          <p:nvPr/>
        </p:nvSpPr>
        <p:spPr bwMode="auto">
          <a:xfrm>
            <a:off x="1292225" y="24320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M2</a:t>
            </a:r>
          </a:p>
        </p:txBody>
      </p:sp>
      <p:sp>
        <p:nvSpPr>
          <p:cNvPr id="30755" name="Oval 73"/>
          <p:cNvSpPr>
            <a:spLocks noChangeArrowheads="1"/>
          </p:cNvSpPr>
          <p:nvPr/>
        </p:nvSpPr>
        <p:spPr bwMode="auto">
          <a:xfrm flipV="1">
            <a:off x="4645025" y="1639888"/>
            <a:ext cx="76200" cy="76200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8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0756" name="Line 74"/>
          <p:cNvSpPr>
            <a:spLocks noChangeShapeType="1"/>
          </p:cNvSpPr>
          <p:nvPr/>
        </p:nvSpPr>
        <p:spPr bwMode="auto">
          <a:xfrm>
            <a:off x="4721225" y="1716088"/>
            <a:ext cx="377825" cy="7620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7" name="Freeform 75"/>
          <p:cNvSpPr>
            <a:spLocks/>
          </p:cNvSpPr>
          <p:nvPr/>
        </p:nvSpPr>
        <p:spPr bwMode="auto">
          <a:xfrm>
            <a:off x="4645025" y="1055688"/>
            <a:ext cx="2224088" cy="584200"/>
          </a:xfrm>
          <a:custGeom>
            <a:avLst/>
            <a:gdLst>
              <a:gd name="T0" fmla="*/ 0 w 1401"/>
              <a:gd name="T1" fmla="*/ 2147483647 h 369"/>
              <a:gd name="T2" fmla="*/ 2147483647 w 1401"/>
              <a:gd name="T3" fmla="*/ 2147483647 h 369"/>
              <a:gd name="T4" fmla="*/ 2147483647 w 1401"/>
              <a:gd name="T5" fmla="*/ 2147483647 h 369"/>
              <a:gd name="T6" fmla="*/ 2147483647 w 1401"/>
              <a:gd name="T7" fmla="*/ 2147483647 h 369"/>
              <a:gd name="T8" fmla="*/ 2147483647 w 1401"/>
              <a:gd name="T9" fmla="*/ 0 h 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369"/>
              <a:gd name="T17" fmla="*/ 1401 w 1401"/>
              <a:gd name="T18" fmla="*/ 369 h 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369">
                <a:moveTo>
                  <a:pt x="0" y="369"/>
                </a:moveTo>
                <a:cubicBezTo>
                  <a:pt x="54" y="339"/>
                  <a:pt x="219" y="199"/>
                  <a:pt x="324" y="192"/>
                </a:cubicBezTo>
                <a:cubicBezTo>
                  <a:pt x="429" y="185"/>
                  <a:pt x="552" y="324"/>
                  <a:pt x="633" y="325"/>
                </a:cubicBezTo>
                <a:cubicBezTo>
                  <a:pt x="714" y="326"/>
                  <a:pt x="685" y="251"/>
                  <a:pt x="813" y="197"/>
                </a:cubicBezTo>
                <a:cubicBezTo>
                  <a:pt x="941" y="143"/>
                  <a:pt x="1279" y="41"/>
                  <a:pt x="1401" y="0"/>
                </a:cubicBezTo>
              </a:path>
            </a:pathLst>
          </a:custGeom>
          <a:noFill/>
          <a:ln w="9525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Text Box 76"/>
          <p:cNvSpPr txBox="1">
            <a:spLocks noChangeArrowheads="1"/>
          </p:cNvSpPr>
          <p:nvPr/>
        </p:nvSpPr>
        <p:spPr bwMode="auto">
          <a:xfrm>
            <a:off x="4111625" y="1030288"/>
            <a:ext cx="2286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FF"/>
                </a:solidFill>
              </a:rPr>
              <a:t>Fiber to spectrometer</a:t>
            </a:r>
          </a:p>
        </p:txBody>
      </p:sp>
      <p:sp>
        <p:nvSpPr>
          <p:cNvPr id="30759" name="Line 94"/>
          <p:cNvSpPr>
            <a:spLocks noChangeShapeType="1"/>
          </p:cNvSpPr>
          <p:nvPr/>
        </p:nvSpPr>
        <p:spPr bwMode="auto">
          <a:xfrm flipH="1">
            <a:off x="5102225" y="4845050"/>
            <a:ext cx="301625" cy="301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0" name="Text Box 31"/>
          <p:cNvSpPr txBox="1">
            <a:spLocks noChangeArrowheads="1"/>
          </p:cNvSpPr>
          <p:nvPr/>
        </p:nvSpPr>
        <p:spPr bwMode="auto">
          <a:xfrm>
            <a:off x="454025" y="33940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7.5mW</a:t>
            </a:r>
          </a:p>
        </p:txBody>
      </p:sp>
      <p:sp>
        <p:nvSpPr>
          <p:cNvPr id="30761" name="Text Box 31"/>
          <p:cNvSpPr txBox="1">
            <a:spLocks noChangeArrowheads="1"/>
          </p:cNvSpPr>
          <p:nvPr/>
        </p:nvSpPr>
        <p:spPr bwMode="auto">
          <a:xfrm>
            <a:off x="3133725" y="4683125"/>
            <a:ext cx="2025650" cy="246063"/>
          </a:xfrm>
          <a:prstGeom prst="rect">
            <a:avLst/>
          </a:prstGeom>
          <a:solidFill>
            <a:srgbClr val="FBFBB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Arial" charset="0"/>
                <a:cs typeface="Arial" charset="0"/>
              </a:rPr>
              <a:t>375 µW, 5-6 eV,3.8 MHz</a:t>
            </a:r>
          </a:p>
        </p:txBody>
      </p:sp>
      <p:sp>
        <p:nvSpPr>
          <p:cNvPr id="30762" name="Rectangle 82"/>
          <p:cNvSpPr>
            <a:spLocks noChangeArrowheads="1"/>
          </p:cNvSpPr>
          <p:nvPr/>
        </p:nvSpPr>
        <p:spPr bwMode="auto">
          <a:xfrm>
            <a:off x="758825" y="2286000"/>
            <a:ext cx="76200" cy="381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3" name="Text Box 49"/>
          <p:cNvSpPr txBox="1">
            <a:spLocks noChangeArrowheads="1"/>
          </p:cNvSpPr>
          <p:nvPr/>
        </p:nvSpPr>
        <p:spPr bwMode="auto">
          <a:xfrm>
            <a:off x="1431925" y="2913063"/>
            <a:ext cx="1631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Symbol Proportional BT" charset="2"/>
              </a:rPr>
              <a:t>h</a:t>
            </a:r>
            <a:r>
              <a:rPr lang="en-US" sz="1200"/>
              <a:t>=20%</a:t>
            </a:r>
          </a:p>
        </p:txBody>
      </p:sp>
      <p:sp>
        <p:nvSpPr>
          <p:cNvPr id="30764" name="Text Box 49"/>
          <p:cNvSpPr txBox="1">
            <a:spLocks noChangeArrowheads="1"/>
          </p:cNvSpPr>
          <p:nvPr/>
        </p:nvSpPr>
        <p:spPr bwMode="auto">
          <a:xfrm>
            <a:off x="1616075" y="4256088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4</a:t>
            </a:r>
            <a:r>
              <a:rPr lang="en-US" sz="1200" baseline="30000"/>
              <a:t>th</a:t>
            </a:r>
            <a:r>
              <a:rPr lang="en-US" sz="1200"/>
              <a:t> harmonic BBO</a:t>
            </a:r>
          </a:p>
        </p:txBody>
      </p:sp>
      <p:sp>
        <p:nvSpPr>
          <p:cNvPr id="30765" name="Text Box 49"/>
          <p:cNvSpPr txBox="1">
            <a:spLocks noChangeArrowheads="1"/>
          </p:cNvSpPr>
          <p:nvPr/>
        </p:nvSpPr>
        <p:spPr bwMode="auto">
          <a:xfrm>
            <a:off x="1671638" y="452596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Symbol Proportional BT" charset="2"/>
              </a:rPr>
              <a:t>h</a:t>
            </a:r>
            <a:r>
              <a:rPr lang="en-US" sz="1200"/>
              <a:t>= 5%</a:t>
            </a:r>
          </a:p>
        </p:txBody>
      </p: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6556375" y="4356100"/>
            <a:ext cx="106680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>
                <a:latin typeface="Times New Roman" charset="0"/>
                <a:ea typeface="+mn-ea"/>
              </a:rPr>
              <a:t>Monochromator</a:t>
            </a:r>
          </a:p>
        </p:txBody>
      </p:sp>
      <p:sp>
        <p:nvSpPr>
          <p:cNvPr id="30767" name="Isosceles Triangle 91"/>
          <p:cNvSpPr>
            <a:spLocks noChangeArrowheads="1"/>
          </p:cNvSpPr>
          <p:nvPr/>
        </p:nvSpPr>
        <p:spPr bwMode="auto">
          <a:xfrm rot="-5400000">
            <a:off x="6342857" y="3113881"/>
            <a:ext cx="209550" cy="13319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30768" name="Isosceles Triangle 92"/>
          <p:cNvSpPr>
            <a:spLocks noChangeArrowheads="1"/>
          </p:cNvSpPr>
          <p:nvPr/>
        </p:nvSpPr>
        <p:spPr bwMode="auto">
          <a:xfrm flipV="1">
            <a:off x="7004050" y="3679825"/>
            <a:ext cx="134938" cy="673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/>
          <a:lstStyle/>
          <a:p>
            <a:endParaRPr lang="en-US"/>
          </a:p>
        </p:txBody>
      </p:sp>
      <p:sp>
        <p:nvSpPr>
          <p:cNvPr id="30769" name="Rectangle 93"/>
          <p:cNvSpPr>
            <a:spLocks noChangeArrowheads="1"/>
          </p:cNvSpPr>
          <p:nvPr/>
        </p:nvSpPr>
        <p:spPr bwMode="auto">
          <a:xfrm rot="-2922572">
            <a:off x="7063582" y="3545681"/>
            <a:ext cx="211138" cy="2190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30770" name="Line 94"/>
          <p:cNvSpPr>
            <a:spLocks noChangeShapeType="1"/>
          </p:cNvSpPr>
          <p:nvPr/>
        </p:nvSpPr>
        <p:spPr bwMode="auto">
          <a:xfrm>
            <a:off x="6919913" y="3592513"/>
            <a:ext cx="301625" cy="301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1" name="Text Box 56"/>
          <p:cNvSpPr txBox="1">
            <a:spLocks noChangeArrowheads="1"/>
          </p:cNvSpPr>
          <p:nvPr/>
        </p:nvSpPr>
        <p:spPr bwMode="auto">
          <a:xfrm>
            <a:off x="6886575" y="35226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M4</a:t>
            </a:r>
          </a:p>
        </p:txBody>
      </p:sp>
      <p:sp>
        <p:nvSpPr>
          <p:cNvPr id="30772" name="Isosceles Triangle 98"/>
          <p:cNvSpPr>
            <a:spLocks noChangeArrowheads="1"/>
          </p:cNvSpPr>
          <p:nvPr/>
        </p:nvSpPr>
        <p:spPr bwMode="auto">
          <a:xfrm>
            <a:off x="7038975" y="4699000"/>
            <a:ext cx="74613" cy="385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3" name="Text Box 8"/>
          <p:cNvSpPr txBox="1">
            <a:spLocks noChangeArrowheads="1"/>
          </p:cNvSpPr>
          <p:nvPr/>
        </p:nvSpPr>
        <p:spPr bwMode="auto">
          <a:xfrm>
            <a:off x="6407150" y="5072063"/>
            <a:ext cx="135255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Laser Plasma Source</a:t>
            </a:r>
          </a:p>
        </p:txBody>
      </p:sp>
      <p:sp>
        <p:nvSpPr>
          <p:cNvPr id="30774" name="Text Box 31"/>
          <p:cNvSpPr txBox="1">
            <a:spLocks noChangeArrowheads="1"/>
          </p:cNvSpPr>
          <p:nvPr/>
        </p:nvSpPr>
        <p:spPr bwMode="auto">
          <a:xfrm>
            <a:off x="3489325" y="1916113"/>
            <a:ext cx="755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4-9 MHz</a:t>
            </a:r>
          </a:p>
        </p:txBody>
      </p:sp>
      <p:sp>
        <p:nvSpPr>
          <p:cNvPr id="30775" name="Text Box 31"/>
          <p:cNvSpPr txBox="1">
            <a:spLocks noChangeArrowheads="1"/>
          </p:cNvSpPr>
          <p:nvPr/>
        </p:nvSpPr>
        <p:spPr bwMode="auto">
          <a:xfrm>
            <a:off x="7005638" y="3962400"/>
            <a:ext cx="1293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40µW, 250nm</a:t>
            </a:r>
          </a:p>
        </p:txBody>
      </p:sp>
      <p:sp>
        <p:nvSpPr>
          <p:cNvPr id="30776" name="Text Box 57"/>
          <p:cNvSpPr txBox="1">
            <a:spLocks noChangeArrowheads="1"/>
          </p:cNvSpPr>
          <p:nvPr/>
        </p:nvSpPr>
        <p:spPr bwMode="auto">
          <a:xfrm>
            <a:off x="5445333" y="4411939"/>
            <a:ext cx="854075" cy="307975"/>
          </a:xfrm>
          <a:prstGeom prst="rect">
            <a:avLst/>
          </a:prstGeom>
          <a:solidFill>
            <a:srgbClr val="FBFBB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ARPES </a:t>
            </a:r>
          </a:p>
        </p:txBody>
      </p:sp>
      <p:sp>
        <p:nvSpPr>
          <p:cNvPr id="30780" name="Text Box 57"/>
          <p:cNvSpPr txBox="1">
            <a:spLocks noChangeArrowheads="1"/>
          </p:cNvSpPr>
          <p:nvPr/>
        </p:nvSpPr>
        <p:spPr bwMode="auto">
          <a:xfrm>
            <a:off x="6119813" y="3235325"/>
            <a:ext cx="1898277" cy="307777"/>
          </a:xfrm>
          <a:prstGeom prst="rect">
            <a:avLst/>
          </a:prstGeom>
          <a:solidFill>
            <a:srgbClr val="FBFBB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 b="1" dirty="0" smtClean="0">
                <a:latin typeface="Arial" charset="0"/>
                <a:cs typeface="Arial" charset="0"/>
              </a:rPr>
              <a:t>QE(E) measurement</a:t>
            </a:r>
            <a:endParaRPr lang="en-US" sz="1400" b="1" dirty="0">
              <a:latin typeface="Arial" charset="0"/>
              <a:cs typeface="Arial" charset="0"/>
            </a:endParaRPr>
          </a:p>
        </p:txBody>
      </p:sp>
      <p:sp>
        <p:nvSpPr>
          <p:cNvPr id="30781" name="Text Box 8"/>
          <p:cNvSpPr txBox="1">
            <a:spLocks noChangeArrowheads="1"/>
          </p:cNvSpPr>
          <p:nvPr/>
        </p:nvSpPr>
        <p:spPr bwMode="auto">
          <a:xfrm>
            <a:off x="0" y="5564188"/>
            <a:ext cx="5486400" cy="1016000"/>
          </a:xfrm>
          <a:prstGeom prst="rect">
            <a:avLst/>
          </a:prstGeom>
          <a:solidFill>
            <a:srgbClr val="F7FBA3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Techniques: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Ultra-low energy Angle Resolved Photoelectron Spectroscopy (ARPES)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Angle Resolved Electron Yield (AREY)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Low Energy Electron Diffraction (LEED)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Energy dependent yield</a:t>
            </a:r>
          </a:p>
        </p:txBody>
      </p:sp>
      <p:sp>
        <p:nvSpPr>
          <p:cNvPr id="30782" name="Text Box 7"/>
          <p:cNvSpPr txBox="1">
            <a:spLocks noChangeArrowheads="1"/>
          </p:cNvSpPr>
          <p:nvPr/>
        </p:nvSpPr>
        <p:spPr bwMode="auto">
          <a:xfrm>
            <a:off x="5670550" y="5589588"/>
            <a:ext cx="3473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Full measurement of momentum distribution and yield as function of: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Polarization,  Photon energy.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Photon incidence angle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Surface preparation</a:t>
            </a:r>
          </a:p>
        </p:txBody>
      </p:sp>
      <p:sp>
        <p:nvSpPr>
          <p:cNvPr id="30783" name="Rectangle 68"/>
          <p:cNvSpPr>
            <a:spLocks noChangeArrowheads="1"/>
          </p:cNvSpPr>
          <p:nvPr/>
        </p:nvSpPr>
        <p:spPr bwMode="auto">
          <a:xfrm>
            <a:off x="5607050" y="5553075"/>
            <a:ext cx="3536950" cy="9683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5539409" y="4174435"/>
            <a:ext cx="79513" cy="1590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16" idx="5"/>
          </p:cNvCxnSpPr>
          <p:nvPr/>
        </p:nvCxnSpPr>
        <p:spPr bwMode="auto">
          <a:xfrm>
            <a:off x="5641321" y="4074459"/>
            <a:ext cx="110122" cy="19274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5605670" y="4253948"/>
            <a:ext cx="159026" cy="927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System for ARPES and yield measurements</a:t>
            </a:r>
          </a:p>
        </p:txBody>
      </p:sp>
      <p:pic>
        <p:nvPicPr>
          <p:cNvPr id="31747" name="Content Placeholder 3" descr="sources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12" b="-812"/>
          <a:stretch>
            <a:fillRect/>
          </a:stretch>
        </p:blipFill>
        <p:spPr/>
      </p:pic>
      <p:cxnSp>
        <p:nvCxnSpPr>
          <p:cNvPr id="31748" name="Straight Arrow Connector 6"/>
          <p:cNvCxnSpPr>
            <a:cxnSpLocks noChangeShapeType="1"/>
          </p:cNvCxnSpPr>
          <p:nvPr/>
        </p:nvCxnSpPr>
        <p:spPr bwMode="auto">
          <a:xfrm rot="10800000">
            <a:off x="1216025" y="2865438"/>
            <a:ext cx="3668713" cy="1747837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49" name="Straight Arrow Connector 7"/>
          <p:cNvCxnSpPr>
            <a:cxnSpLocks noChangeShapeType="1"/>
          </p:cNvCxnSpPr>
          <p:nvPr/>
        </p:nvCxnSpPr>
        <p:spPr bwMode="auto">
          <a:xfrm rot="10800000">
            <a:off x="2736850" y="2312988"/>
            <a:ext cx="1835150" cy="20637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1750" name="Group 24"/>
          <p:cNvGrpSpPr>
            <a:grpSpLocks/>
          </p:cNvGrpSpPr>
          <p:nvPr/>
        </p:nvGrpSpPr>
        <p:grpSpPr bwMode="auto">
          <a:xfrm>
            <a:off x="249238" y="2378075"/>
            <a:ext cx="814387" cy="2671763"/>
            <a:chOff x="249666" y="2377368"/>
            <a:chExt cx="814126" cy="2672055"/>
          </a:xfrm>
        </p:grpSpPr>
        <p:cxnSp>
          <p:nvCxnSpPr>
            <p:cNvPr id="31756" name="Straight Arrow Connector 19"/>
            <p:cNvCxnSpPr>
              <a:cxnSpLocks noChangeShapeType="1"/>
            </p:cNvCxnSpPr>
            <p:nvPr/>
          </p:nvCxnSpPr>
          <p:spPr bwMode="auto">
            <a:xfrm>
              <a:off x="249666" y="2377368"/>
              <a:ext cx="531896" cy="158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7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-1069285" y="3718030"/>
              <a:ext cx="2659612" cy="15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8" name="Straight Connector 23"/>
            <p:cNvCxnSpPr>
              <a:cxnSpLocks noChangeShapeType="1"/>
            </p:cNvCxnSpPr>
            <p:nvPr/>
          </p:nvCxnSpPr>
          <p:spPr bwMode="auto">
            <a:xfrm>
              <a:off x="260521" y="5047835"/>
              <a:ext cx="803271" cy="15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31751" name="Straight Connector 10"/>
          <p:cNvCxnSpPr>
            <a:cxnSpLocks noChangeShapeType="1"/>
          </p:cNvCxnSpPr>
          <p:nvPr/>
        </p:nvCxnSpPr>
        <p:spPr bwMode="auto">
          <a:xfrm>
            <a:off x="6773863" y="1682750"/>
            <a:ext cx="479425" cy="184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2" name="Straight Connector 12"/>
          <p:cNvCxnSpPr>
            <a:cxnSpLocks noChangeShapeType="1"/>
          </p:cNvCxnSpPr>
          <p:nvPr/>
        </p:nvCxnSpPr>
        <p:spPr bwMode="auto">
          <a:xfrm flipV="1">
            <a:off x="5710238" y="1682750"/>
            <a:ext cx="1052512" cy="8143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515271" y="6224587"/>
            <a:ext cx="3962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Helvetica" pitchFamily="34" charset="0"/>
              </a:rPr>
              <a:t>4</a:t>
            </a:r>
            <a:r>
              <a:rPr lang="en-US" sz="1400" b="1" baseline="30000" dirty="0">
                <a:latin typeface="Helvetica" pitchFamily="34" charset="0"/>
              </a:rPr>
              <a:t>th</a:t>
            </a:r>
            <a:r>
              <a:rPr lang="en-US" sz="1400" b="1" dirty="0">
                <a:latin typeface="Helvetica" pitchFamily="34" charset="0"/>
              </a:rPr>
              <a:t> harmonic </a:t>
            </a:r>
            <a:r>
              <a:rPr lang="en-US" sz="1400" b="1" dirty="0" smtClean="0">
                <a:latin typeface="Helvetica" pitchFamily="34" charset="0"/>
              </a:rPr>
              <a:t>system + time of flight analyzer</a:t>
            </a:r>
            <a:endParaRPr lang="en-US" sz="1400" b="1" dirty="0">
              <a:latin typeface="Helvetica" pitchFamily="34" charset="0"/>
            </a:endParaRPr>
          </a:p>
        </p:txBody>
      </p: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5378450" y="944563"/>
            <a:ext cx="2068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 b="1">
                <a:latin typeface="Helvetica" pitchFamily="34" charset="0"/>
              </a:rPr>
              <a:t>2nd harmonic system</a:t>
            </a:r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5534025" y="6245225"/>
            <a:ext cx="206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 b="1">
                <a:latin typeface="Helvetica" pitchFamily="34" charset="0"/>
              </a:rPr>
              <a:t>Laser plasma + mono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"/>
          <p:cNvSpPr>
            <a:spLocks noChangeArrowheads="1"/>
          </p:cNvSpPr>
          <p:nvPr/>
        </p:nvSpPr>
        <p:spPr bwMode="auto">
          <a:xfrm>
            <a:off x="107950" y="1195388"/>
            <a:ext cx="2565400" cy="2043112"/>
          </a:xfrm>
          <a:prstGeom prst="rect">
            <a:avLst/>
          </a:prstGeom>
          <a:solidFill>
            <a:srgbClr val="FBFBB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Helvetica" pitchFamily="34" charset="0"/>
              </a:rPr>
              <a:t>Step 1</a:t>
            </a:r>
          </a:p>
          <a:p>
            <a:pPr algn="ctr"/>
            <a:r>
              <a:rPr lang="en-US" sz="2000" b="1">
                <a:latin typeface="Helvetica" pitchFamily="34" charset="0"/>
              </a:rPr>
              <a:t>Ion Bombard</a:t>
            </a:r>
          </a:p>
          <a:p>
            <a:pPr algn="ctr"/>
            <a:endParaRPr lang="en-US" sz="2000" b="1">
              <a:latin typeface="Helvetic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800">
                <a:latin typeface="Helvetica" pitchFamily="34" charset="0"/>
              </a:rPr>
              <a:t>1 kV Ar</a:t>
            </a:r>
            <a:r>
              <a:rPr lang="en-US" sz="1800" baseline="30000">
                <a:latin typeface="Helvetica" pitchFamily="34" charset="0"/>
              </a:rPr>
              <a:t>+</a:t>
            </a:r>
            <a:r>
              <a:rPr lang="en-US" sz="1800">
                <a:latin typeface="Helvetica" pitchFamily="34" charset="0"/>
              </a:rPr>
              <a:t> Ion </a:t>
            </a:r>
          </a:p>
          <a:p>
            <a:pPr>
              <a:buFont typeface="Arial" charset="0"/>
              <a:buChar char="•"/>
            </a:pPr>
            <a:r>
              <a:rPr lang="en-US" sz="1800">
                <a:latin typeface="Helvetica" pitchFamily="34" charset="0"/>
              </a:rPr>
              <a:t>10 Å Removed</a:t>
            </a:r>
          </a:p>
          <a:p>
            <a:endParaRPr lang="en-US" sz="2000" b="1">
              <a:latin typeface="Helvetica" pitchFamily="34" charset="0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Preparation of atomically perfect single crystal surfaces</a:t>
            </a:r>
          </a:p>
        </p:txBody>
      </p:sp>
      <p:sp>
        <p:nvSpPr>
          <p:cNvPr id="32772" name="Rectangle 23"/>
          <p:cNvSpPr>
            <a:spLocks noChangeArrowheads="1"/>
          </p:cNvSpPr>
          <p:nvPr/>
        </p:nvSpPr>
        <p:spPr bwMode="auto">
          <a:xfrm>
            <a:off x="3176588" y="1154113"/>
            <a:ext cx="2563812" cy="2044700"/>
          </a:xfrm>
          <a:prstGeom prst="rect">
            <a:avLst/>
          </a:prstGeom>
          <a:solidFill>
            <a:srgbClr val="FBFBB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" pitchFamily="34" charset="0"/>
              </a:rPr>
              <a:t>Step 2</a:t>
            </a:r>
          </a:p>
          <a:p>
            <a:pPr algn="ctr"/>
            <a:r>
              <a:rPr lang="en-US" sz="2000" b="1" dirty="0">
                <a:latin typeface="Helvetica" pitchFamily="34" charset="0"/>
              </a:rPr>
              <a:t>Anneal</a:t>
            </a:r>
          </a:p>
          <a:p>
            <a:pPr algn="ctr"/>
            <a:endParaRPr lang="en-US" sz="2000" dirty="0">
              <a:latin typeface="Helvetic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Helvetica" pitchFamily="34" charset="0"/>
              </a:rPr>
              <a:t>Ramp </a:t>
            </a:r>
            <a:r>
              <a:rPr lang="en-US" sz="2000" dirty="0" smtClean="0">
                <a:latin typeface="Helvetica" pitchFamily="34" charset="0"/>
              </a:rPr>
              <a:t>high temp</a:t>
            </a:r>
            <a:endParaRPr lang="en-US" sz="2000" dirty="0">
              <a:latin typeface="Helvetic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Helvetica" pitchFamily="34" charset="0"/>
              </a:rPr>
              <a:t>Dwell </a:t>
            </a:r>
            <a:r>
              <a:rPr lang="en-US" sz="2000" dirty="0" smtClean="0">
                <a:latin typeface="Helvetica" pitchFamily="34" charset="0"/>
              </a:rPr>
              <a:t>10 minutes</a:t>
            </a:r>
            <a:endParaRPr lang="en-US" sz="2000" dirty="0">
              <a:latin typeface="Helvetic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Helvetica" pitchFamily="34" charset="0"/>
              </a:rPr>
              <a:t>Cool </a:t>
            </a:r>
            <a:r>
              <a:rPr lang="en-US" sz="2000" dirty="0" smtClean="0">
                <a:latin typeface="Helvetica" pitchFamily="34" charset="0"/>
              </a:rPr>
              <a:t>RT</a:t>
            </a:r>
            <a:endParaRPr lang="en-US" sz="2000" dirty="0">
              <a:latin typeface="Helvetica" pitchFamily="34" charset="0"/>
            </a:endParaRPr>
          </a:p>
          <a:p>
            <a:endParaRPr lang="en-US" sz="2000" dirty="0">
              <a:latin typeface="Helvetica" pitchFamily="34" charset="0"/>
            </a:endParaRPr>
          </a:p>
        </p:txBody>
      </p:sp>
      <p:sp>
        <p:nvSpPr>
          <p:cNvPr id="32773" name="Rectangle 24"/>
          <p:cNvSpPr>
            <a:spLocks noChangeArrowheads="1"/>
          </p:cNvSpPr>
          <p:nvPr/>
        </p:nvSpPr>
        <p:spPr bwMode="auto">
          <a:xfrm>
            <a:off x="6427788" y="1161695"/>
            <a:ext cx="2565400" cy="4643438"/>
          </a:xfrm>
          <a:prstGeom prst="rect">
            <a:avLst/>
          </a:prstGeom>
          <a:solidFill>
            <a:srgbClr val="FBFBB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Helvetica" pitchFamily="34" charset="0"/>
              </a:rPr>
              <a:t>Step 3</a:t>
            </a:r>
          </a:p>
          <a:p>
            <a:pPr algn="ctr"/>
            <a:r>
              <a:rPr lang="en-US" sz="2000" b="1">
                <a:latin typeface="Helvetica" pitchFamily="34" charset="0"/>
              </a:rPr>
              <a:t>LEED</a:t>
            </a:r>
          </a:p>
          <a:p>
            <a:endParaRPr lang="en-US" sz="2000">
              <a:latin typeface="Helvetica" pitchFamily="34" charset="0"/>
            </a:endParaRPr>
          </a:p>
          <a:p>
            <a:pPr algn="ctr"/>
            <a:r>
              <a:rPr lang="en-US" sz="1600">
                <a:latin typeface="Helvetica" pitchFamily="34" charset="0"/>
              </a:rPr>
              <a:t>Verify Surface Order</a:t>
            </a:r>
          </a:p>
          <a:p>
            <a:endParaRPr lang="en-US">
              <a:latin typeface="Helvetica" pitchFamily="34" charset="0"/>
            </a:endParaRPr>
          </a:p>
        </p:txBody>
      </p:sp>
      <p:pic>
        <p:nvPicPr>
          <p:cNvPr id="32774" name="Img0019.tif" descr="/Users/greaves/Documents/Research/Photoemission/Photoemission/Documents/Slides/Surface Study Graphics/Img0019.tif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lum bright="72000" contrast="7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" r="-229"/>
          <a:stretch>
            <a:fillRect/>
          </a:stretch>
        </p:blipFill>
        <p:spPr>
          <a:xfrm>
            <a:off x="6480175" y="2676525"/>
            <a:ext cx="2468563" cy="2466975"/>
          </a:xfrm>
        </p:spPr>
      </p:pic>
      <p:cxnSp>
        <p:nvCxnSpPr>
          <p:cNvPr id="32775" name="Straight Arrow Connector 8"/>
          <p:cNvCxnSpPr>
            <a:cxnSpLocks noChangeShapeType="1"/>
          </p:cNvCxnSpPr>
          <p:nvPr/>
        </p:nvCxnSpPr>
        <p:spPr bwMode="auto">
          <a:xfrm>
            <a:off x="2743200" y="2070100"/>
            <a:ext cx="376238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76" name="Straight Arrow Connector 9"/>
          <p:cNvCxnSpPr>
            <a:cxnSpLocks noChangeShapeType="1"/>
          </p:cNvCxnSpPr>
          <p:nvPr/>
        </p:nvCxnSpPr>
        <p:spPr bwMode="auto">
          <a:xfrm>
            <a:off x="5889625" y="2070100"/>
            <a:ext cx="376238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2777" name="Group 10"/>
          <p:cNvGrpSpPr>
            <a:grpSpLocks/>
          </p:cNvGrpSpPr>
          <p:nvPr/>
        </p:nvGrpSpPr>
        <p:grpSpPr bwMode="auto">
          <a:xfrm>
            <a:off x="317500" y="3289300"/>
            <a:ext cx="4065588" cy="3192463"/>
            <a:chOff x="241533" y="3061268"/>
            <a:chExt cx="4306722" cy="3381185"/>
          </a:xfrm>
        </p:grpSpPr>
        <p:pic>
          <p:nvPicPr>
            <p:cNvPr id="32779" name="Picture 9" descr="fowler.ep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86" y="3251760"/>
              <a:ext cx="4255169" cy="3190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0" name="TextBox 8"/>
            <p:cNvSpPr txBox="1">
              <a:spLocks noChangeArrowheads="1"/>
            </p:cNvSpPr>
            <p:nvPr/>
          </p:nvSpPr>
          <p:spPr bwMode="auto">
            <a:xfrm rot="-5400000">
              <a:off x="-369008" y="4430851"/>
              <a:ext cx="1547148" cy="326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sz="1400" b="1">
                  <a:latin typeface="Arial" charset="0"/>
                  <a:cs typeface="Arial" charset="0"/>
                </a:rPr>
                <a:t>ln(current/T</a:t>
              </a:r>
              <a:r>
                <a:rPr lang="en-US" sz="1400" b="1" baseline="30000">
                  <a:latin typeface="Arial" charset="0"/>
                  <a:cs typeface="Arial" charset="0"/>
                </a:rPr>
                <a:t>2</a:t>
              </a:r>
              <a:r>
                <a:rPr lang="en-US" sz="1400" b="1"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933532" y="3061268"/>
              <a:ext cx="2920001" cy="379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8" name="TextBox 18"/>
          <p:cNvSpPr txBox="1">
            <a:spLocks noChangeArrowheads="1"/>
          </p:cNvSpPr>
          <p:nvPr/>
        </p:nvSpPr>
        <p:spPr bwMode="auto">
          <a:xfrm>
            <a:off x="1590675" y="5323305"/>
            <a:ext cx="2165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200" b="1" dirty="0">
                <a:latin typeface="+mn-lt"/>
              </a:rPr>
              <a:t>Work function is checked by Fowler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4" t="60457" r="42929" b="1759"/>
          <a:stretch>
            <a:fillRect/>
          </a:stretch>
        </p:blipFill>
        <p:spPr bwMode="auto">
          <a:xfrm>
            <a:off x="330200" y="1720850"/>
            <a:ext cx="3430588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280988" y="185738"/>
            <a:ext cx="7505700" cy="7366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ARPES by TOF method</a:t>
            </a:r>
          </a:p>
        </p:txBody>
      </p:sp>
      <p:pic>
        <p:nvPicPr>
          <p:cNvPr id="3077" name="Picture 6" descr="Sample-Detect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962150"/>
            <a:ext cx="354171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8288338" y="3286125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2000" i="1"/>
              <a:t>x,y</a:t>
            </a:r>
          </a:p>
        </p:txBody>
      </p:sp>
      <p:cxnSp>
        <p:nvCxnSpPr>
          <p:cNvPr id="3079" name="Straight Arrow Connector 9"/>
          <p:cNvCxnSpPr>
            <a:cxnSpLocks noChangeShapeType="1"/>
          </p:cNvCxnSpPr>
          <p:nvPr/>
        </p:nvCxnSpPr>
        <p:spPr bwMode="auto">
          <a:xfrm rot="5400000">
            <a:off x="6885782" y="3375819"/>
            <a:ext cx="258445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0" name="Straight Arrow Connector 11"/>
          <p:cNvCxnSpPr>
            <a:cxnSpLocks noChangeShapeType="1"/>
          </p:cNvCxnSpPr>
          <p:nvPr/>
        </p:nvCxnSpPr>
        <p:spPr bwMode="auto">
          <a:xfrm>
            <a:off x="4645025" y="5024438"/>
            <a:ext cx="2852738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5859463" y="5057775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800"/>
              <a:t>Δt</a:t>
            </a: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 flipV="1">
            <a:off x="1090613" y="2960688"/>
            <a:ext cx="749300" cy="4873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1081088" y="3541713"/>
            <a:ext cx="1058862" cy="2190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1509713" y="3205163"/>
            <a:ext cx="877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200" b="1">
                <a:solidFill>
                  <a:schemeClr val="hlink"/>
                </a:solidFill>
              </a:rPr>
              <a:t>Electrons</a:t>
            </a:r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2724150" y="4887913"/>
            <a:ext cx="55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200" b="1"/>
              <a:t>Light</a:t>
            </a: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352425" y="3808413"/>
            <a:ext cx="725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200" b="1"/>
              <a:t>Sample</a:t>
            </a:r>
          </a:p>
        </p:txBody>
      </p:sp>
      <p:sp>
        <p:nvSpPr>
          <p:cNvPr id="3087" name="TextBox 25"/>
          <p:cNvSpPr txBox="1">
            <a:spLocks noChangeArrowheads="1"/>
          </p:cNvSpPr>
          <p:nvPr/>
        </p:nvSpPr>
        <p:spPr bwMode="auto">
          <a:xfrm>
            <a:off x="77788" y="1127125"/>
            <a:ext cx="904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400" b="1">
                <a:latin typeface="Arial" charset="0"/>
              </a:rPr>
              <a:t>Measure position and time of flight of the electron in </a:t>
            </a:r>
            <a:r>
              <a:rPr lang="en-US" sz="1400" b="1" u="sng">
                <a:latin typeface="Arial" charset="0"/>
              </a:rPr>
              <a:t>parallel plate</a:t>
            </a:r>
            <a:r>
              <a:rPr lang="en-US" sz="1400" b="1">
                <a:latin typeface="Arial" charset="0"/>
              </a:rPr>
              <a:t> geometry using Time of Flight (TOF).</a:t>
            </a:r>
          </a:p>
        </p:txBody>
      </p:sp>
      <p:sp>
        <p:nvSpPr>
          <p:cNvPr id="3088" name="Text Box 9"/>
          <p:cNvSpPr txBox="1">
            <a:spLocks noChangeArrowheads="1"/>
          </p:cNvSpPr>
          <p:nvPr/>
        </p:nvSpPr>
        <p:spPr bwMode="auto">
          <a:xfrm>
            <a:off x="5519738" y="5867400"/>
            <a:ext cx="2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dirty="0" smtClean="0"/>
              <a:t>resolution: 4.8meV</a:t>
            </a:r>
            <a:endParaRPr lang="en-US" sz="1800" b="1" dirty="0"/>
          </a:p>
        </p:txBody>
      </p:sp>
      <p:sp>
        <p:nvSpPr>
          <p:cNvPr id="3089" name="Content Placeholder 2"/>
          <p:cNvSpPr txBox="1">
            <a:spLocks/>
          </p:cNvSpPr>
          <p:nvPr/>
        </p:nvSpPr>
        <p:spPr bwMode="auto">
          <a:xfrm>
            <a:off x="452438" y="5257800"/>
            <a:ext cx="3810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sz="1600" b="1">
                <a:latin typeface="Arial" charset="0"/>
              </a:rPr>
              <a:t>(x,y,t) for each event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sz="1600" b="1">
                <a:latin typeface="Arial" charset="0"/>
              </a:rPr>
              <a:t>Time Resolution: 165ps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sz="1600" b="1">
                <a:latin typeface="Arial" charset="0"/>
              </a:rPr>
              <a:t>Spatial Resolution: 128µm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sz="1600" b="1">
                <a:latin typeface="Arial" charset="0"/>
              </a:rPr>
              <a:t>Maximum Count Rate: 1.5M cps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endParaRPr lang="en-US" sz="16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ltemppc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ltemppc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bltemppc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temppc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ltemppc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temppc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temppc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temppc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temppc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lbltemppc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6_lbltemppc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lbltemp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bltempp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bltempp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bltempp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bltempp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bltempp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bltempp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Designs\lbltemppc.pot</Template>
  <TotalTime>19426</TotalTime>
  <Pages>1</Pages>
  <Words>846</Words>
  <Application>Microsoft Office PowerPoint</Application>
  <PresentationFormat>On-screen Show (4:3)</PresentationFormat>
  <Paragraphs>216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lbltemppc</vt:lpstr>
      <vt:lpstr>6_lbltemppc</vt:lpstr>
      <vt:lpstr>Equation</vt:lpstr>
      <vt:lpstr>Reduction of emittance from  metals to less than thermal</vt:lpstr>
      <vt:lpstr>Slide 2</vt:lpstr>
      <vt:lpstr>Background: emittance of a free electron metal including kT</vt:lpstr>
      <vt:lpstr>One bandstructure example:  photoemitted  electrons from surface states</vt:lpstr>
      <vt:lpstr>Photoemitted  electrons from surface states</vt:lpstr>
      <vt:lpstr>Setup</vt:lpstr>
      <vt:lpstr>System for ARPES and yield measurements</vt:lpstr>
      <vt:lpstr>Preparation of atomically perfect single crystal surfaces</vt:lpstr>
      <vt:lpstr>ARPES by TOF method</vt:lpstr>
      <vt:lpstr>Angular distribution confirms surface state:  eg. Cu(111) </vt:lpstr>
      <vt:lpstr>Slide 11</vt:lpstr>
      <vt:lpstr>Slide 12</vt:lpstr>
      <vt:lpstr>Slide 13</vt:lpstr>
      <vt:lpstr>Slide 14</vt:lpstr>
      <vt:lpstr>Slide 15</vt:lpstr>
    </vt:vector>
  </TitlesOfParts>
  <Company>Lawrence Berkeley Nat'l Lab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Energy Saver</dc:title>
  <dc:subject>Berkeley Lab Generic Presentation</dc:subject>
  <dc:creator>LBNL PC User</dc:creator>
  <cp:keywords>Presentation Generic</cp:keywords>
  <cp:lastModifiedBy>fjun</cp:lastModifiedBy>
  <cp:revision>533</cp:revision>
  <cp:lastPrinted>2012-10-03T15:28:49Z</cp:lastPrinted>
  <dcterms:created xsi:type="dcterms:W3CDTF">2010-11-18T18:39:53Z</dcterms:created>
  <dcterms:modified xsi:type="dcterms:W3CDTF">2012-10-08T15:32:05Z</dcterms:modified>
</cp:coreProperties>
</file>