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97" r:id="rId3"/>
    <p:sldId id="277" r:id="rId4"/>
    <p:sldId id="268" r:id="rId5"/>
    <p:sldId id="293" r:id="rId6"/>
    <p:sldId id="292" r:id="rId7"/>
    <p:sldId id="300" r:id="rId8"/>
    <p:sldId id="295" r:id="rId9"/>
    <p:sldId id="299" r:id="rId10"/>
    <p:sldId id="294" r:id="rId11"/>
    <p:sldId id="270" r:id="rId12"/>
    <p:sldId id="265" r:id="rId13"/>
    <p:sldId id="280" r:id="rId14"/>
    <p:sldId id="298" r:id="rId15"/>
    <p:sldId id="282" r:id="rId16"/>
    <p:sldId id="259" r:id="rId17"/>
    <p:sldId id="263" r:id="rId18"/>
    <p:sldId id="267" r:id="rId19"/>
    <p:sldId id="261" r:id="rId20"/>
    <p:sldId id="264" r:id="rId21"/>
    <p:sldId id="273" r:id="rId22"/>
    <p:sldId id="274" r:id="rId2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6600"/>
    <a:srgbClr val="F3F9FA"/>
    <a:srgbClr val="FFDE75"/>
    <a:srgbClr val="94E89E"/>
    <a:srgbClr val="DDDDDD"/>
    <a:srgbClr val="076497"/>
    <a:srgbClr val="097BBA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57CC6-29EB-4F3C-B717-320C4168F194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69E00-52F6-4654-85DF-B56C13CDA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D119C5-224C-4224-963C-8235DB0EC7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9BE25-5C7A-41BA-B021-6D29C0409F9D}" type="slidenum">
              <a:rPr lang="en-US"/>
              <a:pPr/>
              <a:t>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0"/>
            <a:ext cx="8534400" cy="1905000"/>
          </a:xfrm>
          <a:noFill/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C. Hessler, E. Chevallay, S. Doebert, V. Fedosseev</a:t>
            </a:r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 userDrawn="1"/>
        </p:nvSpPr>
        <p:spPr bwMode="auto">
          <a:xfrm>
            <a:off x="762000" y="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000" b="1">
              <a:solidFill>
                <a:srgbClr val="076497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6F8193-4545-45B3-AD26-F351E80947D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" name="Picture 12" descr="CLIC-Logo-Color-7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143000" cy="1143000"/>
          </a:xfrm>
          <a:prstGeom prst="rect">
            <a:avLst/>
          </a:prstGeom>
        </p:spPr>
      </p:pic>
      <p:pic>
        <p:nvPicPr>
          <p:cNvPr id="14" name="Picture 13" descr="CLIC-imagetopmin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144000" cy="389106"/>
          </a:xfrm>
          <a:prstGeom prst="rect">
            <a:avLst/>
          </a:prstGeom>
        </p:spPr>
      </p:pic>
      <p:pic>
        <p:nvPicPr>
          <p:cNvPr id="15" name="Picture 14" descr="CLIC-imagetopmin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638800"/>
            <a:ext cx="9144000" cy="389106"/>
          </a:xfrm>
          <a:prstGeom prst="rect">
            <a:avLst/>
          </a:prstGeom>
        </p:spPr>
      </p:pic>
      <p:pic>
        <p:nvPicPr>
          <p:cNvPr id="16" name="Picture 15" descr="phin_log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543799" y="152400"/>
            <a:ext cx="1445895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>
            <a:lvl5pPr>
              <a:buClr>
                <a:srgbClr val="FF6600"/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C. Hessler, E. Chevallay, S. Doebert, V. Fedosseev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2BDF2-2FBB-4411-8964-5CD7680657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52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buClr>
                <a:srgbClr val="FF6600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152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buClr>
                <a:srgbClr val="FF6600"/>
              </a:buClr>
              <a:buFont typeface="Wingdings" pitchFamily="2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C. Hessler, E. Chevallay, S. Doebert, V. Fedosseev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A832B-14F5-45AB-9072-33FF407529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C. Hessler, E. Chevallay, S. Doebert, V. Fedosseev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1F3E9-5B9C-4964-9365-4E6BC39350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C. Hessler, E. Chevallay, S. Doebert, V. Fedosseev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E8CEA-88CA-4A09-B83C-8DBFB2588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076497"/>
                </a:solidFill>
              </a:defRPr>
            </a:lvl1pPr>
          </a:lstStyle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553200"/>
            <a:ext cx="563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C. Hessler, E. Chevallay, S. Doebert, V. Fedosseev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3898D67-7532-4931-A8F2-97084381FA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CLIC-Logo-Color-7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1"/>
            <a:ext cx="761999" cy="761999"/>
          </a:xfrm>
          <a:prstGeom prst="rect">
            <a:avLst/>
          </a:prstGeom>
        </p:spPr>
      </p:pic>
      <p:pic>
        <p:nvPicPr>
          <p:cNvPr id="11" name="Picture 10" descr="CLIC-imagetopmin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762000"/>
            <a:ext cx="9144000" cy="389106"/>
          </a:xfrm>
          <a:prstGeom prst="rect">
            <a:avLst/>
          </a:prstGeom>
        </p:spPr>
      </p:pic>
      <p:pic>
        <p:nvPicPr>
          <p:cNvPr id="12" name="Picture 11" descr="phin_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77200" y="88348"/>
            <a:ext cx="990600" cy="574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649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649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649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6497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6497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6497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6497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649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400">
          <a:solidFill>
            <a:schemeClr val="bg1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200">
          <a:solidFill>
            <a:schemeClr val="bg1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000">
          <a:solidFill>
            <a:schemeClr val="bg1">
              <a:lumMod val="50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7649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7649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7649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7649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7649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fc.ac.uk/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2.gif"/><Relationship Id="rId4" Type="http://schemas.openxmlformats.org/officeDocument/2006/relationships/image" Target="../media/image8.jpeg"/><Relationship Id="rId9" Type="http://schemas.openxmlformats.org/officeDocument/2006/relationships/hyperlink" Target="http://www.cea.f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371600"/>
            <a:ext cx="8534400" cy="2057400"/>
          </a:xfrm>
        </p:spPr>
        <p:txBody>
          <a:bodyPr/>
          <a:lstStyle/>
          <a:p>
            <a:r>
              <a:rPr lang="en-US" sz="3600" dirty="0" smtClean="0"/>
              <a:t>Operation of the High-Charge PHIN </a:t>
            </a:r>
            <a:br>
              <a:rPr lang="en-US" sz="3600" dirty="0" smtClean="0"/>
            </a:br>
            <a:r>
              <a:rPr lang="en-US" sz="3600" dirty="0" smtClean="0"/>
              <a:t>RF </a:t>
            </a:r>
            <a:r>
              <a:rPr lang="en-US" sz="3600" dirty="0" err="1" smtClean="0"/>
              <a:t>Photoinjector</a:t>
            </a:r>
            <a:r>
              <a:rPr lang="en-US" sz="3600" dirty="0" smtClean="0"/>
              <a:t> with Cs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Sb Cathodes</a:t>
            </a:r>
            <a:endParaRPr lang="en-US" sz="36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352800"/>
            <a:ext cx="8382000" cy="2286000"/>
          </a:xfrm>
        </p:spPr>
        <p:txBody>
          <a:bodyPr/>
          <a:lstStyle/>
          <a:p>
            <a:r>
              <a:rPr lang="it-IT" sz="2400" dirty="0" smtClean="0"/>
              <a:t>Christoph Hessler, Eric Chevallay, Steffen Doebert, </a:t>
            </a:r>
          </a:p>
          <a:p>
            <a:r>
              <a:rPr lang="it-IT" sz="2400" dirty="0" smtClean="0"/>
              <a:t>Valentin Fedosseev (CERN)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8 October 2012</a:t>
            </a:r>
            <a:br>
              <a:rPr lang="en-US" sz="1800" dirty="0" smtClean="0"/>
            </a:br>
            <a:r>
              <a:rPr lang="en-US" sz="1800" dirty="0" smtClean="0"/>
              <a:t>Photocathode Physics for </a:t>
            </a:r>
            <a:r>
              <a:rPr lang="en-US" sz="1800" dirty="0" err="1" smtClean="0"/>
              <a:t>Photoinjectors</a:t>
            </a:r>
            <a:r>
              <a:rPr lang="en-US" sz="1800" dirty="0" smtClean="0"/>
              <a:t> Workshop 2012 </a:t>
            </a:r>
            <a:br>
              <a:rPr lang="en-US" sz="1800" dirty="0" smtClean="0"/>
            </a:br>
            <a:r>
              <a:rPr lang="en-US" sz="1800" dirty="0" smtClean="0"/>
              <a:t>Cornell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Impact of Vacuum on Cs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Sb Cathode Lifetime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1828800"/>
          </a:xfrm>
        </p:spPr>
        <p:txBody>
          <a:bodyPr/>
          <a:lstStyle/>
          <a:p>
            <a:r>
              <a:rPr lang="en-US" sz="1800" dirty="0" smtClean="0"/>
              <a:t>Comparison with earlier measurements of Cs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Sb cathodes with UV light and worse vacuum conditions (same beam parameters).</a:t>
            </a:r>
          </a:p>
          <a:p>
            <a:r>
              <a:rPr lang="en-US" sz="1800" dirty="0" smtClean="0"/>
              <a:t>Lifetime has drastically improved from 26 to 185 h.</a:t>
            </a:r>
          </a:p>
          <a:p>
            <a:r>
              <a:rPr lang="en-US" sz="1800" dirty="0" smtClean="0"/>
              <a:t>Improved vacuum condition due to activation of NEG chamber around the gun.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C. Hessler, E. Chevallay, S. Doebert, V. Fedosseev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http://elogbook/eLogbook/attach_reader?attach_id=12295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316121"/>
            <a:ext cx="3989070" cy="307848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76200" y="3581400"/>
            <a:ext cx="4806086" cy="2550566"/>
            <a:chOff x="4283584" y="3501008"/>
            <a:chExt cx="6007608" cy="3188208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5614" t="8228" r="3439" b="9487"/>
            <a:stretch>
              <a:fillRect/>
            </a:stretch>
          </p:blipFill>
          <p:spPr bwMode="auto">
            <a:xfrm>
              <a:off x="4499992" y="3501008"/>
              <a:ext cx="5791200" cy="2144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6447" t="21873" r="37676" b="5219"/>
            <a:stretch>
              <a:fillRect/>
            </a:stretch>
          </p:blipFill>
          <p:spPr bwMode="auto">
            <a:xfrm>
              <a:off x="4283584" y="5165216"/>
              <a:ext cx="39624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6352456" y="4589512"/>
            <a:ext cx="151676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1/e lifetime 185 h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4584" y="5021560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 </a:t>
            </a:r>
            <a:r>
              <a:rPr lang="en-US" sz="1400" dirty="0" err="1" smtClean="0">
                <a:solidFill>
                  <a:srgbClr val="FF0000"/>
                </a:solidFill>
              </a:rPr>
              <a:t>nC</a:t>
            </a:r>
            <a:r>
              <a:rPr lang="en-US" sz="1400" dirty="0" smtClean="0">
                <a:solidFill>
                  <a:srgbClr val="FF0000"/>
                </a:solidFill>
              </a:rPr>
              <a:t>, 800 ns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50446" y="3941440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30366" y="4589512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1/e lifetime 26 h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0406" y="4805536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 </a:t>
            </a:r>
            <a:r>
              <a:rPr lang="en-US" sz="1400" dirty="0" err="1" smtClean="0">
                <a:solidFill>
                  <a:srgbClr val="FF0000"/>
                </a:solidFill>
              </a:rPr>
              <a:t>nC</a:t>
            </a:r>
            <a:r>
              <a:rPr lang="en-US" sz="1400" dirty="0" smtClean="0">
                <a:solidFill>
                  <a:srgbClr val="FF0000"/>
                </a:solidFill>
              </a:rPr>
              <a:t>, 800 ns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6592" y="5381600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7e-10 mbar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4422" y="5165576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4e-9 mbar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68480" y="2965601"/>
            <a:ext cx="133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March 2012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94462" y="3221360"/>
            <a:ext cx="133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March 2011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Impact of Vacuum on Cs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Te Cathode Lifetime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Hessler, E. Chevallay, S. Doebert, V. Fedosseev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12954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Comparison of lifetime measurements with same beam properties but different vacuum conditions: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5895975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276600" y="4419600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Cathode #185</a:t>
            </a:r>
            <a:endParaRPr lang="en-US" sz="1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019800" y="2514600"/>
            <a:ext cx="2895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Substantial improvement of dynamic vacuum level has resulted in drastic increase of 1/e lifetime from 38 to 250 h.</a:t>
            </a: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Corresponds to total cathode lifetime of 300 h above 3% QE.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81600"/>
          </a:xfrm>
        </p:spPr>
        <p:txBody>
          <a:bodyPr/>
          <a:lstStyle/>
          <a:p>
            <a:r>
              <a:rPr lang="en-US" sz="1800" dirty="0" smtClean="0"/>
              <a:t>Cs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Sb </a:t>
            </a:r>
            <a:r>
              <a:rPr lang="en-US" sz="1800" dirty="0" err="1" smtClean="0"/>
              <a:t>photocathodes</a:t>
            </a:r>
            <a:r>
              <a:rPr lang="en-US" sz="1800" dirty="0" smtClean="0"/>
              <a:t> successfully operated at PHIN RF </a:t>
            </a:r>
            <a:r>
              <a:rPr lang="en-US" sz="1800" dirty="0" err="1" smtClean="0"/>
              <a:t>photoinjector</a:t>
            </a:r>
            <a:r>
              <a:rPr lang="en-US" sz="1800" dirty="0" smtClean="0"/>
              <a:t> with green light. </a:t>
            </a:r>
          </a:p>
          <a:p>
            <a:r>
              <a:rPr lang="en-US" sz="1800" dirty="0" smtClean="0"/>
              <a:t>Similar lifetimes obtained as for Cs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Te cathodes.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smtClean="0">
                <a:sym typeface="Symbol"/>
              </a:rPr>
              <a:t> Good candidate material for further studies</a:t>
            </a:r>
            <a:endParaRPr lang="en-US" sz="1800" dirty="0" smtClean="0"/>
          </a:p>
          <a:p>
            <a:r>
              <a:rPr lang="en-US" sz="1800" dirty="0" smtClean="0"/>
              <a:t>Good vacuum is mandatory for a good lifetime.</a:t>
            </a:r>
          </a:p>
          <a:p>
            <a:r>
              <a:rPr lang="en-US" sz="1800" dirty="0" smtClean="0"/>
              <a:t>Cathode production process (co-evaporation) seems to be important for obtaining good lifetimes for Cs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Sb cathodes .</a:t>
            </a:r>
          </a:p>
          <a:p>
            <a:endParaRPr lang="en-US" sz="1800" dirty="0" smtClean="0"/>
          </a:p>
          <a:p>
            <a:r>
              <a:rPr lang="en-US" sz="1800" dirty="0" smtClean="0"/>
              <a:t>Continue studies on Cs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Sb cathodes with green light at PHIN.</a:t>
            </a:r>
          </a:p>
          <a:p>
            <a:r>
              <a:rPr lang="en-US" sz="1800" dirty="0" smtClean="0"/>
              <a:t>Increase train length to maximum klystron pulse length of 5 µs </a:t>
            </a:r>
          </a:p>
          <a:p>
            <a:r>
              <a:rPr lang="en-US" sz="1800" dirty="0" smtClean="0"/>
              <a:t>Further improvement of vacuum in PHIN planned (additional NEG pump).</a:t>
            </a:r>
          </a:p>
          <a:p>
            <a:r>
              <a:rPr lang="en-US" sz="1800" dirty="0" smtClean="0"/>
              <a:t>Integrated charge studies with Cs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Sb cathodes in DC gun of photoemission lab</a:t>
            </a:r>
          </a:p>
          <a:p>
            <a:r>
              <a:rPr lang="en-US" sz="1800" dirty="0" smtClean="0"/>
              <a:t>Final proof of feasibility of a </a:t>
            </a:r>
            <a:r>
              <a:rPr lang="en-US" sz="1800" dirty="0" err="1" smtClean="0"/>
              <a:t>photoinjector</a:t>
            </a:r>
            <a:r>
              <a:rPr lang="en-US" sz="1800" dirty="0" smtClean="0"/>
              <a:t> for CLIC drive beam can only be achieved with a 1 GHz RF gun specially designed for the CLIC requirements.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Hessler, E. Chevallay, S. Doebert, V. Fedosseev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Hessler, E. Chevallay, S. Doebert, V. Fedosseev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Hessler, E. Chevallay, S. Doebert, V. Fedosseev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9" descr="CLIC-layout-3Te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1" y="1752599"/>
            <a:ext cx="8214552" cy="4346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PHIN and CLIC Parameters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Hessler, E. Chevallay, S. Doebert, V. Fedosseev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600" y="1219200"/>
          <a:ext cx="5907641" cy="5105400"/>
        </p:xfrm>
        <a:graphic>
          <a:graphicData uri="http://schemas.openxmlformats.org/drawingml/2006/table">
            <a:tbl>
              <a:tblPr/>
              <a:tblGrid>
                <a:gridCol w="691166"/>
                <a:gridCol w="3220298"/>
                <a:gridCol w="1129723"/>
                <a:gridCol w="866454"/>
              </a:tblGrid>
              <a:tr h="20421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8" marR="7058" marT="7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8" marR="7058" marT="7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DRIVE beam</a:t>
                      </a:r>
                    </a:p>
                  </a:txBody>
                  <a:tcPr marL="7058" marR="7058" marT="7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216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Electrons</a:t>
                      </a:r>
                    </a:p>
                  </a:txBody>
                  <a:tcPr marL="7058" marR="7058" marT="7058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PHIN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CLIC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charge/bunch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8.4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train</a:t>
                      </a:r>
                      <a:r>
                        <a:rPr lang="en-US" sz="1200" b="1" i="0" u="none" strike="noStrike" baseline="0" dirty="0" smtClean="0">
                          <a:solidFill>
                            <a:srgbClr val="C00000"/>
                          </a:solidFill>
                          <a:latin typeface="Calibri"/>
                        </a:rPr>
                        <a:t> length</a:t>
                      </a:r>
                      <a:r>
                        <a:rPr lang="en-US" sz="12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(ns)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140371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bunch spacing(ns)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0.666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1.992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bunch length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bunch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rep rate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(GHz)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bunches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1802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70467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machine </a:t>
                      </a:r>
                      <a:r>
                        <a:rPr lang="en-US" sz="12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rep rate </a:t>
                      </a:r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(Hz)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margine for the laser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charge stability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&lt;0.25%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&lt;0.1%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Cathode</a:t>
                      </a:r>
                      <a:r>
                        <a:rPr lang="en-US" sz="1200" b="1" i="0" u="none" strike="noStrike" baseline="0" dirty="0" smtClean="0">
                          <a:solidFill>
                            <a:srgbClr val="C00000"/>
                          </a:solidFill>
                          <a:latin typeface="Calibri"/>
                        </a:rPr>
                        <a:t> lifetime (h) at </a:t>
                      </a:r>
                      <a:r>
                        <a:rPr lang="en-US" sz="12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QE &gt; 3%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&gt;50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&gt;150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21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Laser in UV</a:t>
                      </a:r>
                    </a:p>
                  </a:txBody>
                  <a:tcPr marL="7058" marR="7058" marT="7058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laser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wavelegth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(nm)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262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262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energy/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micropulse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on cathode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nJ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363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1988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energy/micropulse laserroom (nJ)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544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5765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energy/macrop. laserroom (uJ)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9.8E+02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4.1E+05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mean power (kW)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average power at cathode wavelength(W)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0.005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micro/macropulse stability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1.30%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&lt;0.1%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421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Laser in IR</a:t>
                      </a:r>
                    </a:p>
                  </a:txBody>
                  <a:tcPr marL="7058" marR="7058" marT="7058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conversion efficiency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energy/macropulse in IR (mJ)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9.8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4062.2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energy/micropulse in IR (uJ)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57.6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mean power in IR (kW)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28.9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average power on second harmonic (W)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406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average power in final amplifier (W)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608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of PHIN Vacuum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Hessler, E. Chevallay, S. Doebert, V. Fedosseev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4" name="Picture 13" descr="NEG-activ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447800"/>
            <a:ext cx="4495800" cy="47518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1295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Layout PHIN gun: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4038600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</a:t>
            </a:r>
          </a:p>
          <a:p>
            <a:r>
              <a:rPr lang="en-US" dirty="0" smtClean="0"/>
              <a:t>cathode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867400" y="3886200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Electron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beam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7400" y="2895600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Laser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beam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057400" y="3581400"/>
            <a:ext cx="4267200" cy="152400"/>
          </a:xfrm>
          <a:prstGeom prst="straightConnector1">
            <a:avLst/>
          </a:prstGeom>
          <a:ln w="2222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057400" y="3733800"/>
            <a:ext cx="4267200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990600" y="3733800"/>
            <a:ext cx="990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6934200" y="1447800"/>
            <a:ext cx="2209800" cy="4754563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Plan to improve</a:t>
            </a:r>
          </a:p>
          <a:p>
            <a:pPr>
              <a:buNone/>
            </a:pPr>
            <a:r>
              <a:rPr lang="en-US" sz="1800" dirty="0" smtClean="0"/>
              <a:t>vacuum in two </a:t>
            </a:r>
          </a:p>
          <a:p>
            <a:pPr>
              <a:buNone/>
            </a:pPr>
            <a:r>
              <a:rPr lang="en-US" sz="1800" dirty="0" smtClean="0"/>
              <a:t>steps:</a:t>
            </a:r>
          </a:p>
          <a:p>
            <a:r>
              <a:rPr lang="en-US" sz="1800" dirty="0" smtClean="0"/>
              <a:t>Activation of existing NEG coated chamber around the gun</a:t>
            </a:r>
          </a:p>
          <a:p>
            <a:r>
              <a:rPr lang="en-US" sz="1800" dirty="0" smtClean="0"/>
              <a:t>Activation of existing NEG coating in beam line and installation of additional NEG pump.</a:t>
            </a:r>
            <a:endParaRPr lang="en-US" sz="18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648200" y="6324600"/>
            <a:ext cx="121615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876800" y="6019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cm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Bunch Charge on Vacuum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905000"/>
            <a:ext cx="3657600" cy="4419600"/>
          </a:xfrm>
        </p:spPr>
        <p:txBody>
          <a:bodyPr/>
          <a:lstStyle/>
          <a:p>
            <a:r>
              <a:rPr lang="en-US" sz="2000" dirty="0" smtClean="0"/>
              <a:t>Vacuum can be maintained up to nominal bunch charge of PHIN of 2.3nC.</a:t>
            </a:r>
          </a:p>
          <a:p>
            <a:r>
              <a:rPr lang="en-US" sz="2000" dirty="0" smtClean="0"/>
              <a:t>Pressure increase above nominal bunch charge probably due to losses inside gun.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 1 GHz gun specially designed for CLIC might be able to maintain the vacuum up to a higher bunch charge due to larger apertures.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Hessler, E. Chevallay, S. Doebert, V. Fedosseev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8" descr="c182-c185-vac-bunchch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612" y="1295400"/>
            <a:ext cx="5719483" cy="441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1371600"/>
            <a:ext cx="3127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Vacuum vs. bunch charge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Train Length on Vacuum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Hessler, E. Chevallay, S. Doebert, V. Fedosseev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33400" y="5181600"/>
            <a:ext cx="80010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Vacuum correlated to beam losses in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beam line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When beam is optimized for good transport, the vacuum can be maintained with increasing train</a:t>
            </a:r>
            <a:r>
              <a:rPr lang="en-US" sz="20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kern="0" dirty="0" smtClean="0">
                <a:solidFill>
                  <a:srgbClr val="FF0000"/>
                </a:solidFill>
                <a:latin typeface="+mn-lt"/>
              </a:rPr>
              <a:t>length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13" name="Picture 12" descr="c185-losses-trainleng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676400"/>
            <a:ext cx="4495800" cy="3474027"/>
          </a:xfrm>
          <a:prstGeom prst="rect">
            <a:avLst/>
          </a:prstGeom>
        </p:spPr>
      </p:pic>
      <p:pic>
        <p:nvPicPr>
          <p:cNvPr id="14" name="Picture 13" descr="c185-vac-trainleng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676400"/>
            <a:ext cx="4525715" cy="34971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0600" y="1600200"/>
            <a:ext cx="2857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Vacuum vs. train-length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0" y="1295400"/>
            <a:ext cx="3743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Corresponding beam losses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Between FCT and Faraday cup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4267200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Bunch charge 2.3 </a:t>
            </a:r>
            <a:r>
              <a:rPr lang="en-US" sz="1200" dirty="0" err="1" smtClean="0"/>
              <a:t>nC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85-max-ch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19400"/>
            <a:ext cx="4894730" cy="3782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Charge Production (Cs</a:t>
            </a:r>
            <a:r>
              <a:rPr lang="en-US" baseline="-25000" dirty="0" smtClean="0"/>
              <a:t>2</a:t>
            </a:r>
            <a:r>
              <a:rPr lang="en-US" dirty="0" smtClean="0"/>
              <a:t>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8686800" cy="1981200"/>
          </a:xfrm>
        </p:spPr>
        <p:txBody>
          <a:bodyPr/>
          <a:lstStyle/>
          <a:p>
            <a:r>
              <a:rPr lang="en-US" sz="2000" dirty="0" smtClean="0"/>
              <a:t>Charge vs. laser energy scan with 50 ns long trains</a:t>
            </a:r>
          </a:p>
          <a:p>
            <a:r>
              <a:rPr lang="en-US" sz="2000" dirty="0" smtClean="0"/>
              <a:t>Linear response up to 5 </a:t>
            </a:r>
            <a:r>
              <a:rPr lang="en-US" sz="2000" dirty="0" err="1" smtClean="0"/>
              <a:t>nC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Record bunch charge of 9.2 </a:t>
            </a:r>
            <a:r>
              <a:rPr lang="en-US" sz="2000" dirty="0" err="1" smtClean="0">
                <a:solidFill>
                  <a:srgbClr val="FF0000"/>
                </a:solidFill>
              </a:rPr>
              <a:t>nC</a:t>
            </a:r>
            <a:r>
              <a:rPr lang="en-US" sz="2000" dirty="0" smtClean="0">
                <a:solidFill>
                  <a:srgbClr val="FF0000"/>
                </a:solidFill>
              </a:rPr>
              <a:t> above CLIC requirements!</a:t>
            </a:r>
          </a:p>
          <a:p>
            <a:r>
              <a:rPr lang="en-US" sz="2000" dirty="0" smtClean="0"/>
              <a:t>Close to the theoretical limit of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=9.47 </a:t>
            </a:r>
            <a:r>
              <a:rPr lang="en-US" sz="2000" dirty="0" err="1" smtClean="0"/>
              <a:t>nC</a:t>
            </a:r>
            <a:r>
              <a:rPr lang="en-US" sz="2000" dirty="0" smtClean="0"/>
              <a:t> for a beam size of </a:t>
            </a:r>
            <a:br>
              <a:rPr lang="en-US" sz="2000" dirty="0" smtClean="0"/>
            </a:br>
            <a:r>
              <a:rPr lang="en-US" sz="2000" dirty="0" smtClean="0"/>
              <a:t>1.8 mm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 x 1.25 mm </a:t>
            </a:r>
            <a:r>
              <a:rPr lang="en-US" sz="2000" dirty="0" smtClean="0">
                <a:latin typeface="Symbol" pitchFamily="18" charset="2"/>
              </a:rPr>
              <a:t>s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Hessler, E. Chevallay, S. Doebert, V. Fedosseev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00200" y="54864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Cathode #185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Cs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3" descr="\\Cern\dfs\Workspaces\p\PHIN_photoinjector\Beam_Measurements\SEPT2011\Vacuum-data\PHIN-2011-09-19-18h14-after-ramp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2640" y="3429000"/>
            <a:ext cx="3890924" cy="2819400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6934200" y="4419600"/>
            <a:ext cx="17526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 flipH="1" flipV="1">
            <a:off x="4419600" y="5181600"/>
            <a:ext cx="2514600" cy="381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24200" y="3352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9.2 </a:t>
            </a:r>
            <a:r>
              <a:rPr lang="en-US" dirty="0" err="1" smtClean="0">
                <a:solidFill>
                  <a:srgbClr val="FF0000"/>
                </a:solidFill>
              </a:rPr>
              <a:t>nC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drive beam of the CLIC test facility (CTF3) is currently being produced using a thermionic electron gun. A sub-harmonic bunching system produces the needed time structure for the beam combination scheme.</a:t>
            </a:r>
          </a:p>
          <a:p>
            <a:r>
              <a:rPr lang="en-US" sz="2000" dirty="0" smtClean="0"/>
              <a:t>However, parasitic satellite bunches are generated with this setup, which cause beam losses and radiation issues.</a:t>
            </a:r>
          </a:p>
          <a:p>
            <a:r>
              <a:rPr lang="en-US" sz="2000" dirty="0" smtClean="0"/>
              <a:t>To overcome these limitations the </a:t>
            </a:r>
            <a:r>
              <a:rPr lang="en-US" sz="2000" dirty="0" err="1" smtClean="0"/>
              <a:t>photoinjector</a:t>
            </a:r>
            <a:r>
              <a:rPr lang="en-US" sz="2000" dirty="0" smtClean="0"/>
              <a:t> PHIN was constructed at an off-line test stand to study its feasibility as an alternative to the CTF3 thermionic electron gun.</a:t>
            </a:r>
          </a:p>
          <a:p>
            <a:r>
              <a:rPr lang="en-US" sz="2000" dirty="0" smtClean="0"/>
              <a:t>Satellite-free beam production at PHIN has been demonstrated in 2011.</a:t>
            </a:r>
          </a:p>
          <a:p>
            <a:r>
              <a:rPr lang="en-US" sz="2000" dirty="0" smtClean="0"/>
              <a:t>Although PHIN was designed for CTF3 and not for CLIC, the focus of the PHIN studies has now shifted towards feasibility studies for the CLIC drive beam.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Hessler, E. Chevallay, S. Doebert, V. Fedosseev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Studies of Cs</a:t>
            </a:r>
            <a:r>
              <a:rPr lang="en-US" baseline="-25000" dirty="0" smtClean="0"/>
              <a:t>2</a:t>
            </a:r>
            <a:r>
              <a:rPr lang="en-US" dirty="0" smtClean="0"/>
              <a:t>Te Cathodes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Hessler, E. Chevallay, S. Doebert, V. Fedosseev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334000" cy="4754563"/>
          </a:xfrm>
        </p:spPr>
        <p:txBody>
          <a:bodyPr/>
          <a:lstStyle/>
          <a:p>
            <a:r>
              <a:rPr lang="en-US" sz="2000" dirty="0" smtClean="0"/>
              <a:t>Cathode lifetime vs. vacuum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6019800" y="2133600"/>
            <a:ext cx="2971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Correlation between lifetime and vacuum.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In high e-9 mbar/ low e-8 mbar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&lt; 50h lifetime was measured.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When vacuum is kept at low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e-9 mbar lifetime is within specification.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4" name="Picture 13" descr="c182-q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99"/>
            <a:ext cx="7086600" cy="547600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5486400" y="2743200"/>
            <a:ext cx="0" cy="1676400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91000" y="2743200"/>
            <a:ext cx="0" cy="1447800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95800" y="52578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Cathode #182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Hessler, E. Chevallay, S. Doebert, V. Fedosseev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7A9-94E8-4C49-B13B-9D4F09856005}" type="slidenum">
              <a:rPr lang="en-US"/>
              <a:pPr/>
              <a:t>21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en-US" dirty="0" smtClean="0"/>
              <a:t>Phase Coding Demonstration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830763"/>
          </a:xfrm>
        </p:spPr>
        <p:txBody>
          <a:bodyPr/>
          <a:lstStyle/>
          <a:p>
            <a:r>
              <a:rPr lang="en-US" sz="2000" dirty="0" smtClean="0"/>
              <a:t>Motivation</a:t>
            </a:r>
          </a:p>
          <a:p>
            <a:pPr lvl="1"/>
            <a:r>
              <a:rPr lang="en-US" sz="1800" dirty="0" smtClean="0"/>
              <a:t>CTF3/CLIC drive beam requires several fast 180 degree phase-switches for beam combination.</a:t>
            </a:r>
          </a:p>
          <a:p>
            <a:pPr lvl="1"/>
            <a:r>
              <a:rPr lang="en-US" sz="1800" dirty="0" smtClean="0"/>
              <a:t>With currently used thermionic DC gun and sub-harmonic bunching satellites are produced, which could cause radiation problems.</a:t>
            </a:r>
          </a:p>
          <a:p>
            <a:r>
              <a:rPr lang="en-US" sz="2000" dirty="0" smtClean="0"/>
              <a:t>Aim to provide an alternative satellite-free solution using laser phase-coding based on fiber-modulator technology and an RF photo-injector.</a:t>
            </a:r>
          </a:p>
          <a:p>
            <a:r>
              <a:rPr lang="en-US" sz="2000" dirty="0" smtClean="0"/>
              <a:t>Setup: </a:t>
            </a:r>
          </a:p>
          <a:p>
            <a:endParaRPr lang="en-US" sz="2200" dirty="0" smtClean="0"/>
          </a:p>
          <a:p>
            <a:pPr lvl="1"/>
            <a:endParaRPr lang="en-US" sz="2000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071" y="4572000"/>
            <a:ext cx="341692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14800"/>
            <a:ext cx="5486401" cy="173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4800" y="6096000"/>
            <a:ext cx="83920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M.Csatari</a:t>
            </a:r>
            <a:r>
              <a:rPr lang="en-US" sz="1100" dirty="0" smtClean="0"/>
              <a:t> Divall et al., “Fast phase switching within the bunch train of the PHIN photo-injector at CERN using fiber-optic modulators </a:t>
            </a:r>
          </a:p>
          <a:p>
            <a:r>
              <a:rPr lang="en-US" sz="1100" dirty="0" smtClean="0"/>
              <a:t>on the drive laser”, </a:t>
            </a:r>
            <a:r>
              <a:rPr lang="en-US" sz="1100" dirty="0" err="1" smtClean="0"/>
              <a:t>Nucl</a:t>
            </a:r>
            <a:r>
              <a:rPr lang="en-US" sz="1100" dirty="0" smtClean="0"/>
              <a:t>. Instr. And Meth. A 659 (2011) p. 1.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Coding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678363"/>
          </a:xfrm>
        </p:spPr>
        <p:txBody>
          <a:bodyPr/>
          <a:lstStyle/>
          <a:p>
            <a:r>
              <a:rPr lang="en-US" sz="2000" dirty="0" smtClean="0"/>
              <a:t>Results: </a:t>
            </a:r>
          </a:p>
          <a:p>
            <a:pPr lvl="1"/>
            <a:r>
              <a:rPr lang="en-US" sz="1800" dirty="0" smtClean="0"/>
              <a:t>Streak camera measurements of Cerenkov light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1800" dirty="0" smtClean="0"/>
              <a:t>Beam observation on fast current transformer: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Hessler, E. Chevallay, S. Doebert, V. Fedosseev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43000" y="2209800"/>
            <a:ext cx="5943600" cy="2524320"/>
            <a:chOff x="2377281" y="18507615"/>
            <a:chExt cx="9829716" cy="43434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2986881" y="22255314"/>
              <a:ext cx="3352800" cy="575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21_02_2011_FitForBunchSpacing333_Cherenkov_250psm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7281" y="18507615"/>
              <a:ext cx="5029200" cy="377294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3957" y="22257573"/>
              <a:ext cx="3256324" cy="593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21_02_2011_FitForBunchSpacing999_Cherenkov_250psmm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9976" y="18546762"/>
              <a:ext cx="4977021" cy="3733800"/>
            </a:xfrm>
            <a:prstGeom prst="rect">
              <a:avLst/>
            </a:prstGeom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5257800"/>
            <a:ext cx="420678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010400" y="281940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sym typeface="Symbol"/>
              </a:rPr>
              <a:t></a:t>
            </a:r>
            <a:r>
              <a:rPr lang="en-US" sz="1600" dirty="0" smtClean="0">
                <a:solidFill>
                  <a:srgbClr val="C00000"/>
                </a:solidFill>
              </a:rPr>
              <a:t> switching time  </a:t>
            </a:r>
            <a:br>
              <a:rPr lang="en-US" sz="1600" dirty="0" smtClean="0">
                <a:solidFill>
                  <a:srgbClr val="C00000"/>
                </a:solidFill>
              </a:rPr>
            </a:br>
            <a:r>
              <a:rPr lang="en-US" sz="1600" dirty="0" smtClean="0">
                <a:solidFill>
                  <a:srgbClr val="C00000"/>
                </a:solidFill>
              </a:rPr>
              <a:t>    &lt; 300ps</a:t>
            </a: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  <a:sym typeface="Symbol"/>
              </a:rPr>
              <a:t></a:t>
            </a:r>
            <a:r>
              <a:rPr lang="en-US" sz="1600" dirty="0" smtClean="0">
                <a:solidFill>
                  <a:srgbClr val="C00000"/>
                </a:solidFill>
              </a:rPr>
              <a:t> Satellites &lt;0.1%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5486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sym typeface="Symbol"/>
              </a:rPr>
              <a:t></a:t>
            </a:r>
            <a:r>
              <a:rPr lang="en-US" sz="1600" dirty="0" smtClean="0">
                <a:solidFill>
                  <a:srgbClr val="C00000"/>
                </a:solidFill>
              </a:rPr>
              <a:t> No beam degradation </a:t>
            </a:r>
            <a:br>
              <a:rPr lang="en-US" sz="1600" dirty="0" smtClean="0">
                <a:solidFill>
                  <a:srgbClr val="C00000"/>
                </a:solidFill>
              </a:rPr>
            </a:br>
            <a:r>
              <a:rPr lang="en-US" sz="1600" dirty="0" smtClean="0">
                <a:solidFill>
                  <a:srgbClr val="C00000"/>
                </a:solidFill>
              </a:rPr>
              <a:t>    due to switching</a:t>
            </a:r>
          </a:p>
          <a:p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PHIN and CLIC Parameters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Hessler, E. Chevallay, S. Doebert, V. Fedosseev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57150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Main issues:  - Long cathode lifetimes with high bunch and average charges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- Laser system for CLIC parameters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  (harmonics generation, 50 Hz operation)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81000" y="1295400"/>
          <a:ext cx="84582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2057400"/>
                <a:gridCol w="2133600"/>
              </a:tblGrid>
              <a:tr h="3165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PHIN</a:t>
                      </a:r>
                      <a:endParaRPr lang="en-US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CLIC</a:t>
                      </a:r>
                      <a:endParaRPr lang="en-US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165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Charge / bunch (</a:t>
                      </a:r>
                      <a:r>
                        <a:rPr lang="en-US" sz="1600" dirty="0" err="1" smtClean="0"/>
                        <a:t>nC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2.3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8.4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6523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Macro pulse length (</a:t>
                      </a:r>
                      <a:r>
                        <a:rPr lang="el-G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1.2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140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6523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Bunch spacing (ns)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0.66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6523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Bunch rep. rate (GHz)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1.5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6523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bunches / macro pulse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70000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6523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Macro pulse rep. rate (Hz)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6523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 / macro pulse (</a:t>
                      </a:r>
                      <a:r>
                        <a:rPr lang="el-G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4.1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590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6523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Beam current / macro pulse (A)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6523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Bunch length (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6523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 stability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&lt;0.25%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&lt;0.1%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6523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Cathode lifetime (h) at QE &gt; 3% (Cs</a:t>
                      </a:r>
                      <a:r>
                        <a:rPr lang="en-US" sz="1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&gt;50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&gt;150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6523">
                <a:tc>
                  <a:txBody>
                    <a:bodyPr/>
                    <a:lstStyle/>
                    <a:p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Norm. emittance (μm)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&lt;25</a:t>
                      </a:r>
                      <a:endParaRPr lang="en-US" sz="16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&lt;100</a:t>
                      </a:r>
                      <a:endParaRPr lang="en-US" sz="16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PHIN </a:t>
            </a:r>
            <a:r>
              <a:rPr lang="en-US" dirty="0" err="1" smtClean="0"/>
              <a:t>Photoinjector</a:t>
            </a:r>
            <a:r>
              <a:rPr lang="en-US" dirty="0" smtClean="0"/>
              <a:t> and CTF3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Hessler, E. Chevallay, S. Doebert, V. Fedosseev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560011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91000"/>
            <a:ext cx="75152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457200" y="1295400"/>
            <a:ext cx="5638800" cy="2895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828800" y="5334000"/>
            <a:ext cx="4572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457200" y="4191000"/>
            <a:ext cx="1371600" cy="1295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286000" y="4191000"/>
            <a:ext cx="3810000" cy="1295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48400" y="1295401"/>
            <a:ext cx="289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FCT: Fast current transformer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VM: Vacuum mirror 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SM: Steering magnet 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BPM: Beam position monitor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MSM: Multi-slit Mask 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OTR: Optical transition radiation screen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MTV: Gated cameras 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SD: Segmented dump 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FC: Faraday cup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C. Hessler, E. Chevallay, S. Doebert, V. Fedosseev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3810000"/>
            <a:ext cx="228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3581400"/>
            <a:ext cx="685800" cy="457200"/>
          </a:xfrm>
          <a:prstGeom prst="rect">
            <a:avLst/>
          </a:prstGeom>
          <a:solidFill>
            <a:srgbClr val="FFDE75"/>
          </a:solidFill>
          <a:ln>
            <a:solidFill>
              <a:srgbClr val="F68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1.5 GHz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Synched oscillator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3581400"/>
            <a:ext cx="685800" cy="457200"/>
          </a:xfrm>
          <a:prstGeom prst="rect">
            <a:avLst/>
          </a:prstGeom>
          <a:solidFill>
            <a:srgbClr val="FFDE75"/>
          </a:solidFill>
          <a:ln>
            <a:solidFill>
              <a:srgbClr val="F68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Cw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pre-amplifier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3581400"/>
            <a:ext cx="429926" cy="246221"/>
          </a:xfrm>
          <a:prstGeom prst="rect">
            <a:avLst/>
          </a:prstGeom>
          <a:noFill/>
        </p:spPr>
        <p:txBody>
          <a:bodyPr wrap="none" lIns="91384" tIns="45692" rIns="91384" bIns="45692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10W</a:t>
            </a:r>
            <a:endParaRPr lang="en-US" sz="1000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>
            <a:stCxn id="9" idx="3"/>
          </p:cNvCxnSpPr>
          <p:nvPr/>
        </p:nvCxnSpPr>
        <p:spPr>
          <a:xfrm>
            <a:off x="1676400" y="3810000"/>
            <a:ext cx="533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981200" y="3810000"/>
            <a:ext cx="1524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33600" y="3733800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209800" y="2362200"/>
            <a:ext cx="0" cy="1371601"/>
          </a:xfrm>
          <a:prstGeom prst="line">
            <a:avLst/>
          </a:prstGeom>
          <a:ln w="190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209800" y="3766457"/>
            <a:ext cx="4572000" cy="4354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581400" y="3581400"/>
            <a:ext cx="685800" cy="457200"/>
          </a:xfrm>
          <a:prstGeom prst="rect">
            <a:avLst/>
          </a:prstGeom>
          <a:solidFill>
            <a:srgbClr val="FFDE75"/>
          </a:solidFill>
          <a:ln>
            <a:solidFill>
              <a:srgbClr val="F68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3-pass amplifier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0600" y="3581400"/>
            <a:ext cx="685800" cy="457200"/>
          </a:xfrm>
          <a:prstGeom prst="rect">
            <a:avLst/>
          </a:prstGeom>
          <a:solidFill>
            <a:srgbClr val="FFDE75"/>
          </a:solidFill>
          <a:ln>
            <a:solidFill>
              <a:srgbClr val="F68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2-pass amplifier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3581400"/>
            <a:ext cx="519581" cy="400053"/>
          </a:xfrm>
          <a:prstGeom prst="rect">
            <a:avLst/>
          </a:prstGeom>
          <a:noFill/>
        </p:spPr>
        <p:txBody>
          <a:bodyPr wrap="none" lIns="91384" tIns="45692" rIns="91384" bIns="45692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3.5kW</a:t>
            </a:r>
          </a:p>
          <a:p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3581400"/>
            <a:ext cx="525243" cy="245920"/>
          </a:xfrm>
          <a:prstGeom prst="rect">
            <a:avLst/>
          </a:prstGeom>
          <a:noFill/>
        </p:spPr>
        <p:txBody>
          <a:bodyPr wrap="none" lIns="91384" tIns="45692" rIns="91384" bIns="45692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8.3kW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3453" y="3581402"/>
            <a:ext cx="995672" cy="400053"/>
          </a:xfrm>
          <a:prstGeom prst="rect">
            <a:avLst/>
          </a:prstGeom>
          <a:noFill/>
        </p:spPr>
        <p:txBody>
          <a:bodyPr wrap="none" lIns="91384" tIns="45692" rIns="91384" bIns="45692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</a:rPr>
              <a:t>7.8kW</a:t>
            </a:r>
          </a:p>
          <a:p>
            <a:pPr algn="ctr"/>
            <a:r>
              <a:rPr lang="en-US" sz="1000" dirty="0" smtClean="0">
                <a:solidFill>
                  <a:srgbClr val="C00000"/>
                </a:solidFill>
              </a:rPr>
              <a:t>14.8mJ in 1.2</a:t>
            </a:r>
            <a:r>
              <a:rPr lang="el-GR" sz="1000" dirty="0" smtClean="0">
                <a:solidFill>
                  <a:srgbClr val="C00000"/>
                </a:solidFill>
              </a:rPr>
              <a:t>μ</a:t>
            </a:r>
            <a:r>
              <a:rPr lang="en-US" sz="1000" dirty="0" smtClean="0">
                <a:solidFill>
                  <a:srgbClr val="C00000"/>
                </a:solidFill>
              </a:rPr>
              <a:t>s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81800" y="3581400"/>
            <a:ext cx="457200" cy="381000"/>
          </a:xfrm>
          <a:prstGeom prst="rect">
            <a:avLst/>
          </a:prstGeom>
          <a:solidFill>
            <a:srgbClr val="94E89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2</a:t>
            </a:r>
            <a:r>
              <a:rPr lang="el-GR" sz="1000" dirty="0" smtClean="0">
                <a:solidFill>
                  <a:schemeClr val="tx1"/>
                </a:solidFill>
              </a:rPr>
              <a:t>ω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2196" y="3562293"/>
            <a:ext cx="1087044" cy="400053"/>
          </a:xfrm>
          <a:prstGeom prst="rect">
            <a:avLst/>
          </a:prstGeom>
          <a:noFill/>
        </p:spPr>
        <p:txBody>
          <a:bodyPr wrap="none" lIns="91384" tIns="45692" rIns="91384" bIns="45692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3.6kW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4.67mJ in 1.2</a:t>
            </a:r>
            <a:r>
              <a:rPr lang="el-GR" sz="1000" dirty="0" smtClean="0">
                <a:solidFill>
                  <a:srgbClr val="00B050"/>
                </a:solidFill>
              </a:rPr>
              <a:t>μ</a:t>
            </a:r>
            <a:r>
              <a:rPr lang="en-US" sz="1000" dirty="0">
                <a:solidFill>
                  <a:srgbClr val="00B050"/>
                </a:solidFill>
              </a:rPr>
              <a:t>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7239000" y="3733800"/>
            <a:ext cx="1143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305800" y="3581400"/>
            <a:ext cx="4572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4</a:t>
            </a:r>
            <a:r>
              <a:rPr lang="el-GR" sz="1000" dirty="0" smtClean="0">
                <a:solidFill>
                  <a:schemeClr val="tx1"/>
                </a:solidFill>
              </a:rPr>
              <a:t>ω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534400" y="3962400"/>
            <a:ext cx="0" cy="1219200"/>
          </a:xfrm>
          <a:prstGeom prst="line">
            <a:avLst/>
          </a:prstGeom>
          <a:ln w="1905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39000" y="4267200"/>
            <a:ext cx="1293831" cy="553941"/>
          </a:xfrm>
          <a:prstGeom prst="rect">
            <a:avLst/>
          </a:prstGeom>
          <a:noFill/>
        </p:spPr>
        <p:txBody>
          <a:bodyPr wrap="none" lIns="91384" tIns="45692" rIns="91384" bIns="45692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1.25kW</a:t>
            </a:r>
          </a:p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1.5mJ in 1.2</a:t>
            </a:r>
            <a:r>
              <a:rPr lang="el-GR" sz="1000" dirty="0" smtClean="0">
                <a:solidFill>
                  <a:srgbClr val="7030A0"/>
                </a:solidFill>
              </a:rPr>
              <a:t>μ</a:t>
            </a:r>
            <a:r>
              <a:rPr lang="en-US" sz="1000" dirty="0" smtClean="0">
                <a:solidFill>
                  <a:srgbClr val="7030A0"/>
                </a:solidFill>
              </a:rPr>
              <a:t>s</a:t>
            </a:r>
          </a:p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(=800nJ / laser pulse)</a:t>
            </a:r>
            <a:endParaRPr lang="en-US" sz="1000" dirty="0">
              <a:solidFill>
                <a:srgbClr val="7030A0"/>
              </a:solidFill>
            </a:endParaRPr>
          </a:p>
        </p:txBody>
      </p:sp>
      <p:pic>
        <p:nvPicPr>
          <p:cNvPr id="27" name="Picture 26" descr="IMG_7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447800"/>
            <a:ext cx="2235200" cy="1676400"/>
          </a:xfrm>
          <a:prstGeom prst="rect">
            <a:avLst/>
          </a:prstGeom>
        </p:spPr>
      </p:pic>
      <p:pic>
        <p:nvPicPr>
          <p:cNvPr id="28" name="Picture 27" descr="IMG_77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343400"/>
            <a:ext cx="2336800" cy="1752600"/>
          </a:xfrm>
          <a:prstGeom prst="rect">
            <a:avLst/>
          </a:prstGeom>
        </p:spPr>
      </p:pic>
      <p:pic>
        <p:nvPicPr>
          <p:cNvPr id="29" name="Picture 28" descr="Laser front z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343400"/>
            <a:ext cx="2336800" cy="17526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8600" y="4419600"/>
            <a:ext cx="1545503" cy="307720"/>
          </a:xfrm>
          <a:prstGeom prst="rect">
            <a:avLst/>
          </a:prstGeom>
          <a:noFill/>
        </p:spPr>
        <p:txBody>
          <a:bodyPr wrap="none" lIns="91384" tIns="45692" rIns="91384" bIns="45692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HighQ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front end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91000" y="2819400"/>
            <a:ext cx="864774" cy="307632"/>
          </a:xfrm>
          <a:prstGeom prst="rect">
            <a:avLst/>
          </a:prstGeom>
          <a:noFill/>
        </p:spPr>
        <p:txBody>
          <a:bodyPr wrap="none" lIns="91384" tIns="45692" rIns="91384" bIns="45692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Cooling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1000" y="4648200"/>
            <a:ext cx="1413464" cy="276776"/>
          </a:xfrm>
          <a:prstGeom prst="rect">
            <a:avLst/>
          </a:prstGeom>
          <a:noFill/>
        </p:spPr>
        <p:txBody>
          <a:bodyPr wrap="none" lIns="91384" tIns="45692" rIns="91384" bIns="45692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AMP1 and AMP2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447800"/>
            <a:ext cx="3733800" cy="16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334000" y="1524000"/>
            <a:ext cx="1129397" cy="307632"/>
          </a:xfrm>
          <a:prstGeom prst="rect">
            <a:avLst/>
          </a:prstGeom>
          <a:noFill/>
        </p:spPr>
        <p:txBody>
          <a:bodyPr wrap="none" lIns="91384" tIns="45692" rIns="91384" bIns="45692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Harmonics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8" descr="stfc log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343400"/>
            <a:ext cx="1295400" cy="284988"/>
          </a:xfrm>
          <a:prstGeom prst="rect">
            <a:avLst/>
          </a:prstGeom>
          <a:noFill/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5715000"/>
            <a:ext cx="609600" cy="3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" descr="CE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800" y="2514600"/>
            <a:ext cx="381000" cy="557284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2362200" y="3581400"/>
            <a:ext cx="685800" cy="453008"/>
          </a:xfrm>
          <a:prstGeom prst="rect">
            <a:avLst/>
          </a:prstGeom>
          <a:solidFill>
            <a:srgbClr val="FFDE75"/>
          </a:solidFill>
          <a:ln>
            <a:solidFill>
              <a:srgbClr val="F68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Booster amplifier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85520" y="4149080"/>
            <a:ext cx="792088" cy="533400"/>
          </a:xfrm>
          <a:prstGeom prst="rect">
            <a:avLst/>
          </a:prstGeom>
          <a:solidFill>
            <a:srgbClr val="94E89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Harmonics test stand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6149516" y="3969060"/>
            <a:ext cx="36004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71800" y="3581400"/>
            <a:ext cx="625379" cy="400053"/>
          </a:xfrm>
          <a:prstGeom prst="rect">
            <a:avLst/>
          </a:prstGeom>
          <a:noFill/>
        </p:spPr>
        <p:txBody>
          <a:bodyPr wrap="none" lIns="91384" tIns="45692" rIns="91384" bIns="45692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320mW</a:t>
            </a:r>
          </a:p>
          <a:p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1371600"/>
            <a:ext cx="107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 CALIFES</a:t>
            </a:r>
          </a:p>
          <a:p>
            <a:r>
              <a:rPr lang="en-US" sz="1200" dirty="0" err="1" smtClean="0"/>
              <a:t>photoinjector</a:t>
            </a:r>
            <a:r>
              <a:rPr lang="en-US" sz="1200" dirty="0" smtClean="0"/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24800" y="5257800"/>
            <a:ext cx="103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To PHIN</a:t>
            </a:r>
          </a:p>
          <a:p>
            <a:pPr algn="ctr"/>
            <a:r>
              <a:rPr lang="en-US" sz="1200" dirty="0" err="1" smtClean="0"/>
              <a:t>Photoinjector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1905000" y="2743200"/>
            <a:ext cx="685800" cy="457200"/>
          </a:xfrm>
          <a:prstGeom prst="rect">
            <a:avLst/>
          </a:prstGeom>
          <a:solidFill>
            <a:srgbClr val="FFDE75"/>
          </a:solidFill>
          <a:ln>
            <a:solidFill>
              <a:srgbClr val="F68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3-pass amplifier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81200" y="2133600"/>
            <a:ext cx="457200" cy="381000"/>
          </a:xfrm>
          <a:prstGeom prst="rect">
            <a:avLst/>
          </a:prstGeom>
          <a:solidFill>
            <a:srgbClr val="94E89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2</a:t>
            </a:r>
            <a:r>
              <a:rPr lang="el-GR" sz="1000" dirty="0" smtClean="0">
                <a:solidFill>
                  <a:schemeClr val="tx1"/>
                </a:solidFill>
              </a:rPr>
              <a:t>ω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2209800" y="1828800"/>
            <a:ext cx="0" cy="3048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981200" y="1447800"/>
            <a:ext cx="4572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4</a:t>
            </a:r>
            <a:r>
              <a:rPr lang="el-GR" sz="1000" dirty="0" smtClean="0">
                <a:solidFill>
                  <a:schemeClr val="tx1"/>
                </a:solidFill>
              </a:rPr>
              <a:t>ω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48" name="Straight Connector 47"/>
          <p:cNvCxnSpPr>
            <a:endCxn id="42" idx="3"/>
          </p:cNvCxnSpPr>
          <p:nvPr/>
        </p:nvCxnSpPr>
        <p:spPr>
          <a:xfrm flipH="1">
            <a:off x="1072986" y="1600200"/>
            <a:ext cx="908214" cy="2233"/>
          </a:xfrm>
          <a:prstGeom prst="line">
            <a:avLst/>
          </a:prstGeom>
          <a:ln w="1905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38200" y="1676400"/>
            <a:ext cx="1263374" cy="400053"/>
          </a:xfrm>
          <a:prstGeom prst="rect">
            <a:avLst/>
          </a:prstGeom>
          <a:noFill/>
        </p:spPr>
        <p:txBody>
          <a:bodyPr wrap="none" lIns="91384" tIns="45692" rIns="91384" bIns="45692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200</a:t>
            </a:r>
            <a:r>
              <a:rPr lang="el-GR" sz="1000" dirty="0" smtClean="0">
                <a:solidFill>
                  <a:srgbClr val="7030A0"/>
                </a:solidFill>
              </a:rPr>
              <a:t>μ</a:t>
            </a:r>
            <a:r>
              <a:rPr lang="en-US" sz="1000" dirty="0" smtClean="0">
                <a:solidFill>
                  <a:srgbClr val="7030A0"/>
                </a:solidFill>
              </a:rPr>
              <a:t>J in 100ns</a:t>
            </a:r>
          </a:p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(=1.3</a:t>
            </a:r>
            <a:r>
              <a:rPr lang="el-GR" sz="1000" dirty="0" smtClean="0">
                <a:solidFill>
                  <a:srgbClr val="7030A0"/>
                </a:solidFill>
              </a:rPr>
              <a:t>μ</a:t>
            </a:r>
            <a:r>
              <a:rPr lang="en-US" sz="1000" dirty="0" smtClean="0">
                <a:solidFill>
                  <a:srgbClr val="7030A0"/>
                </a:solidFill>
              </a:rPr>
              <a:t>J / laser pulse)</a:t>
            </a:r>
            <a:endParaRPr lang="en-US" sz="1000" dirty="0">
              <a:solidFill>
                <a:srgbClr val="7030A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600" y="6248400"/>
            <a:ext cx="868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M. </a:t>
            </a:r>
            <a:r>
              <a:rPr lang="en-US" sz="1100" dirty="0" err="1"/>
              <a:t>Petrarca</a:t>
            </a:r>
            <a:r>
              <a:rPr lang="en-US" sz="1100" dirty="0"/>
              <a:t> et al., “Study of the Powerful </a:t>
            </a:r>
            <a:r>
              <a:rPr lang="en-US" sz="1100" dirty="0" err="1"/>
              <a:t>Nd:YLF</a:t>
            </a:r>
            <a:r>
              <a:rPr lang="en-US" sz="1100" dirty="0"/>
              <a:t> Laser Amplifiers for the CTF3 </a:t>
            </a:r>
            <a:r>
              <a:rPr lang="en-US" sz="1100" dirty="0" err="1"/>
              <a:t>Photoinjectors</a:t>
            </a:r>
            <a:r>
              <a:rPr lang="en-US" sz="1100" dirty="0"/>
              <a:t>”, IEEE J. Quant. </a:t>
            </a:r>
            <a:r>
              <a:rPr lang="en-US" sz="1100" dirty="0" err="1"/>
              <a:t>Electr</a:t>
            </a:r>
            <a:r>
              <a:rPr lang="en-US" sz="1100" dirty="0"/>
              <a:t>. 47 (2011), p. 306.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Photocathode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1"/>
            <a:ext cx="5029200" cy="2362199"/>
          </a:xfrm>
        </p:spPr>
        <p:txBody>
          <a:bodyPr/>
          <a:lstStyle/>
          <a:p>
            <a:r>
              <a:rPr lang="en-US" sz="1800" dirty="0" smtClean="0"/>
              <a:t>Co-evaporation of Cs and Te/</a:t>
            </a:r>
            <a:r>
              <a:rPr lang="en-US" sz="1800" dirty="0" err="1" smtClean="0"/>
              <a:t>Sb</a:t>
            </a:r>
            <a:endParaRPr lang="en-US" sz="1800" dirty="0" smtClean="0"/>
          </a:p>
          <a:p>
            <a:r>
              <a:rPr lang="en-US" sz="1800" dirty="0" smtClean="0"/>
              <a:t>Monitoring of each component by a separate microbalance (other component is shielded by a mask)</a:t>
            </a:r>
          </a:p>
          <a:p>
            <a:r>
              <a:rPr lang="en-US" sz="1800" dirty="0" smtClean="0"/>
              <a:t>DC gun + diagnostic beam line for measuring the photocathode properties</a:t>
            </a:r>
          </a:p>
          <a:p>
            <a:r>
              <a:rPr lang="en-US" sz="1800" dirty="0" smtClean="0"/>
              <a:t>Achieved QE: ~20% (Cs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Te), 4.4% (Cs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Sb)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Hessler, E. Chevallay, S. Doebert, V. Fedosseev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1" name="Picture 3" descr="\\cern.ch\dfs\Users\c\chessler\Documents\photoinjector\presentations\P3-workshop-2012\NPC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038600"/>
            <a:ext cx="3154237" cy="2313633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05200"/>
            <a:ext cx="4114800" cy="289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6477000" y="4343400"/>
            <a:ext cx="135383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Te/</a:t>
            </a:r>
            <a:r>
              <a:rPr lang="en-US" sz="1200" dirty="0" err="1" smtClean="0"/>
              <a:t>Sb</a:t>
            </a:r>
            <a:r>
              <a:rPr lang="en-US" sz="1200" dirty="0" smtClean="0"/>
              <a:t> evaporator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7086600" y="5715000"/>
            <a:ext cx="107914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Cs dispenser</a:t>
            </a:r>
            <a:endParaRPr lang="en-US" sz="1200" dirty="0"/>
          </a:p>
        </p:txBody>
      </p:sp>
      <p:cxnSp>
        <p:nvCxnSpPr>
          <p:cNvPr id="34" name="Straight Arrow Connector 33"/>
          <p:cNvCxnSpPr>
            <a:stCxn id="31" idx="2"/>
          </p:cNvCxnSpPr>
          <p:nvPr/>
        </p:nvCxnSpPr>
        <p:spPr>
          <a:xfrm>
            <a:off x="7153916" y="4620399"/>
            <a:ext cx="161284" cy="40880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0"/>
          </p:cNvCxnSpPr>
          <p:nvPr/>
        </p:nvCxnSpPr>
        <p:spPr>
          <a:xfrm flipH="1" flipV="1">
            <a:off x="7476484" y="5285601"/>
            <a:ext cx="149687" cy="42939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0" idx="3"/>
          </p:cNvCxnSpPr>
          <p:nvPr/>
        </p:nvCxnSpPr>
        <p:spPr>
          <a:xfrm>
            <a:off x="6953298" y="5243900"/>
            <a:ext cx="361902" cy="90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3"/>
          </p:cNvCxnSpPr>
          <p:nvPr/>
        </p:nvCxnSpPr>
        <p:spPr>
          <a:xfrm flipV="1">
            <a:off x="6953298" y="5105400"/>
            <a:ext cx="742902" cy="1385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324600" y="5105400"/>
            <a:ext cx="62869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Masks</a:t>
            </a:r>
            <a:endParaRPr lang="en-US" sz="1200" dirty="0"/>
          </a:p>
        </p:txBody>
      </p:sp>
      <p:pic>
        <p:nvPicPr>
          <p:cNvPr id="2050" name="Picture 2" descr="\\cern.ch\dfs\Users\c\chessler\Documents\photoinjector\presentations\P3-workshop-2012\IMG_9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295400"/>
            <a:ext cx="3733800" cy="2800350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7239000" y="1295400"/>
            <a:ext cx="0" cy="16002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086600" y="2590800"/>
            <a:ext cx="152400" cy="3048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81800" y="1371600"/>
            <a:ext cx="994183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Laser beam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638800" y="1447800"/>
            <a:ext cx="679994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Shutter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0" y="3581400"/>
            <a:ext cx="1011815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Evaporators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848600" y="1600200"/>
            <a:ext cx="109517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Te/</a:t>
            </a:r>
            <a:r>
              <a:rPr lang="en-US" sz="1200" dirty="0" err="1" smtClean="0"/>
              <a:t>Sb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microbalance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0" y="3048000"/>
            <a:ext cx="1326004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Cs microbalance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772400" y="2819400"/>
            <a:ext cx="113043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Photocathode</a:t>
            </a:r>
          </a:p>
          <a:p>
            <a:r>
              <a:rPr lang="en-US" sz="1200" dirty="0" smtClean="0"/>
              <a:t>plug</a:t>
            </a:r>
            <a:endParaRPr lang="en-US" sz="1200" dirty="0"/>
          </a:p>
        </p:txBody>
      </p:sp>
      <p:cxnSp>
        <p:nvCxnSpPr>
          <p:cNvPr id="23" name="Straight Arrow Connector 22"/>
          <p:cNvCxnSpPr>
            <a:stCxn id="21" idx="0"/>
          </p:cNvCxnSpPr>
          <p:nvPr/>
        </p:nvCxnSpPr>
        <p:spPr>
          <a:xfrm flipH="1" flipV="1">
            <a:off x="7162800" y="2514600"/>
            <a:ext cx="1174819" cy="304800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2"/>
          </p:cNvCxnSpPr>
          <p:nvPr/>
        </p:nvCxnSpPr>
        <p:spPr>
          <a:xfrm flipH="1">
            <a:off x="8001000" y="2061865"/>
            <a:ext cx="395186" cy="147935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0"/>
          </p:cNvCxnSpPr>
          <p:nvPr/>
        </p:nvCxnSpPr>
        <p:spPr>
          <a:xfrm flipV="1">
            <a:off x="5997002" y="2819400"/>
            <a:ext cx="327598" cy="228600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400" y="6400800"/>
            <a:ext cx="899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</a:t>
            </a:r>
            <a:r>
              <a:rPr lang="en-US" sz="900" dirty="0" smtClean="0"/>
              <a:t>. Chevallay, “Experimental Results at the CERN Photoemission Laboratory with Co-deposition </a:t>
            </a:r>
            <a:r>
              <a:rPr lang="en-US" sz="900" dirty="0" err="1" smtClean="0"/>
              <a:t>Photocathodes</a:t>
            </a:r>
            <a:r>
              <a:rPr lang="en-US" sz="900" dirty="0" smtClean="0"/>
              <a:t> in the Frame of the CLIC Studies”, CTF3 Note 104, submitted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Co-deposition Cs</a:t>
            </a:r>
            <a:r>
              <a:rPr lang="en-US" baseline="-25000" dirty="0" smtClean="0"/>
              <a:t>3</a:t>
            </a:r>
            <a:r>
              <a:rPr lang="en-US" dirty="0" smtClean="0"/>
              <a:t>Sb </a:t>
            </a:r>
            <a:r>
              <a:rPr lang="en-US" dirty="0" err="1" smtClean="0"/>
              <a:t>Photocathodes</a:t>
            </a:r>
            <a:endParaRPr lang="en-US" dirty="0"/>
          </a:p>
        </p:txBody>
      </p:sp>
      <p:pic>
        <p:nvPicPr>
          <p:cNvPr id="10" name="Content Placeholder 9" descr="c189qevs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807363"/>
            <a:ext cx="4191000" cy="274565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Hessler, E. Chevallay, S. Doebert, V. Fedosseev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10" descr="c189qema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810000"/>
            <a:ext cx="3167080" cy="2407311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724400" y="129540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stopping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evaporation, the QE first continues to increase during beam production.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Reason for this behavior still unclear, maybe due to re-organization of Cs and </a:t>
            </a:r>
            <a:r>
              <a:rPr lang="en-US" kern="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Sb</a:t>
            </a:r>
            <a:r>
              <a:rPr lang="en-US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atoms.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QE achieved: 4.4%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53340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Continuous beam operation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381000" y="5486400"/>
            <a:ext cx="609600" cy="1489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3352800" y="5486400"/>
            <a:ext cx="533400" cy="1489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180productio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9" y="1143000"/>
            <a:ext cx="4362059" cy="2624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Lifetime studies of Cs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Sb cathodes with green light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305800" cy="1600199"/>
          </a:xfrm>
        </p:spPr>
        <p:txBody>
          <a:bodyPr/>
          <a:lstStyle/>
          <a:p>
            <a:r>
              <a:rPr lang="en-US" sz="1800" dirty="0" smtClean="0"/>
              <a:t>Excellent lifetimes obtained, much better than expected.</a:t>
            </a:r>
          </a:p>
          <a:p>
            <a:r>
              <a:rPr lang="en-US" sz="1800" dirty="0" smtClean="0"/>
              <a:t>Long-time operation over 10 days with one cathode!</a:t>
            </a:r>
          </a:p>
          <a:p>
            <a:r>
              <a:rPr lang="en-US" sz="1800" dirty="0" smtClean="0"/>
              <a:t>Operation of 1.2 µs long trains yield similar lifetime as for short trains.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Hessler, E. Chevallay, S. Doebert, V. Fedosseev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2" descr="http://elogbook/eLogbook/attach_reader?attach_id=1229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6600"/>
            <a:ext cx="4004310" cy="3089910"/>
          </a:xfrm>
          <a:prstGeom prst="rect">
            <a:avLst/>
          </a:prstGeom>
          <a:noFill/>
        </p:spPr>
      </p:pic>
      <p:pic>
        <p:nvPicPr>
          <p:cNvPr id="8" name="Picture 7" descr="http://elogbook/eLogbook/attach_reader?attach_id=12303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496" y="3275437"/>
            <a:ext cx="4004310" cy="30899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01280" y="3657590"/>
            <a:ext cx="1236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2.3 </a:t>
            </a:r>
            <a:r>
              <a:rPr lang="en-US" sz="1400" dirty="0" err="1" smtClean="0">
                <a:solidFill>
                  <a:srgbClr val="FF0000"/>
                </a:solidFill>
              </a:rPr>
              <a:t>nC</a:t>
            </a:r>
            <a:r>
              <a:rPr lang="en-US" sz="1400" dirty="0" smtClean="0">
                <a:solidFill>
                  <a:srgbClr val="FF0000"/>
                </a:solidFill>
              </a:rPr>
              <a:t>, 350 ns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3768" y="3657590"/>
            <a:ext cx="1335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2.3 </a:t>
            </a:r>
            <a:r>
              <a:rPr lang="en-US" sz="1400" dirty="0" err="1" smtClean="0">
                <a:solidFill>
                  <a:srgbClr val="FF0000"/>
                </a:solidFill>
              </a:rPr>
              <a:t>nC</a:t>
            </a:r>
            <a:r>
              <a:rPr lang="en-US" sz="1400" dirty="0" smtClean="0">
                <a:solidFill>
                  <a:srgbClr val="FF0000"/>
                </a:solidFill>
              </a:rPr>
              <a:t>, 1200 ns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1160" y="4521686"/>
            <a:ext cx="15472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1/e lifetime 168 </a:t>
            </a:r>
            <a:r>
              <a:rPr lang="en-US" sz="1400" dirty="0" smtClean="0">
                <a:solidFill>
                  <a:srgbClr val="FF0000"/>
                </a:solidFill>
              </a:rPr>
              <a:t>h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664" y="4521686"/>
            <a:ext cx="151676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1/e lifetime 135 h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Cs</a:t>
            </a:r>
            <a:r>
              <a:rPr lang="en-US" baseline="-25000" dirty="0" smtClean="0"/>
              <a:t>3</a:t>
            </a:r>
            <a:r>
              <a:rPr lang="en-US" dirty="0" smtClean="0"/>
              <a:t>Sb vs. Cs</a:t>
            </a:r>
            <a:r>
              <a:rPr lang="en-US" baseline="-25000" dirty="0" smtClean="0"/>
              <a:t>2</a:t>
            </a:r>
            <a:r>
              <a:rPr lang="en-US" dirty="0" smtClean="0"/>
              <a:t>Te Cathodes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8 October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Hessler, E. Chevallay, S. Doebert, V. Fedosseev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1371600"/>
            <a:ext cx="868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Comparison with earlier lifetime measurements of Cs</a:t>
            </a:r>
            <a:r>
              <a:rPr lang="en-US" kern="0" baseline="-25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 cathodes.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Lifetimes are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similar and within CLIC specifications.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For Cs</a:t>
            </a:r>
            <a:r>
              <a:rPr lang="en-US" kern="0" baseline="-25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3</a:t>
            </a:r>
            <a:r>
              <a:rPr lang="en-US" kern="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Sb a factor 6 less of QE is needed as for Cs</a:t>
            </a:r>
            <a:r>
              <a:rPr lang="en-US" kern="0" baseline="-25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</a:t>
            </a:r>
            <a:r>
              <a:rPr lang="en-US" kern="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Te cathodes, due to the different</a:t>
            </a:r>
            <a:r>
              <a:rPr lang="en-US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wavelength and the absence of 4</a:t>
            </a:r>
            <a:r>
              <a:rPr lang="en-US" kern="0" baseline="30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</a:t>
            </a:r>
            <a:r>
              <a:rPr lang="en-US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harmonics conversion stage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185-1-qe-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200400"/>
            <a:ext cx="4022858" cy="31085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7400" y="3352800"/>
            <a:ext cx="1727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Cathode #185 (Cs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Te)</a:t>
            </a:r>
            <a:endParaRPr lang="en-US" sz="1200" dirty="0"/>
          </a:p>
        </p:txBody>
      </p:sp>
      <p:pic>
        <p:nvPicPr>
          <p:cNvPr id="10" name="Picture 2" descr="http://elogbook/eLogbook/attach_reader?attach_id=1229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004310" cy="308991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20280" y="3733790"/>
            <a:ext cx="1236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2.3 </a:t>
            </a:r>
            <a:r>
              <a:rPr lang="en-US" sz="1400" dirty="0" err="1" smtClean="0">
                <a:solidFill>
                  <a:srgbClr val="FF0000"/>
                </a:solidFill>
              </a:rPr>
              <a:t>nC</a:t>
            </a:r>
            <a:r>
              <a:rPr lang="en-US" sz="1400" dirty="0" smtClean="0">
                <a:solidFill>
                  <a:srgbClr val="FF0000"/>
                </a:solidFill>
              </a:rPr>
              <a:t>, 350 ns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0160" y="4597886"/>
            <a:ext cx="1973617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1/e lifetime 168 h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(corresponds to 270 h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above 0.5% QE)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3810000"/>
            <a:ext cx="12362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2.3 </a:t>
            </a:r>
            <a:r>
              <a:rPr lang="en-US" sz="1400" dirty="0" err="1" smtClean="0">
                <a:solidFill>
                  <a:srgbClr val="FF0000"/>
                </a:solidFill>
              </a:rPr>
              <a:t>nC</a:t>
            </a:r>
            <a:r>
              <a:rPr lang="en-US" sz="1400" dirty="0" smtClean="0">
                <a:solidFill>
                  <a:srgbClr val="FF0000"/>
                </a:solidFill>
              </a:rPr>
              <a:t>, 350 ns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3352800"/>
            <a:ext cx="2819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Cathode #189 (Cs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Sb)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5181600"/>
            <a:ext cx="19736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(corresponds to 300 h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above 3% QE)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in-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phin-template</Template>
  <TotalTime>11411</TotalTime>
  <Words>1803</Words>
  <Application>Microsoft Office PowerPoint</Application>
  <PresentationFormat>On-screen Show (4:3)</PresentationFormat>
  <Paragraphs>360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phin-template</vt:lpstr>
      <vt:lpstr>Operation of the High-Charge PHIN  RF Photoinjector with Cs3Sb Cathodes</vt:lpstr>
      <vt:lpstr>Introduction</vt:lpstr>
      <vt:lpstr>PHIN and CLIC Parameters</vt:lpstr>
      <vt:lpstr>PHIN Photoinjector and CTF3</vt:lpstr>
      <vt:lpstr>Laser System</vt:lpstr>
      <vt:lpstr>Photocathode Production</vt:lpstr>
      <vt:lpstr>Co-deposition Cs3Sb Photocathodes</vt:lpstr>
      <vt:lpstr>Lifetime studies of Cs3Sb cathodes with green light</vt:lpstr>
      <vt:lpstr>Lifetime Cs3Sb vs. Cs2Te Cathodes</vt:lpstr>
      <vt:lpstr>Impact of Vacuum on Cs3Sb Cathode Lifetime</vt:lpstr>
      <vt:lpstr>Impact of Vacuum on Cs2Te Cathode Lifetime</vt:lpstr>
      <vt:lpstr>Summary and Outlook</vt:lpstr>
      <vt:lpstr>Slide 13</vt:lpstr>
      <vt:lpstr>CLIC</vt:lpstr>
      <vt:lpstr>PHIN and CLIC Parameters</vt:lpstr>
      <vt:lpstr>Improvement of PHIN Vacuum System</vt:lpstr>
      <vt:lpstr>Impact of Bunch Charge on Vacuum</vt:lpstr>
      <vt:lpstr>Impact of Train Length on Vacuum</vt:lpstr>
      <vt:lpstr>High Charge Production (Cs2Te)</vt:lpstr>
      <vt:lpstr>Lifetime Studies of Cs2Te Cathodes</vt:lpstr>
      <vt:lpstr>Phase Coding Demonstration</vt:lpstr>
      <vt:lpstr>Phase Coding Demonstration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Developments at PHIN</dc:title>
  <dc:creator>chessler</dc:creator>
  <cp:lastModifiedBy>chessler</cp:lastModifiedBy>
  <cp:revision>891</cp:revision>
  <dcterms:created xsi:type="dcterms:W3CDTF">2011-11-10T12:25:18Z</dcterms:created>
  <dcterms:modified xsi:type="dcterms:W3CDTF">2012-10-08T01:51:35Z</dcterms:modified>
</cp:coreProperties>
</file>