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avi" ContentType="video/avi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358" r:id="rId3"/>
    <p:sldId id="289" r:id="rId4"/>
    <p:sldId id="290" r:id="rId5"/>
    <p:sldId id="259" r:id="rId6"/>
    <p:sldId id="260" r:id="rId7"/>
    <p:sldId id="261" r:id="rId8"/>
    <p:sldId id="263" r:id="rId9"/>
    <p:sldId id="264" r:id="rId10"/>
    <p:sldId id="265" r:id="rId11"/>
    <p:sldId id="324" r:id="rId12"/>
    <p:sldId id="267" r:id="rId13"/>
    <p:sldId id="268" r:id="rId14"/>
    <p:sldId id="277" r:id="rId15"/>
    <p:sldId id="355" r:id="rId16"/>
    <p:sldId id="279" r:id="rId17"/>
    <p:sldId id="280" r:id="rId18"/>
    <p:sldId id="345" r:id="rId19"/>
    <p:sldId id="351" r:id="rId20"/>
    <p:sldId id="344" r:id="rId21"/>
    <p:sldId id="359" r:id="rId22"/>
    <p:sldId id="367" r:id="rId23"/>
    <p:sldId id="282" r:id="rId24"/>
    <p:sldId id="284" r:id="rId25"/>
    <p:sldId id="375" r:id="rId26"/>
    <p:sldId id="342" r:id="rId27"/>
    <p:sldId id="368" r:id="rId28"/>
    <p:sldId id="369" r:id="rId29"/>
    <p:sldId id="370" r:id="rId30"/>
    <p:sldId id="371" r:id="rId31"/>
    <p:sldId id="346" r:id="rId32"/>
    <p:sldId id="347" r:id="rId33"/>
    <p:sldId id="360" r:id="rId34"/>
    <p:sldId id="361" r:id="rId35"/>
    <p:sldId id="362" r:id="rId36"/>
    <p:sldId id="343" r:id="rId37"/>
    <p:sldId id="341" r:id="rId38"/>
    <p:sldId id="374" r:id="rId39"/>
    <p:sldId id="373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845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4E3B-FFF3-4F86-94C0-3CCD21E8CACB}" type="datetimeFigureOut">
              <a:rPr lang="en-US" smtClean="0"/>
              <a:t>10/8/2012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BF911-D610-4733-B456-204CA803A55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15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AF4DA-D49D-4180-A0A3-43D9AF0A23F0}" type="datetimeFigureOut">
              <a:rPr lang="en-US" smtClean="0"/>
              <a:t>10/8/2012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EC04-BA7B-44BB-8F77-C6CC9EBF70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58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AF4DA-D49D-4180-A0A3-43D9AF0A23F0}" type="datetimeFigureOut">
              <a:rPr lang="en-US" smtClean="0"/>
              <a:t>10/8/2012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EC04-BA7B-44BB-8F77-C6CC9EBF70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2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AF4DA-D49D-4180-A0A3-43D9AF0A23F0}" type="datetimeFigureOut">
              <a:rPr lang="en-US" smtClean="0"/>
              <a:t>10/8/2012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EC04-BA7B-44BB-8F77-C6CC9EBF70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51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AF4DA-D49D-4180-A0A3-43D9AF0A23F0}" type="datetimeFigureOut">
              <a:rPr lang="en-US" smtClean="0"/>
              <a:t>10/8/2012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EC04-BA7B-44BB-8F77-C6CC9EBF70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54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AF4DA-D49D-4180-A0A3-43D9AF0A23F0}" type="datetimeFigureOut">
              <a:rPr lang="en-US" smtClean="0"/>
              <a:t>10/8/2012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EC04-BA7B-44BB-8F77-C6CC9EBF70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82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AF4DA-D49D-4180-A0A3-43D9AF0A23F0}" type="datetimeFigureOut">
              <a:rPr lang="en-US" smtClean="0"/>
              <a:t>10/8/2012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EC04-BA7B-44BB-8F77-C6CC9EBF70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56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AF4DA-D49D-4180-A0A3-43D9AF0A23F0}" type="datetimeFigureOut">
              <a:rPr lang="en-US" smtClean="0"/>
              <a:t>10/8/2012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EC04-BA7B-44BB-8F77-C6CC9EBF70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47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AF4DA-D49D-4180-A0A3-43D9AF0A23F0}" type="datetimeFigureOut">
              <a:rPr lang="en-US" smtClean="0"/>
              <a:t>10/8/2012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EC04-BA7B-44BB-8F77-C6CC9EBF70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01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AF4DA-D49D-4180-A0A3-43D9AF0A23F0}" type="datetimeFigureOut">
              <a:rPr lang="en-US" smtClean="0"/>
              <a:t>10/8/2012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EC04-BA7B-44BB-8F77-C6CC9EBF70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87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AF4DA-D49D-4180-A0A3-43D9AF0A23F0}" type="datetimeFigureOut">
              <a:rPr lang="en-US" smtClean="0"/>
              <a:t>10/8/2012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EC04-BA7B-44BB-8F77-C6CC9EBF70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01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AF4DA-D49D-4180-A0A3-43D9AF0A23F0}" type="datetimeFigureOut">
              <a:rPr lang="en-US" smtClean="0"/>
              <a:t>10/8/2012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EC04-BA7B-44BB-8F77-C6CC9EBF70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71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AF4DA-D49D-4180-A0A3-43D9AF0A23F0}" type="datetimeFigureOut">
              <a:rPr lang="en-US" smtClean="0"/>
              <a:t>10/8/2012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AEC04-BA7B-44BB-8F77-C6CC9EBF70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67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media" Target="../media/media2.avi"/><Relationship Id="rId7" Type="http://schemas.openxmlformats.org/officeDocument/2006/relationships/image" Target="../media/image15.jpe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video" Target="../media/media2.avi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12.jpe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39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12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2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" Type="http://schemas.openxmlformats.org/officeDocument/2006/relationships/image" Target="../media/image46.jpeg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12.jpeg"/><Relationship Id="rId5" Type="http://schemas.openxmlformats.org/officeDocument/2006/relationships/image" Target="../media/image49.jpeg"/><Relationship Id="rId15" Type="http://schemas.openxmlformats.org/officeDocument/2006/relationships/image" Target="../media/image24.jpeg"/><Relationship Id="rId10" Type="http://schemas.openxmlformats.org/officeDocument/2006/relationships/image" Target="../media/image20.jpeg"/><Relationship Id="rId4" Type="http://schemas.openxmlformats.org/officeDocument/2006/relationships/image" Target="../media/image48.jpeg"/><Relationship Id="rId9" Type="http://schemas.openxmlformats.org/officeDocument/2006/relationships/image" Target="../media/image52.jpeg"/><Relationship Id="rId1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tiff"/><Relationship Id="rId3" Type="http://schemas.openxmlformats.org/officeDocument/2006/relationships/image" Target="../media/image64.png"/><Relationship Id="rId7" Type="http://schemas.openxmlformats.org/officeDocument/2006/relationships/image" Target="../media/image68.tif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6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emf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62000" y="10445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Measuring the growth of alkali </a:t>
            </a:r>
            <a:r>
              <a:rPr lang="en-US" i="1" dirty="0" err="1" smtClean="0"/>
              <a:t>antimonides</a:t>
            </a:r>
            <a:r>
              <a:rPr lang="en-US" i="1" dirty="0" smtClean="0"/>
              <a:t> using in-situ X-ray Diffraction and X-ray Reflectivity</a:t>
            </a:r>
            <a:endParaRPr lang="en-US" i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Miguel Ruiz-Osés</a:t>
            </a:r>
            <a:endParaRPr lang="en-US" dirty="0" smtClean="0"/>
          </a:p>
          <a:p>
            <a:r>
              <a:rPr lang="en-US" dirty="0" smtClean="0"/>
              <a:t>Postdoc Stony Brook University</a:t>
            </a:r>
            <a:endParaRPr lang="en-US" dirty="0"/>
          </a:p>
        </p:txBody>
      </p:sp>
      <p:pic>
        <p:nvPicPr>
          <p:cNvPr id="4" name="Picture 3" descr="C:\Users\liangx\Desktop\UNIVERSITY logos\jpg\SBU vert1_2clr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5562600"/>
            <a:ext cx="110716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>
          <a:xfrm>
            <a:off x="4648200" y="6022694"/>
            <a:ext cx="41910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Contact: mruizoses@gmail.com</a:t>
            </a:r>
            <a:endParaRPr lang="en-US" sz="2000" dirty="0" smtClean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22D3-DE59-4F8F-A3AB-0EFD394F143D}" type="slidenum">
              <a:rPr lang="en-US" smtClean="0"/>
              <a:t>1</a:t>
            </a:fld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76200" y="6556094"/>
            <a:ext cx="4104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</a:t>
            </a:r>
            <a:r>
              <a:rPr lang="en-US" sz="1000" baseline="30000" dirty="0" smtClean="0"/>
              <a:t>nd</a:t>
            </a:r>
            <a:r>
              <a:rPr lang="en-US" sz="1000" dirty="0" smtClean="0"/>
              <a:t> Photocathode Physics for </a:t>
            </a:r>
            <a:r>
              <a:rPr lang="en-US" sz="1000" dirty="0" err="1" smtClean="0"/>
              <a:t>Photoinjectors</a:t>
            </a:r>
            <a:r>
              <a:rPr lang="en-US" sz="1000" dirty="0" smtClean="0"/>
              <a:t> workshop, Cornell 10/07/2012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113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22D3-DE59-4F8F-A3AB-0EFD394F143D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4508" y="2286000"/>
            <a:ext cx="1141828" cy="4572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matte"/>
        </p:spPr>
      </p:pic>
      <p:sp>
        <p:nvSpPr>
          <p:cNvPr id="8" name="CasellaDiTesto 7"/>
          <p:cNvSpPr txBox="1"/>
          <p:nvPr/>
        </p:nvSpPr>
        <p:spPr>
          <a:xfrm>
            <a:off x="953272" y="990600"/>
            <a:ext cx="2323328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X-Ray reflectivity (XRR)</a:t>
            </a:r>
            <a:endParaRPr lang="en-US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90" y="6190473"/>
            <a:ext cx="4065565" cy="4572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5123506" y="1084906"/>
            <a:ext cx="3562642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Wide Angle X Ray Scattering (WAXS)</a:t>
            </a:r>
            <a:endParaRPr lang="en-US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0" y="1447800"/>
            <a:ext cx="2133600" cy="17945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400" dirty="0" smtClean="0"/>
              <a:t>thickness of thin film layers</a:t>
            </a:r>
          </a:p>
          <a:p>
            <a:pPr lvl="1"/>
            <a:r>
              <a:rPr lang="en-US" sz="1400" dirty="0" smtClean="0"/>
              <a:t>density and composition of thin film layers</a:t>
            </a:r>
          </a:p>
          <a:p>
            <a:pPr lvl="1"/>
            <a:r>
              <a:rPr lang="en-US" sz="1400" dirty="0" smtClean="0"/>
              <a:t>roughness of films and interfaces</a:t>
            </a:r>
            <a:endParaRPr lang="en-US" sz="1400" dirty="0"/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1181872" y="351207"/>
            <a:ext cx="230982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Camera 1</a:t>
            </a:r>
            <a:endParaRPr lang="en-US" sz="2400" dirty="0"/>
          </a:p>
        </p:txBody>
      </p:sp>
      <p:sp>
        <p:nvSpPr>
          <p:cNvPr id="19" name="Titolo 1"/>
          <p:cNvSpPr txBox="1">
            <a:spLocks/>
          </p:cNvSpPr>
          <p:nvPr/>
        </p:nvSpPr>
        <p:spPr>
          <a:xfrm>
            <a:off x="5282499" y="336872"/>
            <a:ext cx="304664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Camera 2</a:t>
            </a:r>
            <a:endParaRPr lang="en-US" sz="2400" dirty="0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50473" y="3962400"/>
            <a:ext cx="4724400" cy="2556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</a:pPr>
            <a:r>
              <a:rPr lang="en-US" sz="1400" dirty="0" smtClean="0"/>
              <a:t>phase composition  (what phases are present)</a:t>
            </a:r>
          </a:p>
          <a:p>
            <a:pPr lvl="1">
              <a:lnSpc>
                <a:spcPct val="90000"/>
              </a:lnSpc>
            </a:pPr>
            <a:r>
              <a:rPr lang="en-US" sz="1400" dirty="0" smtClean="0"/>
              <a:t>quantitative phase analysis- (how much of each phase is present)</a:t>
            </a:r>
          </a:p>
          <a:p>
            <a:pPr lvl="1">
              <a:lnSpc>
                <a:spcPct val="90000"/>
              </a:lnSpc>
            </a:pPr>
            <a:r>
              <a:rPr lang="en-US" sz="1400" dirty="0" smtClean="0"/>
              <a:t>unit cell lattice parameters</a:t>
            </a:r>
          </a:p>
          <a:p>
            <a:pPr lvl="1">
              <a:lnSpc>
                <a:spcPct val="90000"/>
              </a:lnSpc>
            </a:pPr>
            <a:r>
              <a:rPr lang="en-US" sz="1400" dirty="0" smtClean="0"/>
              <a:t>crystal structure</a:t>
            </a:r>
          </a:p>
          <a:p>
            <a:pPr lvl="1">
              <a:lnSpc>
                <a:spcPct val="90000"/>
              </a:lnSpc>
            </a:pPr>
            <a:r>
              <a:rPr lang="en-US" sz="1400" dirty="0" smtClean="0"/>
              <a:t>average crystallite size of </a:t>
            </a:r>
            <a:r>
              <a:rPr lang="en-US" sz="1400" dirty="0" err="1" smtClean="0"/>
              <a:t>nanocrystalline</a:t>
            </a:r>
            <a:r>
              <a:rPr lang="en-US" sz="1400" dirty="0" smtClean="0"/>
              <a:t> samples</a:t>
            </a:r>
          </a:p>
          <a:p>
            <a:pPr lvl="1">
              <a:lnSpc>
                <a:spcPct val="90000"/>
              </a:lnSpc>
            </a:pPr>
            <a:r>
              <a:rPr lang="en-US" sz="1400" dirty="0" smtClean="0"/>
              <a:t>crystallite </a:t>
            </a:r>
            <a:r>
              <a:rPr lang="en-US" sz="1400" dirty="0" err="1" smtClean="0"/>
              <a:t>microstrain</a:t>
            </a:r>
            <a:endParaRPr lang="en-US" sz="1400" dirty="0" smtClean="0"/>
          </a:p>
          <a:p>
            <a:pPr lvl="1">
              <a:lnSpc>
                <a:spcPct val="90000"/>
              </a:lnSpc>
            </a:pPr>
            <a:r>
              <a:rPr lang="en-US" sz="1400" dirty="0" smtClean="0"/>
              <a:t>texture </a:t>
            </a:r>
          </a:p>
          <a:p>
            <a:pPr lvl="1">
              <a:lnSpc>
                <a:spcPct val="90000"/>
              </a:lnSpc>
            </a:pPr>
            <a:r>
              <a:rPr lang="en-US" sz="1400" dirty="0" smtClean="0"/>
              <a:t>residual stress (really residual strain)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2411231" y="1840468"/>
            <a:ext cx="162736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FIXED ANGLE </a:t>
            </a:r>
            <a:r>
              <a:rPr lang="el-GR" b="1" dirty="0" smtClean="0">
                <a:solidFill>
                  <a:srgbClr val="FF0000"/>
                </a:solidFill>
              </a:rPr>
              <a:t>α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2769996" y="4772799"/>
            <a:ext cx="167545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SCAN IN ANGLE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7" name="Immagine 3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5891" y="1732002"/>
            <a:ext cx="1141828" cy="457200"/>
          </a:xfrm>
          <a:prstGeom prst="rect">
            <a:avLst/>
          </a:prstGeom>
        </p:spPr>
      </p:pic>
      <p:sp>
        <p:nvSpPr>
          <p:cNvPr id="38" name="CasellaDiTesto 37"/>
          <p:cNvSpPr txBox="1"/>
          <p:nvPr/>
        </p:nvSpPr>
        <p:spPr>
          <a:xfrm>
            <a:off x="6805820" y="1732002"/>
            <a:ext cx="168187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FIXED ANGLE </a:t>
            </a:r>
            <a:r>
              <a:rPr lang="el-GR" b="1" dirty="0" smtClean="0">
                <a:solidFill>
                  <a:srgbClr val="FF0000"/>
                </a:solidFill>
              </a:rPr>
              <a:t>α</a:t>
            </a:r>
            <a:r>
              <a:rPr lang="en-US" b="1" dirty="0" smtClean="0">
                <a:solidFill>
                  <a:srgbClr val="FF0000"/>
                </a:solidFill>
              </a:rPr>
              <a:t>’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552158" y="3364468"/>
            <a:ext cx="3562642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Wide Angle X Ray Scattering (WAXS)</a:t>
            </a:r>
            <a:endParaRPr lang="en-US" dirty="0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370348" y="0"/>
            <a:ext cx="8077200" cy="655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smtClean="0">
                <a:solidFill>
                  <a:srgbClr val="7030A0"/>
                </a:solidFill>
              </a:rPr>
              <a:t>Set of data</a:t>
            </a:r>
            <a:endParaRPr lang="en-US" sz="2600" b="1" dirty="0">
              <a:solidFill>
                <a:srgbClr val="7030A0"/>
              </a:solidFill>
            </a:endParaRPr>
          </a:p>
        </p:txBody>
      </p:sp>
      <p:sp>
        <p:nvSpPr>
          <p:cNvPr id="43" name="Rounded Rectangle 9"/>
          <p:cNvSpPr/>
          <p:nvPr/>
        </p:nvSpPr>
        <p:spPr>
          <a:xfrm>
            <a:off x="202873" y="877726"/>
            <a:ext cx="4597727" cy="5827874"/>
          </a:xfrm>
          <a:prstGeom prst="roundRect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9"/>
          <p:cNvSpPr/>
          <p:nvPr/>
        </p:nvSpPr>
        <p:spPr>
          <a:xfrm>
            <a:off x="4842021" y="914400"/>
            <a:ext cx="4149580" cy="2634734"/>
          </a:xfrm>
          <a:prstGeom prst="roundRect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uppo 5"/>
          <p:cNvGrpSpPr/>
          <p:nvPr/>
        </p:nvGrpSpPr>
        <p:grpSpPr>
          <a:xfrm>
            <a:off x="4876800" y="3729335"/>
            <a:ext cx="4149580" cy="2138065"/>
            <a:chOff x="4876800" y="2819399"/>
            <a:chExt cx="4149580" cy="2138065"/>
          </a:xfrm>
        </p:grpSpPr>
        <p:grpSp>
          <p:nvGrpSpPr>
            <p:cNvPr id="34" name="Gruppo 33"/>
            <p:cNvGrpSpPr/>
            <p:nvPr/>
          </p:nvGrpSpPr>
          <p:grpSpPr>
            <a:xfrm>
              <a:off x="5258797" y="2971800"/>
              <a:ext cx="3428003" cy="1817132"/>
              <a:chOff x="5135186" y="2526268"/>
              <a:chExt cx="3428003" cy="1817132"/>
            </a:xfrm>
          </p:grpSpPr>
          <p:grpSp>
            <p:nvGrpSpPr>
              <p:cNvPr id="33" name="Gruppo 32"/>
              <p:cNvGrpSpPr/>
              <p:nvPr/>
            </p:nvGrpSpPr>
            <p:grpSpPr>
              <a:xfrm>
                <a:off x="5452016" y="2971800"/>
                <a:ext cx="2382363" cy="1371600"/>
                <a:chOff x="5452016" y="3352800"/>
                <a:chExt cx="2382363" cy="1371600"/>
              </a:xfrm>
            </p:grpSpPr>
            <p:cxnSp>
              <p:nvCxnSpPr>
                <p:cNvPr id="24" name="Connettore 2 23"/>
                <p:cNvCxnSpPr/>
                <p:nvPr/>
              </p:nvCxnSpPr>
              <p:spPr>
                <a:xfrm>
                  <a:off x="5966934" y="4560466"/>
                  <a:ext cx="1867445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nettore 2 24"/>
                <p:cNvCxnSpPr/>
                <p:nvPr/>
              </p:nvCxnSpPr>
              <p:spPr>
                <a:xfrm flipV="1">
                  <a:off x="5966934" y="3505200"/>
                  <a:ext cx="0" cy="105526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CasellaDiTesto 25"/>
                <p:cNvSpPr txBox="1"/>
                <p:nvPr/>
              </p:nvSpPr>
              <p:spPr>
                <a:xfrm>
                  <a:off x="5452016" y="3559217"/>
                  <a:ext cx="56778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accent1">
                          <a:lumMod val="75000"/>
                        </a:schemeClr>
                      </a:solidFill>
                    </a:rPr>
                    <a:t>QE(%)</a:t>
                  </a:r>
                  <a:endParaRPr lang="en-US" sz="12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7" name="CasellaDiTesto 26"/>
                <p:cNvSpPr txBox="1"/>
                <p:nvPr/>
              </p:nvSpPr>
              <p:spPr>
                <a:xfrm>
                  <a:off x="7605911" y="4560466"/>
                  <a:ext cx="130806" cy="1639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accent1">
                          <a:lumMod val="75000"/>
                        </a:schemeClr>
                      </a:solidFill>
                    </a:rPr>
                    <a:t>t</a:t>
                  </a:r>
                  <a:endParaRPr lang="en-US" sz="14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9" name="Figura a mano libera 28"/>
                <p:cNvSpPr/>
                <p:nvPr/>
              </p:nvSpPr>
              <p:spPr>
                <a:xfrm>
                  <a:off x="6122613" y="3606392"/>
                  <a:ext cx="1388961" cy="889408"/>
                </a:xfrm>
                <a:custGeom>
                  <a:avLst/>
                  <a:gdLst>
                    <a:gd name="connsiteX0" fmla="*/ 0 w 2083443"/>
                    <a:gd name="connsiteY0" fmla="*/ 1334112 h 1334112"/>
                    <a:gd name="connsiteX1" fmla="*/ 104173 w 2083443"/>
                    <a:gd name="connsiteY1" fmla="*/ 1322538 h 1334112"/>
                    <a:gd name="connsiteX2" fmla="*/ 300942 w 2083443"/>
                    <a:gd name="connsiteY2" fmla="*/ 1299388 h 1334112"/>
                    <a:gd name="connsiteX3" fmla="*/ 335666 w 2083443"/>
                    <a:gd name="connsiteY3" fmla="*/ 1287813 h 1334112"/>
                    <a:gd name="connsiteX4" fmla="*/ 358816 w 2083443"/>
                    <a:gd name="connsiteY4" fmla="*/ 1264664 h 1334112"/>
                    <a:gd name="connsiteX5" fmla="*/ 393540 w 2083443"/>
                    <a:gd name="connsiteY5" fmla="*/ 1241515 h 1334112"/>
                    <a:gd name="connsiteX6" fmla="*/ 486137 w 2083443"/>
                    <a:gd name="connsiteY6" fmla="*/ 1160492 h 1334112"/>
                    <a:gd name="connsiteX7" fmla="*/ 509286 w 2083443"/>
                    <a:gd name="connsiteY7" fmla="*/ 1125768 h 1334112"/>
                    <a:gd name="connsiteX8" fmla="*/ 532436 w 2083443"/>
                    <a:gd name="connsiteY8" fmla="*/ 1102619 h 1334112"/>
                    <a:gd name="connsiteX9" fmla="*/ 567160 w 2083443"/>
                    <a:gd name="connsiteY9" fmla="*/ 1044745 h 1334112"/>
                    <a:gd name="connsiteX10" fmla="*/ 578735 w 2083443"/>
                    <a:gd name="connsiteY10" fmla="*/ 1010021 h 1334112"/>
                    <a:gd name="connsiteX11" fmla="*/ 625033 w 2083443"/>
                    <a:gd name="connsiteY11" fmla="*/ 940573 h 1334112"/>
                    <a:gd name="connsiteX12" fmla="*/ 671332 w 2083443"/>
                    <a:gd name="connsiteY12" fmla="*/ 801677 h 1334112"/>
                    <a:gd name="connsiteX13" fmla="*/ 682907 w 2083443"/>
                    <a:gd name="connsiteY13" fmla="*/ 766953 h 1334112"/>
                    <a:gd name="connsiteX14" fmla="*/ 694481 w 2083443"/>
                    <a:gd name="connsiteY14" fmla="*/ 732229 h 1334112"/>
                    <a:gd name="connsiteX15" fmla="*/ 717631 w 2083443"/>
                    <a:gd name="connsiteY15" fmla="*/ 709079 h 1334112"/>
                    <a:gd name="connsiteX16" fmla="*/ 729205 w 2083443"/>
                    <a:gd name="connsiteY16" fmla="*/ 674355 h 1334112"/>
                    <a:gd name="connsiteX17" fmla="*/ 844952 w 2083443"/>
                    <a:gd name="connsiteY17" fmla="*/ 581758 h 1334112"/>
                    <a:gd name="connsiteX18" fmla="*/ 879676 w 2083443"/>
                    <a:gd name="connsiteY18" fmla="*/ 570183 h 1334112"/>
                    <a:gd name="connsiteX19" fmla="*/ 914400 w 2083443"/>
                    <a:gd name="connsiteY19" fmla="*/ 558608 h 1334112"/>
                    <a:gd name="connsiteX20" fmla="*/ 1041722 w 2083443"/>
                    <a:gd name="connsiteY20" fmla="*/ 570183 h 1334112"/>
                    <a:gd name="connsiteX21" fmla="*/ 1145894 w 2083443"/>
                    <a:gd name="connsiteY21" fmla="*/ 593332 h 1334112"/>
                    <a:gd name="connsiteX22" fmla="*/ 1331089 w 2083443"/>
                    <a:gd name="connsiteY22" fmla="*/ 581758 h 1334112"/>
                    <a:gd name="connsiteX23" fmla="*/ 1377388 w 2083443"/>
                    <a:gd name="connsiteY23" fmla="*/ 570183 h 1334112"/>
                    <a:gd name="connsiteX24" fmla="*/ 1412112 w 2083443"/>
                    <a:gd name="connsiteY24" fmla="*/ 547034 h 1334112"/>
                    <a:gd name="connsiteX25" fmla="*/ 1435261 w 2083443"/>
                    <a:gd name="connsiteY25" fmla="*/ 512310 h 1334112"/>
                    <a:gd name="connsiteX26" fmla="*/ 1458410 w 2083443"/>
                    <a:gd name="connsiteY26" fmla="*/ 489160 h 1334112"/>
                    <a:gd name="connsiteX27" fmla="*/ 1469985 w 2083443"/>
                    <a:gd name="connsiteY27" fmla="*/ 454436 h 1334112"/>
                    <a:gd name="connsiteX28" fmla="*/ 1493135 w 2083443"/>
                    <a:gd name="connsiteY28" fmla="*/ 431287 h 1334112"/>
                    <a:gd name="connsiteX29" fmla="*/ 1539433 w 2083443"/>
                    <a:gd name="connsiteY29" fmla="*/ 373413 h 1334112"/>
                    <a:gd name="connsiteX30" fmla="*/ 1562583 w 2083443"/>
                    <a:gd name="connsiteY30" fmla="*/ 303965 h 1334112"/>
                    <a:gd name="connsiteX31" fmla="*/ 1585732 w 2083443"/>
                    <a:gd name="connsiteY31" fmla="*/ 269241 h 1334112"/>
                    <a:gd name="connsiteX32" fmla="*/ 1597307 w 2083443"/>
                    <a:gd name="connsiteY32" fmla="*/ 234517 h 1334112"/>
                    <a:gd name="connsiteX33" fmla="*/ 1632031 w 2083443"/>
                    <a:gd name="connsiteY33" fmla="*/ 211368 h 1334112"/>
                    <a:gd name="connsiteX34" fmla="*/ 1666755 w 2083443"/>
                    <a:gd name="connsiteY34" fmla="*/ 153494 h 1334112"/>
                    <a:gd name="connsiteX35" fmla="*/ 1678329 w 2083443"/>
                    <a:gd name="connsiteY35" fmla="*/ 118770 h 1334112"/>
                    <a:gd name="connsiteX36" fmla="*/ 1701479 w 2083443"/>
                    <a:gd name="connsiteY36" fmla="*/ 95621 h 1334112"/>
                    <a:gd name="connsiteX37" fmla="*/ 1747778 w 2083443"/>
                    <a:gd name="connsiteY37" fmla="*/ 37748 h 1334112"/>
                    <a:gd name="connsiteX38" fmla="*/ 1782502 w 2083443"/>
                    <a:gd name="connsiteY38" fmla="*/ 26173 h 1334112"/>
                    <a:gd name="connsiteX39" fmla="*/ 1817226 w 2083443"/>
                    <a:gd name="connsiteY39" fmla="*/ 3024 h 1334112"/>
                    <a:gd name="connsiteX40" fmla="*/ 2083443 w 2083443"/>
                    <a:gd name="connsiteY40" fmla="*/ 3024 h 1334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2083443" h="1334112">
                      <a:moveTo>
                        <a:pt x="0" y="1334112"/>
                      </a:moveTo>
                      <a:lnTo>
                        <a:pt x="104173" y="1322538"/>
                      </a:lnTo>
                      <a:cubicBezTo>
                        <a:pt x="374847" y="1290695"/>
                        <a:pt x="4780" y="1332296"/>
                        <a:pt x="300942" y="1299388"/>
                      </a:cubicBezTo>
                      <a:cubicBezTo>
                        <a:pt x="312517" y="1295530"/>
                        <a:pt x="325204" y="1294090"/>
                        <a:pt x="335666" y="1287813"/>
                      </a:cubicBezTo>
                      <a:cubicBezTo>
                        <a:pt x="345024" y="1282198"/>
                        <a:pt x="350294" y="1271481"/>
                        <a:pt x="358816" y="1264664"/>
                      </a:cubicBezTo>
                      <a:cubicBezTo>
                        <a:pt x="369679" y="1255974"/>
                        <a:pt x="383071" y="1250675"/>
                        <a:pt x="393540" y="1241515"/>
                      </a:cubicBezTo>
                      <a:cubicBezTo>
                        <a:pt x="501875" y="1146721"/>
                        <a:pt x="407998" y="1212584"/>
                        <a:pt x="486137" y="1160492"/>
                      </a:cubicBezTo>
                      <a:cubicBezTo>
                        <a:pt x="493853" y="1148917"/>
                        <a:pt x="500596" y="1136631"/>
                        <a:pt x="509286" y="1125768"/>
                      </a:cubicBezTo>
                      <a:cubicBezTo>
                        <a:pt x="516103" y="1117247"/>
                        <a:pt x="526821" y="1111977"/>
                        <a:pt x="532436" y="1102619"/>
                      </a:cubicBezTo>
                      <a:cubicBezTo>
                        <a:pt x="577513" y="1027491"/>
                        <a:pt x="508503" y="1103399"/>
                        <a:pt x="567160" y="1044745"/>
                      </a:cubicBezTo>
                      <a:cubicBezTo>
                        <a:pt x="571018" y="1033170"/>
                        <a:pt x="572810" y="1020686"/>
                        <a:pt x="578735" y="1010021"/>
                      </a:cubicBezTo>
                      <a:cubicBezTo>
                        <a:pt x="592246" y="985700"/>
                        <a:pt x="616235" y="966967"/>
                        <a:pt x="625033" y="940573"/>
                      </a:cubicBezTo>
                      <a:lnTo>
                        <a:pt x="671332" y="801677"/>
                      </a:lnTo>
                      <a:lnTo>
                        <a:pt x="682907" y="766953"/>
                      </a:lnTo>
                      <a:cubicBezTo>
                        <a:pt x="686765" y="755378"/>
                        <a:pt x="685854" y="740856"/>
                        <a:pt x="694481" y="732229"/>
                      </a:cubicBezTo>
                      <a:lnTo>
                        <a:pt x="717631" y="709079"/>
                      </a:lnTo>
                      <a:cubicBezTo>
                        <a:pt x="721489" y="697504"/>
                        <a:pt x="723280" y="685020"/>
                        <a:pt x="729205" y="674355"/>
                      </a:cubicBezTo>
                      <a:cubicBezTo>
                        <a:pt x="776800" y="588683"/>
                        <a:pt x="759844" y="610127"/>
                        <a:pt x="844952" y="581758"/>
                      </a:cubicBezTo>
                      <a:lnTo>
                        <a:pt x="879676" y="570183"/>
                      </a:lnTo>
                      <a:lnTo>
                        <a:pt x="914400" y="558608"/>
                      </a:lnTo>
                      <a:cubicBezTo>
                        <a:pt x="956841" y="562466"/>
                        <a:pt x="999435" y="564897"/>
                        <a:pt x="1041722" y="570183"/>
                      </a:cubicBezTo>
                      <a:cubicBezTo>
                        <a:pt x="1071102" y="573856"/>
                        <a:pt x="1116163" y="585900"/>
                        <a:pt x="1145894" y="593332"/>
                      </a:cubicBezTo>
                      <a:cubicBezTo>
                        <a:pt x="1207626" y="589474"/>
                        <a:pt x="1269544" y="587912"/>
                        <a:pt x="1331089" y="581758"/>
                      </a:cubicBezTo>
                      <a:cubicBezTo>
                        <a:pt x="1346918" y="580175"/>
                        <a:pt x="1362766" y="576449"/>
                        <a:pt x="1377388" y="570183"/>
                      </a:cubicBezTo>
                      <a:cubicBezTo>
                        <a:pt x="1390174" y="564703"/>
                        <a:pt x="1400537" y="554750"/>
                        <a:pt x="1412112" y="547034"/>
                      </a:cubicBezTo>
                      <a:cubicBezTo>
                        <a:pt x="1419828" y="535459"/>
                        <a:pt x="1426571" y="523173"/>
                        <a:pt x="1435261" y="512310"/>
                      </a:cubicBezTo>
                      <a:cubicBezTo>
                        <a:pt x="1442078" y="503788"/>
                        <a:pt x="1452795" y="498518"/>
                        <a:pt x="1458410" y="489160"/>
                      </a:cubicBezTo>
                      <a:cubicBezTo>
                        <a:pt x="1464687" y="478698"/>
                        <a:pt x="1463708" y="464898"/>
                        <a:pt x="1469985" y="454436"/>
                      </a:cubicBezTo>
                      <a:cubicBezTo>
                        <a:pt x="1475600" y="445078"/>
                        <a:pt x="1486318" y="439808"/>
                        <a:pt x="1493135" y="431287"/>
                      </a:cubicBezTo>
                      <a:cubicBezTo>
                        <a:pt x="1551551" y="358268"/>
                        <a:pt x="1483530" y="429318"/>
                        <a:pt x="1539433" y="373413"/>
                      </a:cubicBezTo>
                      <a:cubicBezTo>
                        <a:pt x="1547150" y="350264"/>
                        <a:pt x="1549048" y="324268"/>
                        <a:pt x="1562583" y="303965"/>
                      </a:cubicBezTo>
                      <a:cubicBezTo>
                        <a:pt x="1570299" y="292390"/>
                        <a:pt x="1579511" y="281683"/>
                        <a:pt x="1585732" y="269241"/>
                      </a:cubicBezTo>
                      <a:cubicBezTo>
                        <a:pt x="1591188" y="258328"/>
                        <a:pt x="1589685" y="244044"/>
                        <a:pt x="1597307" y="234517"/>
                      </a:cubicBezTo>
                      <a:cubicBezTo>
                        <a:pt x="1605997" y="223654"/>
                        <a:pt x="1620456" y="219084"/>
                        <a:pt x="1632031" y="211368"/>
                      </a:cubicBezTo>
                      <a:cubicBezTo>
                        <a:pt x="1664818" y="113002"/>
                        <a:pt x="1619091" y="232936"/>
                        <a:pt x="1666755" y="153494"/>
                      </a:cubicBezTo>
                      <a:cubicBezTo>
                        <a:pt x="1673032" y="143032"/>
                        <a:pt x="1672052" y="129232"/>
                        <a:pt x="1678329" y="118770"/>
                      </a:cubicBezTo>
                      <a:cubicBezTo>
                        <a:pt x="1683944" y="109412"/>
                        <a:pt x="1694662" y="104142"/>
                        <a:pt x="1701479" y="95621"/>
                      </a:cubicBezTo>
                      <a:cubicBezTo>
                        <a:pt x="1716040" y="77420"/>
                        <a:pt x="1726277" y="50649"/>
                        <a:pt x="1747778" y="37748"/>
                      </a:cubicBezTo>
                      <a:cubicBezTo>
                        <a:pt x="1758240" y="31471"/>
                        <a:pt x="1771589" y="31629"/>
                        <a:pt x="1782502" y="26173"/>
                      </a:cubicBezTo>
                      <a:cubicBezTo>
                        <a:pt x="1794944" y="19952"/>
                        <a:pt x="1803356" y="4091"/>
                        <a:pt x="1817226" y="3024"/>
                      </a:cubicBezTo>
                      <a:cubicBezTo>
                        <a:pt x="1905704" y="-3782"/>
                        <a:pt x="1994704" y="3024"/>
                        <a:pt x="2083443" y="3024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CasellaDiTesto 29"/>
                <p:cNvSpPr txBox="1"/>
                <p:nvPr/>
              </p:nvSpPr>
              <p:spPr>
                <a:xfrm>
                  <a:off x="6716780" y="3708400"/>
                  <a:ext cx="26481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K</a:t>
                  </a:r>
                  <a:endParaRPr lang="en-US" sz="1200" dirty="0"/>
                </a:p>
              </p:txBody>
            </p:sp>
            <p:sp>
              <p:nvSpPr>
                <p:cNvPr id="31" name="CasellaDiTesto 30"/>
                <p:cNvSpPr txBox="1"/>
                <p:nvPr/>
              </p:nvSpPr>
              <p:spPr>
                <a:xfrm>
                  <a:off x="7326318" y="3352800"/>
                  <a:ext cx="32733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Cs</a:t>
                  </a:r>
                  <a:endParaRPr lang="en-US" sz="1200" dirty="0"/>
                </a:p>
              </p:txBody>
            </p:sp>
          </p:grpSp>
          <p:sp>
            <p:nvSpPr>
              <p:cNvPr id="23" name="Rettangolo 22"/>
              <p:cNvSpPr/>
              <p:nvPr/>
            </p:nvSpPr>
            <p:spPr>
              <a:xfrm>
                <a:off x="5135186" y="2526268"/>
                <a:ext cx="342800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QE measurement during </a:t>
                </a:r>
                <a:r>
                  <a:rPr lang="en-US" dirty="0" smtClean="0"/>
                  <a:t>growth</a:t>
                </a:r>
                <a:endParaRPr lang="en-US" dirty="0"/>
              </a:p>
            </p:txBody>
          </p:sp>
        </p:grpSp>
        <p:sp>
          <p:nvSpPr>
            <p:cNvPr id="55" name="Rounded Rectangle 9"/>
            <p:cNvSpPr/>
            <p:nvPr/>
          </p:nvSpPr>
          <p:spPr>
            <a:xfrm>
              <a:off x="4876800" y="2819399"/>
              <a:ext cx="4149580" cy="2138065"/>
            </a:xfrm>
            <a:prstGeom prst="roundRect">
              <a:avLst/>
            </a:prstGeom>
            <a:noFill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68"/>
          <a:stretch/>
        </p:blipFill>
        <p:spPr>
          <a:xfrm>
            <a:off x="6288703" y="2286000"/>
            <a:ext cx="1778645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6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1819315" y="4325923"/>
            <a:ext cx="5409769" cy="2286000"/>
            <a:chOff x="1819315" y="4325923"/>
            <a:chExt cx="5409769" cy="2286000"/>
          </a:xfrm>
        </p:grpSpPr>
        <p:grpSp>
          <p:nvGrpSpPr>
            <p:cNvPr id="34" name="Gruppo 33"/>
            <p:cNvGrpSpPr/>
            <p:nvPr/>
          </p:nvGrpSpPr>
          <p:grpSpPr>
            <a:xfrm>
              <a:off x="1819315" y="4402884"/>
              <a:ext cx="5340114" cy="2209039"/>
              <a:chOff x="228600" y="3364350"/>
              <a:chExt cx="7973200" cy="3298263"/>
            </a:xfrm>
          </p:grpSpPr>
          <p:pic>
            <p:nvPicPr>
              <p:cNvPr id="47" name="Picture 5" descr="C:\Users\mruizoses\Desktop\S110\S110-2_P1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9442" y="3538137"/>
                <a:ext cx="3722358" cy="1490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6" descr="C:\Users\mruizoses\Desktop\S110\S110-1_P1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9442" y="5074278"/>
                <a:ext cx="3722358" cy="1490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3" descr="C:\Users\mruizoses\Desktop\S110\S110-2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9442" y="5059089"/>
                <a:ext cx="3722358" cy="1490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4" descr="C:\Users\mruizoses\Desktop\S110\S110-1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9442" y="3538137"/>
                <a:ext cx="3722358" cy="1490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" name="Rettangolo 50"/>
              <p:cNvSpPr/>
              <p:nvPr/>
            </p:nvSpPr>
            <p:spPr>
              <a:xfrm>
                <a:off x="739078" y="3631287"/>
                <a:ext cx="445654" cy="32167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800" b="1" dirty="0" smtClean="0"/>
                  <a:t>0Å</a:t>
                </a:r>
              </a:p>
            </p:txBody>
          </p:sp>
          <p:sp>
            <p:nvSpPr>
              <p:cNvPr id="52" name="Rettangolo 51"/>
              <p:cNvSpPr/>
              <p:nvPr/>
            </p:nvSpPr>
            <p:spPr>
              <a:xfrm>
                <a:off x="717556" y="5145287"/>
                <a:ext cx="598831" cy="32167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800" b="1" dirty="0" smtClean="0"/>
                  <a:t>165Å</a:t>
                </a:r>
              </a:p>
            </p:txBody>
          </p:sp>
          <p:cxnSp>
            <p:nvCxnSpPr>
              <p:cNvPr id="53" name="Connettore 2 52"/>
              <p:cNvCxnSpPr/>
              <p:nvPr/>
            </p:nvCxnSpPr>
            <p:spPr>
              <a:xfrm>
                <a:off x="505600" y="3364350"/>
                <a:ext cx="0" cy="329826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CasellaDiTesto 53"/>
              <p:cNvSpPr txBox="1"/>
              <p:nvPr/>
            </p:nvSpPr>
            <p:spPr>
              <a:xfrm rot="16200000">
                <a:off x="131298" y="4641384"/>
                <a:ext cx="47160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time</a:t>
                </a:r>
                <a:endParaRPr lang="en-US" sz="1200" dirty="0"/>
              </a:p>
            </p:txBody>
          </p:sp>
        </p:grpSp>
        <p:cxnSp>
          <p:nvCxnSpPr>
            <p:cNvPr id="36" name="Connettore 1 35"/>
            <p:cNvCxnSpPr/>
            <p:nvPr/>
          </p:nvCxnSpPr>
          <p:spPr>
            <a:xfrm>
              <a:off x="4666350" y="4477194"/>
              <a:ext cx="2493079" cy="0"/>
            </a:xfrm>
            <a:prstGeom prst="line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6"/>
            <p:cNvCxnSpPr/>
            <p:nvPr/>
          </p:nvCxnSpPr>
          <p:spPr>
            <a:xfrm rot="5400000">
              <a:off x="6715554" y="5016973"/>
              <a:ext cx="979883" cy="0"/>
            </a:xfrm>
            <a:prstGeom prst="line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sellaDiTesto 31"/>
            <p:cNvSpPr txBox="1"/>
            <p:nvPr/>
          </p:nvSpPr>
          <p:spPr>
            <a:xfrm>
              <a:off x="4575235" y="4325923"/>
              <a:ext cx="305124" cy="16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14.9˚</a:t>
              </a:r>
              <a:endParaRPr lang="en-US" sz="1000" dirty="0"/>
            </a:p>
          </p:txBody>
        </p:sp>
        <p:sp>
          <p:nvSpPr>
            <p:cNvPr id="33" name="CasellaDiTesto 32"/>
            <p:cNvSpPr txBox="1"/>
            <p:nvPr/>
          </p:nvSpPr>
          <p:spPr>
            <a:xfrm>
              <a:off x="6923960" y="4325923"/>
              <a:ext cx="305124" cy="16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39.3˚</a:t>
              </a:r>
              <a:endParaRPr lang="en-US" sz="1000" dirty="0"/>
            </a:p>
          </p:txBody>
        </p:sp>
      </p:grpSp>
      <p:sp>
        <p:nvSpPr>
          <p:cNvPr id="23" name="Rounded Rectangle 24"/>
          <p:cNvSpPr/>
          <p:nvPr/>
        </p:nvSpPr>
        <p:spPr>
          <a:xfrm>
            <a:off x="600547" y="951385"/>
            <a:ext cx="8001000" cy="145158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96A4-6EEB-42CC-BE9A-1E0E3FF202D6}" type="slidenum">
              <a:rPr lang="en-US" smtClean="0"/>
              <a:t>11</a:t>
            </a:fld>
            <a:endParaRPr lang="en-US" dirty="0"/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366670" y="76200"/>
            <a:ext cx="8229600" cy="960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7030A0"/>
                </a:solidFill>
              </a:rPr>
              <a:t>Influence of the </a:t>
            </a:r>
            <a:r>
              <a:rPr lang="en-US" sz="2400" b="1" dirty="0" err="1" smtClean="0">
                <a:solidFill>
                  <a:srgbClr val="7030A0"/>
                </a:solidFill>
              </a:rPr>
              <a:t>Sb</a:t>
            </a:r>
            <a:r>
              <a:rPr lang="en-US" sz="2400" b="1" dirty="0" smtClean="0">
                <a:solidFill>
                  <a:srgbClr val="7030A0"/>
                </a:solidFill>
              </a:rPr>
              <a:t> structure on the growth of the cathode:</a:t>
            </a:r>
            <a:endParaRPr lang="en-US" sz="4000" dirty="0"/>
          </a:p>
        </p:txBody>
      </p:sp>
      <p:sp>
        <p:nvSpPr>
          <p:cNvPr id="21" name="Segnaposto contenuto 2"/>
          <p:cNvSpPr txBox="1">
            <a:spLocks/>
          </p:cNvSpPr>
          <p:nvPr/>
        </p:nvSpPr>
        <p:spPr>
          <a:xfrm>
            <a:off x="990600" y="935552"/>
            <a:ext cx="7696200" cy="1554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Correlation between structure of </a:t>
            </a:r>
            <a:r>
              <a:rPr lang="en-US" sz="2000" dirty="0" err="1" smtClean="0"/>
              <a:t>Sb</a:t>
            </a:r>
            <a:r>
              <a:rPr lang="en-US" sz="2000" dirty="0" smtClean="0"/>
              <a:t> and the final structure of the cathode?</a:t>
            </a:r>
          </a:p>
          <a:p>
            <a:r>
              <a:rPr lang="en-US" sz="2000" dirty="0" smtClean="0"/>
              <a:t>Is the substrate having an influence in the </a:t>
            </a:r>
            <a:r>
              <a:rPr lang="en-US" sz="2000" dirty="0" err="1" smtClean="0"/>
              <a:t>Sb</a:t>
            </a:r>
            <a:r>
              <a:rPr lang="en-US" sz="2000" dirty="0" smtClean="0"/>
              <a:t> growth?</a:t>
            </a:r>
          </a:p>
          <a:p>
            <a:r>
              <a:rPr lang="en-US" sz="2000" dirty="0" smtClean="0"/>
              <a:t>Is there a correlation between reactivity, QE and roughness?</a:t>
            </a:r>
            <a:endParaRPr lang="en-US" sz="2000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672041" y="2362200"/>
            <a:ext cx="3728759" cy="655638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7030A0"/>
                </a:solidFill>
              </a:rPr>
              <a:t>165Å </a:t>
            </a:r>
            <a:r>
              <a:rPr lang="en-US" sz="2000" b="1" dirty="0" err="1" smtClean="0">
                <a:solidFill>
                  <a:srgbClr val="7030A0"/>
                </a:solidFill>
              </a:rPr>
              <a:t>Sb</a:t>
            </a:r>
            <a:r>
              <a:rPr lang="en-US" sz="2000" b="1" dirty="0" smtClean="0">
                <a:solidFill>
                  <a:srgbClr val="7030A0"/>
                </a:solidFill>
              </a:rPr>
              <a:t> at RT on Si(100)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2216759" y="2847209"/>
            <a:ext cx="1405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Camera 1: XRR</a:t>
            </a:r>
            <a:endParaRPr lang="en-US" sz="1600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5273306" y="2847209"/>
            <a:ext cx="1565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Camera 2: WAXS</a:t>
            </a:r>
            <a:endParaRPr lang="en-US" sz="1600" dirty="0"/>
          </a:p>
        </p:txBody>
      </p:sp>
      <p:pic>
        <p:nvPicPr>
          <p:cNvPr id="28" name="P1 timescan 11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1600" y="3207539"/>
            <a:ext cx="3250427" cy="1280160"/>
          </a:xfrm>
          <a:prstGeom prst="rect">
            <a:avLst/>
          </a:prstGeom>
        </p:spPr>
      </p:pic>
      <p:pic>
        <p:nvPicPr>
          <p:cNvPr id="29" name="P2 timescan 110 test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27738" y="3215640"/>
            <a:ext cx="3250427" cy="1280160"/>
          </a:xfrm>
          <a:prstGeom prst="rect">
            <a:avLst/>
          </a:prstGeom>
        </p:spPr>
      </p:pic>
      <p:grpSp>
        <p:nvGrpSpPr>
          <p:cNvPr id="35" name="Gruppo 34"/>
          <p:cNvGrpSpPr/>
          <p:nvPr/>
        </p:nvGrpSpPr>
        <p:grpSpPr>
          <a:xfrm>
            <a:off x="4984070" y="5558042"/>
            <a:ext cx="2070474" cy="1041829"/>
            <a:chOff x="1031978" y="2969872"/>
            <a:chExt cx="3091376" cy="1555530"/>
          </a:xfrm>
        </p:grpSpPr>
        <p:sp>
          <p:nvSpPr>
            <p:cNvPr id="38" name="CasellaDiTesto 37"/>
            <p:cNvSpPr txBox="1"/>
            <p:nvPr/>
          </p:nvSpPr>
          <p:spPr>
            <a:xfrm>
              <a:off x="2129701" y="4111822"/>
              <a:ext cx="1092159" cy="413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1"/>
                  </a:solidFill>
                </a:rPr>
                <a:t>Sb</a:t>
              </a:r>
              <a:r>
                <a:rPr lang="en-US" sz="1200" dirty="0" smtClean="0">
                  <a:solidFill>
                    <a:schemeClr val="bg1"/>
                  </a:solidFill>
                </a:rPr>
                <a:t> peaks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9" name="Arco 38"/>
            <p:cNvSpPr/>
            <p:nvPr/>
          </p:nvSpPr>
          <p:spPr>
            <a:xfrm rot="20859153">
              <a:off x="1031978" y="2969872"/>
              <a:ext cx="378731" cy="1425723"/>
            </a:xfrm>
            <a:prstGeom prst="arc">
              <a:avLst>
                <a:gd name="adj1" fmla="val 16848156"/>
                <a:gd name="adj2" fmla="val 4339613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co 39"/>
            <p:cNvSpPr/>
            <p:nvPr/>
          </p:nvSpPr>
          <p:spPr>
            <a:xfrm rot="20859153">
              <a:off x="1454411" y="2995805"/>
              <a:ext cx="378731" cy="1425723"/>
            </a:xfrm>
            <a:prstGeom prst="arc">
              <a:avLst>
                <a:gd name="adj1" fmla="val 16848156"/>
                <a:gd name="adj2" fmla="val 4339613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co 40"/>
            <p:cNvSpPr/>
            <p:nvPr/>
          </p:nvSpPr>
          <p:spPr>
            <a:xfrm rot="20859153">
              <a:off x="3062231" y="2977492"/>
              <a:ext cx="378731" cy="1425723"/>
            </a:xfrm>
            <a:prstGeom prst="arc">
              <a:avLst>
                <a:gd name="adj1" fmla="val 16848156"/>
                <a:gd name="adj2" fmla="val 4339613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o 41"/>
            <p:cNvSpPr/>
            <p:nvPr/>
          </p:nvSpPr>
          <p:spPr>
            <a:xfrm rot="20859153">
              <a:off x="3412751" y="2995805"/>
              <a:ext cx="378731" cy="1425723"/>
            </a:xfrm>
            <a:prstGeom prst="arc">
              <a:avLst>
                <a:gd name="adj1" fmla="val 16848156"/>
                <a:gd name="adj2" fmla="val 4339613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asellaDiTesto 42"/>
            <p:cNvSpPr txBox="1"/>
            <p:nvPr/>
          </p:nvSpPr>
          <p:spPr>
            <a:xfrm rot="5400000">
              <a:off x="1654320" y="3392581"/>
              <a:ext cx="684993" cy="36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(012)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4" name="CasellaDiTesto 43"/>
            <p:cNvSpPr txBox="1"/>
            <p:nvPr/>
          </p:nvSpPr>
          <p:spPr>
            <a:xfrm rot="5400000">
              <a:off x="2770600" y="3392581"/>
              <a:ext cx="684993" cy="36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(104)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5" name="CasellaDiTesto 44"/>
            <p:cNvSpPr txBox="1"/>
            <p:nvPr/>
          </p:nvSpPr>
          <p:spPr>
            <a:xfrm rot="5400000">
              <a:off x="3597044" y="3392581"/>
              <a:ext cx="684993" cy="36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(110)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6" name="CasellaDiTesto 45"/>
            <p:cNvSpPr txBox="1"/>
            <p:nvPr/>
          </p:nvSpPr>
          <p:spPr>
            <a:xfrm rot="5400000">
              <a:off x="1162781" y="3395065"/>
              <a:ext cx="684993" cy="36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(003)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999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22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744002"/>
            <a:ext cx="2283655" cy="9144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171" y="1744002"/>
            <a:ext cx="2283655" cy="9144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171" y="2810802"/>
            <a:ext cx="2283655" cy="9144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810802"/>
            <a:ext cx="2283655" cy="9144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170" y="3801402"/>
            <a:ext cx="2283655" cy="9144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801402"/>
            <a:ext cx="2283655" cy="9144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9845" y="4868202"/>
            <a:ext cx="2283655" cy="9144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286" y="4873823"/>
            <a:ext cx="2283655" cy="91440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1143000" y="1368623"/>
            <a:ext cx="10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Camera 1</a:t>
            </a:r>
            <a:endParaRPr lang="en-US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3443564" y="1368623"/>
            <a:ext cx="10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Camera 2</a:t>
            </a:r>
            <a:endParaRPr lang="en-US" dirty="0"/>
          </a:p>
        </p:txBody>
      </p:sp>
      <p:cxnSp>
        <p:nvCxnSpPr>
          <p:cNvPr id="36" name="Connettore 2 35"/>
          <p:cNvCxnSpPr/>
          <p:nvPr/>
        </p:nvCxnSpPr>
        <p:spPr>
          <a:xfrm flipV="1">
            <a:off x="4152900" y="5858959"/>
            <a:ext cx="0" cy="3794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/>
          <p:cNvCxnSpPr/>
          <p:nvPr/>
        </p:nvCxnSpPr>
        <p:spPr>
          <a:xfrm>
            <a:off x="381000" y="2201202"/>
            <a:ext cx="0" cy="3298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/>
          <p:cNvSpPr txBox="1"/>
          <p:nvPr/>
        </p:nvSpPr>
        <p:spPr>
          <a:xfrm rot="16200000">
            <a:off x="6698" y="3478236"/>
            <a:ext cx="471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time</a:t>
            </a:r>
            <a:endParaRPr lang="en-US" sz="1200" dirty="0"/>
          </a:p>
        </p:txBody>
      </p:sp>
      <p:sp>
        <p:nvSpPr>
          <p:cNvPr id="57" name="Segnaposto numero diapositiva 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07A30-CBA4-42B7-9FCE-D806195192F4}" type="slidenum">
              <a:rPr lang="en-US" smtClean="0"/>
              <a:t>12</a:t>
            </a:fld>
            <a:endParaRPr lang="en-US"/>
          </a:p>
        </p:txBody>
      </p:sp>
      <p:sp>
        <p:nvSpPr>
          <p:cNvPr id="50" name="Rettangolo 49"/>
          <p:cNvSpPr/>
          <p:nvPr/>
        </p:nvSpPr>
        <p:spPr>
          <a:xfrm>
            <a:off x="2171990" y="2370813"/>
            <a:ext cx="486030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 ~10Å</a:t>
            </a:r>
          </a:p>
        </p:txBody>
      </p:sp>
      <p:sp>
        <p:nvSpPr>
          <p:cNvPr id="53" name="Rettangolo 52"/>
          <p:cNvSpPr/>
          <p:nvPr/>
        </p:nvSpPr>
        <p:spPr>
          <a:xfrm>
            <a:off x="2133600" y="3429000"/>
            <a:ext cx="551754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 ~290Å</a:t>
            </a:r>
          </a:p>
        </p:txBody>
      </p:sp>
      <p:sp>
        <p:nvSpPr>
          <p:cNvPr id="55" name="Rettangolo 54"/>
          <p:cNvSpPr/>
          <p:nvPr/>
        </p:nvSpPr>
        <p:spPr>
          <a:xfrm>
            <a:off x="2145146" y="4419600"/>
            <a:ext cx="551754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 ~495Å</a:t>
            </a:r>
          </a:p>
        </p:txBody>
      </p:sp>
      <p:sp>
        <p:nvSpPr>
          <p:cNvPr id="58" name="Rettangolo 57"/>
          <p:cNvSpPr/>
          <p:nvPr/>
        </p:nvSpPr>
        <p:spPr>
          <a:xfrm>
            <a:off x="2220300" y="5486400"/>
            <a:ext cx="522900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~500Å</a:t>
            </a:r>
          </a:p>
        </p:txBody>
      </p:sp>
      <p:sp>
        <p:nvSpPr>
          <p:cNvPr id="90" name="CasellaDiTesto 89"/>
          <p:cNvSpPr txBox="1"/>
          <p:nvPr/>
        </p:nvSpPr>
        <p:spPr>
          <a:xfrm>
            <a:off x="3003676" y="6322259"/>
            <a:ext cx="2473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K3Sb peaks (K diffusion into </a:t>
            </a:r>
            <a:r>
              <a:rPr lang="en-US" sz="1400" dirty="0" err="1" smtClean="0"/>
              <a:t>Sb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grpSp>
        <p:nvGrpSpPr>
          <p:cNvPr id="24" name="Gruppo 23"/>
          <p:cNvGrpSpPr/>
          <p:nvPr/>
        </p:nvGrpSpPr>
        <p:grpSpPr>
          <a:xfrm>
            <a:off x="2540738" y="1371600"/>
            <a:ext cx="2872001" cy="4629808"/>
            <a:chOff x="2540738" y="1371600"/>
            <a:chExt cx="2872001" cy="4629808"/>
          </a:xfrm>
        </p:grpSpPr>
        <p:grpSp>
          <p:nvGrpSpPr>
            <p:cNvPr id="6" name="Gruppo 5"/>
            <p:cNvGrpSpPr/>
            <p:nvPr/>
          </p:nvGrpSpPr>
          <p:grpSpPr>
            <a:xfrm>
              <a:off x="3237491" y="1371600"/>
              <a:ext cx="1867908" cy="1442108"/>
              <a:chOff x="3237491" y="1371600"/>
              <a:chExt cx="1867908" cy="1442108"/>
            </a:xfrm>
          </p:grpSpPr>
          <p:sp>
            <p:nvSpPr>
              <p:cNvPr id="26" name="CasellaDiTesto 25"/>
              <p:cNvSpPr txBox="1"/>
              <p:nvPr/>
            </p:nvSpPr>
            <p:spPr>
              <a:xfrm>
                <a:off x="3657600" y="2359223"/>
                <a:ext cx="8225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Sb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peaks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Arco 60"/>
              <p:cNvSpPr/>
              <p:nvPr/>
            </p:nvSpPr>
            <p:spPr>
              <a:xfrm rot="20859153">
                <a:off x="3237491" y="1387985"/>
                <a:ext cx="378731" cy="1425723"/>
              </a:xfrm>
              <a:prstGeom prst="arc">
                <a:avLst>
                  <a:gd name="adj1" fmla="val 18202030"/>
                  <a:gd name="adj2" fmla="val 4409683"/>
                </a:avLst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Arco 58"/>
              <p:cNvSpPr/>
              <p:nvPr/>
            </p:nvSpPr>
            <p:spPr>
              <a:xfrm rot="20859153">
                <a:off x="4215804" y="1371600"/>
                <a:ext cx="378731" cy="1425723"/>
              </a:xfrm>
              <a:prstGeom prst="arc">
                <a:avLst>
                  <a:gd name="adj1" fmla="val 18202030"/>
                  <a:gd name="adj2" fmla="val 4409683"/>
                </a:avLst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Arco 59"/>
              <p:cNvSpPr/>
              <p:nvPr/>
            </p:nvSpPr>
            <p:spPr>
              <a:xfrm rot="20859153">
                <a:off x="4410971" y="1384912"/>
                <a:ext cx="378731" cy="1425723"/>
              </a:xfrm>
              <a:prstGeom prst="arc">
                <a:avLst>
                  <a:gd name="adj1" fmla="val 18202030"/>
                  <a:gd name="adj2" fmla="val 4409683"/>
                </a:avLst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CasellaDiTesto 67"/>
              <p:cNvSpPr txBox="1"/>
              <p:nvPr/>
            </p:nvSpPr>
            <p:spPr>
              <a:xfrm rot="5400000">
                <a:off x="3539712" y="2018006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(012)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CasellaDiTesto 68"/>
              <p:cNvSpPr txBox="1"/>
              <p:nvPr/>
            </p:nvSpPr>
            <p:spPr>
              <a:xfrm rot="5400000">
                <a:off x="4176859" y="2023142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(104)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CasellaDiTesto 69"/>
              <p:cNvSpPr txBox="1"/>
              <p:nvPr/>
            </p:nvSpPr>
            <p:spPr>
              <a:xfrm rot="5400000">
                <a:off x="4710259" y="2023142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(110)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" name="Gruppo 3"/>
            <p:cNvGrpSpPr/>
            <p:nvPr/>
          </p:nvGrpSpPr>
          <p:grpSpPr>
            <a:xfrm>
              <a:off x="2540738" y="4570072"/>
              <a:ext cx="2872001" cy="1431336"/>
              <a:chOff x="2540738" y="4570072"/>
              <a:chExt cx="2872001" cy="1431336"/>
            </a:xfrm>
          </p:grpSpPr>
          <p:sp>
            <p:nvSpPr>
              <p:cNvPr id="71" name="Arco 70"/>
              <p:cNvSpPr/>
              <p:nvPr/>
            </p:nvSpPr>
            <p:spPr>
              <a:xfrm rot="20859153">
                <a:off x="3310358" y="4570072"/>
                <a:ext cx="378731" cy="1425723"/>
              </a:xfrm>
              <a:prstGeom prst="arc">
                <a:avLst>
                  <a:gd name="adj1" fmla="val 18202030"/>
                  <a:gd name="adj2" fmla="val 4409683"/>
                </a:avLst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Arco 71"/>
              <p:cNvSpPr/>
              <p:nvPr/>
            </p:nvSpPr>
            <p:spPr>
              <a:xfrm rot="20859153">
                <a:off x="2540738" y="4573145"/>
                <a:ext cx="378731" cy="1425723"/>
              </a:xfrm>
              <a:prstGeom prst="arc">
                <a:avLst>
                  <a:gd name="adj1" fmla="val 18202030"/>
                  <a:gd name="adj2" fmla="val 4409683"/>
                </a:avLst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CasellaDiTesto 72"/>
              <p:cNvSpPr txBox="1"/>
              <p:nvPr/>
            </p:nvSpPr>
            <p:spPr>
              <a:xfrm rot="5400000">
                <a:off x="3559639" y="5167459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(220)</a:t>
                </a:r>
                <a:endParaRPr lang="en-US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74" name="CasellaDiTesto 73"/>
              <p:cNvSpPr txBox="1"/>
              <p:nvPr/>
            </p:nvSpPr>
            <p:spPr>
              <a:xfrm rot="5400000">
                <a:off x="2800319" y="5175079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(111)</a:t>
                </a:r>
                <a:endParaRPr lang="en-US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2" name="Arco 81"/>
              <p:cNvSpPr/>
              <p:nvPr/>
            </p:nvSpPr>
            <p:spPr>
              <a:xfrm rot="20859153">
                <a:off x="3730251" y="4570605"/>
                <a:ext cx="378731" cy="1425723"/>
              </a:xfrm>
              <a:prstGeom prst="arc">
                <a:avLst>
                  <a:gd name="adj1" fmla="val 18202030"/>
                  <a:gd name="adj2" fmla="val 4409683"/>
                </a:avLst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o 82"/>
              <p:cNvSpPr/>
              <p:nvPr/>
            </p:nvSpPr>
            <p:spPr>
              <a:xfrm rot="20859153">
                <a:off x="3895351" y="4570605"/>
                <a:ext cx="378731" cy="1425723"/>
              </a:xfrm>
              <a:prstGeom prst="arc">
                <a:avLst>
                  <a:gd name="adj1" fmla="val 18202030"/>
                  <a:gd name="adj2" fmla="val 4409683"/>
                </a:avLst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Arco 83"/>
              <p:cNvSpPr/>
              <p:nvPr/>
            </p:nvSpPr>
            <p:spPr>
              <a:xfrm rot="20859153">
                <a:off x="4339058" y="4573145"/>
                <a:ext cx="378731" cy="1425723"/>
              </a:xfrm>
              <a:prstGeom prst="arc">
                <a:avLst>
                  <a:gd name="adj1" fmla="val 18202030"/>
                  <a:gd name="adj2" fmla="val 4409683"/>
                </a:avLst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Arco 86"/>
              <p:cNvSpPr/>
              <p:nvPr/>
            </p:nvSpPr>
            <p:spPr>
              <a:xfrm rot="20859153">
                <a:off x="4654811" y="4570072"/>
                <a:ext cx="378731" cy="1425723"/>
              </a:xfrm>
              <a:prstGeom prst="arc">
                <a:avLst>
                  <a:gd name="adj1" fmla="val 18202030"/>
                  <a:gd name="adj2" fmla="val 4409683"/>
                </a:avLst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Arco 87"/>
              <p:cNvSpPr/>
              <p:nvPr/>
            </p:nvSpPr>
            <p:spPr>
              <a:xfrm rot="20859153">
                <a:off x="4779271" y="4575685"/>
                <a:ext cx="378731" cy="1425723"/>
              </a:xfrm>
              <a:prstGeom prst="arc">
                <a:avLst>
                  <a:gd name="adj1" fmla="val 18202030"/>
                  <a:gd name="adj2" fmla="val 4409683"/>
                </a:avLst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CasellaDiTesto 88"/>
              <p:cNvSpPr txBox="1"/>
              <p:nvPr/>
            </p:nvSpPr>
            <p:spPr>
              <a:xfrm rot="5400000">
                <a:off x="5017599" y="5147342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(420)</a:t>
                </a:r>
                <a:endParaRPr lang="en-US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cxnSp>
          <p:nvCxnSpPr>
            <p:cNvPr id="5" name="Connettore 1 4"/>
            <p:cNvCxnSpPr/>
            <p:nvPr/>
          </p:nvCxnSpPr>
          <p:spPr>
            <a:xfrm>
              <a:off x="3543300" y="1753195"/>
              <a:ext cx="0" cy="4044647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1 90"/>
            <p:cNvCxnSpPr/>
            <p:nvPr/>
          </p:nvCxnSpPr>
          <p:spPr>
            <a:xfrm>
              <a:off x="4511040" y="1752600"/>
              <a:ext cx="0" cy="4044647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91"/>
            <p:cNvCxnSpPr/>
            <p:nvPr/>
          </p:nvCxnSpPr>
          <p:spPr>
            <a:xfrm>
              <a:off x="4716780" y="1752600"/>
              <a:ext cx="0" cy="4044647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o 29"/>
          <p:cNvGrpSpPr/>
          <p:nvPr/>
        </p:nvGrpSpPr>
        <p:grpSpPr>
          <a:xfrm>
            <a:off x="489286" y="685800"/>
            <a:ext cx="8582588" cy="5636459"/>
            <a:chOff x="489286" y="685800"/>
            <a:chExt cx="8582588" cy="5636459"/>
          </a:xfrm>
        </p:grpSpPr>
        <p:sp>
          <p:nvSpPr>
            <p:cNvPr id="15" name="Rettangolo 14"/>
            <p:cNvSpPr/>
            <p:nvPr/>
          </p:nvSpPr>
          <p:spPr>
            <a:xfrm>
              <a:off x="489286" y="2359223"/>
              <a:ext cx="55656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00" b="1" dirty="0" smtClean="0"/>
                <a:t>2000 s </a:t>
              </a:r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497358" y="3408402"/>
              <a:ext cx="55656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00" b="1" dirty="0" smtClean="0"/>
                <a:t>3800 s </a:t>
              </a:r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495010" y="4399002"/>
              <a:ext cx="55656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00" b="1" dirty="0" smtClean="0"/>
                <a:t>4645 s </a:t>
              </a:r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533400" y="5499465"/>
              <a:ext cx="55656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00" b="1" dirty="0" smtClean="0"/>
                <a:t>4697 s </a:t>
              </a:r>
            </a:p>
          </p:txBody>
        </p:sp>
        <p:grpSp>
          <p:nvGrpSpPr>
            <p:cNvPr id="29" name="Gruppo 28"/>
            <p:cNvGrpSpPr/>
            <p:nvPr/>
          </p:nvGrpSpPr>
          <p:grpSpPr>
            <a:xfrm>
              <a:off x="5333999" y="685800"/>
              <a:ext cx="3737875" cy="5636459"/>
              <a:chOff x="5333999" y="685800"/>
              <a:chExt cx="3737875" cy="5636459"/>
            </a:xfrm>
          </p:grpSpPr>
          <p:grpSp>
            <p:nvGrpSpPr>
              <p:cNvPr id="42" name="Gruppo 41"/>
              <p:cNvGrpSpPr/>
              <p:nvPr/>
            </p:nvGrpSpPr>
            <p:grpSpPr>
              <a:xfrm>
                <a:off x="5333999" y="685800"/>
                <a:ext cx="3737875" cy="1907887"/>
                <a:chOff x="1891921" y="944116"/>
                <a:chExt cx="5063462" cy="2653846"/>
              </a:xfrm>
            </p:grpSpPr>
            <p:pic>
              <p:nvPicPr>
                <p:cNvPr id="43" name="Immagine 42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921" y="944116"/>
                  <a:ext cx="5063462" cy="2653846"/>
                </a:xfrm>
                <a:prstGeom prst="rect">
                  <a:avLst/>
                </a:prstGeom>
                <a:ln>
                  <a:solidFill>
                    <a:schemeClr val="accent1"/>
                  </a:solidFill>
                </a:ln>
              </p:spPr>
            </p:pic>
            <p:sp>
              <p:nvSpPr>
                <p:cNvPr id="44" name="Rettangolo 43"/>
                <p:cNvSpPr/>
                <p:nvPr/>
              </p:nvSpPr>
              <p:spPr>
                <a:xfrm>
                  <a:off x="3631428" y="2989848"/>
                  <a:ext cx="1143000" cy="228600"/>
                </a:xfrm>
                <a:prstGeom prst="rect">
                  <a:avLst/>
                </a:prstGeom>
                <a:noFill/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ttangolo 44"/>
                <p:cNvSpPr/>
                <p:nvPr/>
              </p:nvSpPr>
              <p:spPr>
                <a:xfrm>
                  <a:off x="4812528" y="2989848"/>
                  <a:ext cx="1181100" cy="228600"/>
                </a:xfrm>
                <a:prstGeom prst="rect">
                  <a:avLst/>
                </a:prstGeom>
                <a:noFill/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ttangolo 45"/>
                <p:cNvSpPr/>
                <p:nvPr/>
              </p:nvSpPr>
              <p:spPr>
                <a:xfrm>
                  <a:off x="6031728" y="1084848"/>
                  <a:ext cx="800100" cy="2133600"/>
                </a:xfrm>
                <a:prstGeom prst="rect">
                  <a:avLst/>
                </a:prstGeom>
                <a:noFill/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47" name="Immagine 46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34000" y="2667000"/>
                <a:ext cx="2156008" cy="1130001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48" name="Immagine 47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44992" y="3822999"/>
                <a:ext cx="2156008" cy="1130001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49" name="Immagine 48"/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38293" y="5131314"/>
                <a:ext cx="2272288" cy="1190945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cxnSp>
            <p:nvCxnSpPr>
              <p:cNvPr id="51" name="Connettore 1 50"/>
              <p:cNvCxnSpPr>
                <a:stCxn id="44" idx="2"/>
              </p:cNvCxnSpPr>
              <p:nvPr/>
            </p:nvCxnSpPr>
            <p:spPr>
              <a:xfrm flipH="1">
                <a:off x="6781800" y="2320849"/>
                <a:ext cx="258197" cy="346151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ttore 1 51"/>
              <p:cNvCxnSpPr/>
              <p:nvPr/>
            </p:nvCxnSpPr>
            <p:spPr>
              <a:xfrm flipH="1">
                <a:off x="7742803" y="2320849"/>
                <a:ext cx="258198" cy="1502150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ttore 1 53"/>
              <p:cNvCxnSpPr/>
              <p:nvPr/>
            </p:nvCxnSpPr>
            <p:spPr>
              <a:xfrm flipH="1">
                <a:off x="8504802" y="2315871"/>
                <a:ext cx="258198" cy="2789529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CasellaDiTesto 24"/>
              <p:cNvSpPr txBox="1"/>
              <p:nvPr/>
            </p:nvSpPr>
            <p:spPr>
              <a:xfrm>
                <a:off x="6248399" y="762000"/>
                <a:ext cx="149440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QE(%)=</a:t>
                </a:r>
                <a:r>
                  <a:rPr lang="en-US" b="1" dirty="0" smtClean="0">
                    <a:solidFill>
                      <a:srgbClr val="0000FF"/>
                    </a:solidFill>
                  </a:rPr>
                  <a:t>0.1%</a:t>
                </a:r>
                <a:endParaRPr lang="en-US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28" name="Connettore 2 27"/>
              <p:cNvCxnSpPr/>
              <p:nvPr/>
            </p:nvCxnSpPr>
            <p:spPr>
              <a:xfrm>
                <a:off x="7545335" y="946666"/>
                <a:ext cx="1140011" cy="0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5" name="Title 1"/>
          <p:cNvSpPr>
            <a:spLocks noGrp="1"/>
          </p:cNvSpPr>
          <p:nvPr>
            <p:ph type="title"/>
          </p:nvPr>
        </p:nvSpPr>
        <p:spPr>
          <a:xfrm>
            <a:off x="-23230" y="0"/>
            <a:ext cx="2332459" cy="655638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K at 140C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2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423010"/>
            <a:ext cx="2283655" cy="9144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345" y="1423010"/>
            <a:ext cx="2283655" cy="9144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413610"/>
            <a:ext cx="2283655" cy="9144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413610"/>
            <a:ext cx="2283655" cy="9144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345" y="3372734"/>
            <a:ext cx="2283655" cy="9144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372734"/>
            <a:ext cx="2283655" cy="9144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4318610"/>
            <a:ext cx="2283655" cy="9144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4318610"/>
            <a:ext cx="2283655" cy="9144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345" y="5309210"/>
            <a:ext cx="2283655" cy="9144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309210"/>
            <a:ext cx="2283655" cy="914400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2224231" y="3056538"/>
            <a:ext cx="327334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0Å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2190503" y="4008981"/>
            <a:ext cx="393056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25Å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2092785" y="4925060"/>
            <a:ext cx="458780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763Å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2224231" y="2075868"/>
            <a:ext cx="327334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0Å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2092785" y="5899289"/>
            <a:ext cx="458780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901Å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990600" y="838200"/>
            <a:ext cx="10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 1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3352800" y="849868"/>
            <a:ext cx="10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 2</a:t>
            </a:r>
          </a:p>
        </p:txBody>
      </p:sp>
      <p:cxnSp>
        <p:nvCxnSpPr>
          <p:cNvPr id="37" name="Connettore 2 36"/>
          <p:cNvCxnSpPr/>
          <p:nvPr/>
        </p:nvCxnSpPr>
        <p:spPr>
          <a:xfrm>
            <a:off x="236895" y="1874589"/>
            <a:ext cx="0" cy="3298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 rot="16200000">
            <a:off x="-137407" y="3151623"/>
            <a:ext cx="471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time</a:t>
            </a:r>
            <a:endParaRPr lang="en-US" sz="1200" dirty="0"/>
          </a:p>
        </p:txBody>
      </p:sp>
      <p:sp>
        <p:nvSpPr>
          <p:cNvPr id="47" name="Segnaposto numero diapositiva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07A30-CBA4-42B7-9FCE-D806195192F4}" type="slidenum">
              <a:rPr lang="en-US" smtClean="0"/>
              <a:t>13</a:t>
            </a:fld>
            <a:endParaRPr lang="en-US"/>
          </a:p>
        </p:txBody>
      </p:sp>
      <p:grpSp>
        <p:nvGrpSpPr>
          <p:cNvPr id="44" name="Gruppo 43"/>
          <p:cNvGrpSpPr/>
          <p:nvPr/>
        </p:nvGrpSpPr>
        <p:grpSpPr>
          <a:xfrm>
            <a:off x="346275" y="1971054"/>
            <a:ext cx="8688350" cy="3644596"/>
            <a:chOff x="346275" y="1971054"/>
            <a:chExt cx="8688350" cy="3644596"/>
          </a:xfrm>
        </p:grpSpPr>
        <p:grpSp>
          <p:nvGrpSpPr>
            <p:cNvPr id="43" name="Gruppo 42"/>
            <p:cNvGrpSpPr/>
            <p:nvPr/>
          </p:nvGrpSpPr>
          <p:grpSpPr>
            <a:xfrm>
              <a:off x="5029200" y="1971054"/>
              <a:ext cx="4005425" cy="2529199"/>
              <a:chOff x="5029200" y="1971054"/>
              <a:chExt cx="4005425" cy="2529199"/>
            </a:xfrm>
          </p:grpSpPr>
          <p:grpSp>
            <p:nvGrpSpPr>
              <p:cNvPr id="39" name="Gruppo 38"/>
              <p:cNvGrpSpPr/>
              <p:nvPr/>
            </p:nvGrpSpPr>
            <p:grpSpPr>
              <a:xfrm>
                <a:off x="5029200" y="1971054"/>
                <a:ext cx="4005425" cy="2529199"/>
                <a:chOff x="5029200" y="1971054"/>
                <a:chExt cx="4005425" cy="2529199"/>
              </a:xfrm>
            </p:grpSpPr>
            <p:pic>
              <p:nvPicPr>
                <p:cNvPr id="26" name="Immagine 25"/>
                <p:cNvPicPr>
                  <a:picLocks noChangeAspect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29200" y="2416640"/>
                  <a:ext cx="4005425" cy="2083613"/>
                </a:xfrm>
                <a:prstGeom prst="rect">
                  <a:avLst/>
                </a:prstGeom>
                <a:ln>
                  <a:solidFill>
                    <a:schemeClr val="accent1"/>
                  </a:solidFill>
                </a:ln>
              </p:spPr>
            </p:pic>
            <p:sp>
              <p:nvSpPr>
                <p:cNvPr id="35" name="CasellaDiTesto 34"/>
                <p:cNvSpPr txBox="1"/>
                <p:nvPr/>
              </p:nvSpPr>
              <p:spPr>
                <a:xfrm>
                  <a:off x="7549496" y="1971054"/>
                  <a:ext cx="14567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FF"/>
                      </a:solidFill>
                    </a:rPr>
                    <a:t>QE(%)=</a:t>
                  </a:r>
                  <a:r>
                    <a:rPr lang="en-US" b="1" dirty="0" smtClean="0">
                      <a:solidFill>
                        <a:srgbClr val="0000FF"/>
                      </a:solidFill>
                    </a:rPr>
                    <a:t>1.4%</a:t>
                  </a:r>
                  <a:endParaRPr lang="en-US" b="1" dirty="0">
                    <a:solidFill>
                      <a:srgbClr val="0000FF"/>
                    </a:solidFill>
                  </a:endParaRPr>
                </a:p>
              </p:txBody>
            </p:sp>
          </p:grpSp>
          <p:sp>
            <p:nvSpPr>
              <p:cNvPr id="27" name="Ovale 26"/>
              <p:cNvSpPr/>
              <p:nvPr/>
            </p:nvSpPr>
            <p:spPr>
              <a:xfrm>
                <a:off x="6415585" y="3829500"/>
                <a:ext cx="241110" cy="17948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e 27"/>
              <p:cNvSpPr/>
              <p:nvPr/>
            </p:nvSpPr>
            <p:spPr>
              <a:xfrm>
                <a:off x="8645857" y="2513309"/>
                <a:ext cx="241110" cy="17948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e 28"/>
              <p:cNvSpPr/>
              <p:nvPr/>
            </p:nvSpPr>
            <p:spPr>
              <a:xfrm>
                <a:off x="8277846" y="2538499"/>
                <a:ext cx="241110" cy="17948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e 29"/>
              <p:cNvSpPr/>
              <p:nvPr/>
            </p:nvSpPr>
            <p:spPr>
              <a:xfrm>
                <a:off x="6060264" y="3870434"/>
                <a:ext cx="241110" cy="17948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asellaDiTesto 30"/>
              <p:cNvSpPr txBox="1"/>
              <p:nvPr/>
            </p:nvSpPr>
            <p:spPr>
              <a:xfrm>
                <a:off x="5791200" y="3616685"/>
                <a:ext cx="43152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700s</a:t>
                </a:r>
                <a:endParaRPr lang="en-US" sz="1000" dirty="0"/>
              </a:p>
            </p:txBody>
          </p:sp>
          <p:sp>
            <p:nvSpPr>
              <p:cNvPr id="32" name="CasellaDiTesto 31"/>
              <p:cNvSpPr txBox="1"/>
              <p:nvPr/>
            </p:nvSpPr>
            <p:spPr>
              <a:xfrm>
                <a:off x="6629400" y="3769085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1220s</a:t>
                </a:r>
                <a:endParaRPr lang="en-US" sz="1000" dirty="0"/>
              </a:p>
            </p:txBody>
          </p:sp>
          <p:sp>
            <p:nvSpPr>
              <p:cNvPr id="33" name="CasellaDiTesto 32"/>
              <p:cNvSpPr txBox="1"/>
              <p:nvPr/>
            </p:nvSpPr>
            <p:spPr>
              <a:xfrm>
                <a:off x="7620000" y="2379820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4400s</a:t>
                </a:r>
                <a:endParaRPr lang="en-US" sz="1000" dirty="0"/>
              </a:p>
            </p:txBody>
          </p:sp>
          <p:sp>
            <p:nvSpPr>
              <p:cNvPr id="34" name="CasellaDiTesto 33"/>
              <p:cNvSpPr txBox="1"/>
              <p:nvPr/>
            </p:nvSpPr>
            <p:spPr>
              <a:xfrm>
                <a:off x="8382000" y="2778485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5000s</a:t>
                </a:r>
                <a:endParaRPr lang="en-US" sz="1000" dirty="0"/>
              </a:p>
            </p:txBody>
          </p:sp>
        </p:grpSp>
        <p:sp>
          <p:nvSpPr>
            <p:cNvPr id="49" name="Rettangolo 48"/>
            <p:cNvSpPr/>
            <p:nvPr/>
          </p:nvSpPr>
          <p:spPr>
            <a:xfrm>
              <a:off x="357837" y="2496979"/>
              <a:ext cx="49084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00" b="1" dirty="0" smtClean="0"/>
                <a:t>700 s </a:t>
              </a:r>
            </a:p>
          </p:txBody>
        </p:sp>
        <p:sp>
          <p:nvSpPr>
            <p:cNvPr id="50" name="Rettangolo 49"/>
            <p:cNvSpPr/>
            <p:nvPr/>
          </p:nvSpPr>
          <p:spPr>
            <a:xfrm>
              <a:off x="357837" y="3411379"/>
              <a:ext cx="55656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00" b="1" dirty="0" smtClean="0"/>
                <a:t>1220 s </a:t>
              </a:r>
            </a:p>
          </p:txBody>
        </p:sp>
        <p:sp>
          <p:nvSpPr>
            <p:cNvPr id="51" name="Rettangolo 50"/>
            <p:cNvSpPr/>
            <p:nvPr/>
          </p:nvSpPr>
          <p:spPr>
            <a:xfrm>
              <a:off x="357837" y="4378125"/>
              <a:ext cx="55656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00" b="1" dirty="0" smtClean="0"/>
                <a:t>4400 s </a:t>
              </a:r>
            </a:p>
          </p:txBody>
        </p:sp>
        <p:sp>
          <p:nvSpPr>
            <p:cNvPr id="52" name="Rettangolo 51"/>
            <p:cNvSpPr/>
            <p:nvPr/>
          </p:nvSpPr>
          <p:spPr>
            <a:xfrm>
              <a:off x="346275" y="5369429"/>
              <a:ext cx="55656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00" b="1" dirty="0" smtClean="0"/>
                <a:t>5000 s </a:t>
              </a:r>
            </a:p>
          </p:txBody>
        </p:sp>
      </p:grpSp>
      <p:sp>
        <p:nvSpPr>
          <p:cNvPr id="97" name="CasellaDiTesto 96"/>
          <p:cNvSpPr txBox="1"/>
          <p:nvPr/>
        </p:nvSpPr>
        <p:spPr>
          <a:xfrm>
            <a:off x="5257800" y="5520737"/>
            <a:ext cx="1173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K2CsSb peaks</a:t>
            </a:r>
            <a:endParaRPr lang="en-US" sz="1400" dirty="0"/>
          </a:p>
        </p:txBody>
      </p:sp>
      <p:grpSp>
        <p:nvGrpSpPr>
          <p:cNvPr id="42" name="Gruppo 41"/>
          <p:cNvGrpSpPr/>
          <p:nvPr/>
        </p:nvGrpSpPr>
        <p:grpSpPr>
          <a:xfrm>
            <a:off x="2362200" y="1083264"/>
            <a:ext cx="2895600" cy="5475704"/>
            <a:chOff x="2362200" y="1083264"/>
            <a:chExt cx="2895600" cy="5475704"/>
          </a:xfrm>
        </p:grpSpPr>
        <p:sp>
          <p:nvSpPr>
            <p:cNvPr id="107" name="Arco 106"/>
            <p:cNvSpPr/>
            <p:nvPr/>
          </p:nvSpPr>
          <p:spPr>
            <a:xfrm rot="20859153">
              <a:off x="3131820" y="4953000"/>
              <a:ext cx="378731" cy="1425723"/>
            </a:xfrm>
            <a:prstGeom prst="arc">
              <a:avLst>
                <a:gd name="adj1" fmla="val 18202030"/>
                <a:gd name="adj2" fmla="val 4409683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Arco 111"/>
            <p:cNvSpPr/>
            <p:nvPr/>
          </p:nvSpPr>
          <p:spPr>
            <a:xfrm rot="20859153">
              <a:off x="4476273" y="4953000"/>
              <a:ext cx="378731" cy="1425723"/>
            </a:xfrm>
            <a:prstGeom prst="arc">
              <a:avLst>
                <a:gd name="adj1" fmla="val 18202030"/>
                <a:gd name="adj2" fmla="val 4409683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uppo 40"/>
            <p:cNvGrpSpPr/>
            <p:nvPr/>
          </p:nvGrpSpPr>
          <p:grpSpPr>
            <a:xfrm>
              <a:off x="2362200" y="1083264"/>
              <a:ext cx="2895600" cy="5475704"/>
              <a:chOff x="2362200" y="1083264"/>
              <a:chExt cx="2895600" cy="5475704"/>
            </a:xfrm>
          </p:grpSpPr>
          <p:cxnSp>
            <p:nvCxnSpPr>
              <p:cNvPr id="45" name="Connettore 2 44"/>
              <p:cNvCxnSpPr/>
              <p:nvPr/>
            </p:nvCxnSpPr>
            <p:spPr>
              <a:xfrm>
                <a:off x="3342699" y="1423010"/>
                <a:ext cx="10101" cy="480060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po 39"/>
              <p:cNvGrpSpPr/>
              <p:nvPr/>
            </p:nvGrpSpPr>
            <p:grpSpPr>
              <a:xfrm>
                <a:off x="2362200" y="1083264"/>
                <a:ext cx="2895600" cy="5475704"/>
                <a:chOff x="2362200" y="1083264"/>
                <a:chExt cx="2895600" cy="5475704"/>
              </a:xfrm>
            </p:grpSpPr>
            <p:sp>
              <p:nvSpPr>
                <p:cNvPr id="108" name="Arco 107"/>
                <p:cNvSpPr/>
                <p:nvPr/>
              </p:nvSpPr>
              <p:spPr>
                <a:xfrm rot="20859153">
                  <a:off x="2362200" y="4956073"/>
                  <a:ext cx="378731" cy="1425723"/>
                </a:xfrm>
                <a:prstGeom prst="arc">
                  <a:avLst>
                    <a:gd name="adj1" fmla="val 18202030"/>
                    <a:gd name="adj2" fmla="val 4409683"/>
                  </a:avLst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Arco 108"/>
                <p:cNvSpPr/>
                <p:nvPr/>
              </p:nvSpPr>
              <p:spPr>
                <a:xfrm rot="20859153">
                  <a:off x="3551713" y="4953533"/>
                  <a:ext cx="378731" cy="1425723"/>
                </a:xfrm>
                <a:prstGeom prst="arc">
                  <a:avLst>
                    <a:gd name="adj1" fmla="val 18202030"/>
                    <a:gd name="adj2" fmla="val 4409683"/>
                  </a:avLst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Arco 109"/>
                <p:cNvSpPr/>
                <p:nvPr/>
              </p:nvSpPr>
              <p:spPr>
                <a:xfrm rot="20859153">
                  <a:off x="3716813" y="4953533"/>
                  <a:ext cx="378731" cy="1425723"/>
                </a:xfrm>
                <a:prstGeom prst="arc">
                  <a:avLst>
                    <a:gd name="adj1" fmla="val 18202030"/>
                    <a:gd name="adj2" fmla="val 4409683"/>
                  </a:avLst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Arco 110"/>
                <p:cNvSpPr/>
                <p:nvPr/>
              </p:nvSpPr>
              <p:spPr>
                <a:xfrm rot="20859153">
                  <a:off x="4160520" y="4956073"/>
                  <a:ext cx="378731" cy="1425723"/>
                </a:xfrm>
                <a:prstGeom prst="arc">
                  <a:avLst>
                    <a:gd name="adj1" fmla="val 18202030"/>
                    <a:gd name="adj2" fmla="val 4409683"/>
                  </a:avLst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Arco 112"/>
                <p:cNvSpPr/>
                <p:nvPr/>
              </p:nvSpPr>
              <p:spPr>
                <a:xfrm rot="20859153">
                  <a:off x="4600733" y="4958613"/>
                  <a:ext cx="378731" cy="1425723"/>
                </a:xfrm>
                <a:prstGeom prst="arc">
                  <a:avLst>
                    <a:gd name="adj1" fmla="val 18202030"/>
                    <a:gd name="adj2" fmla="val 4409683"/>
                  </a:avLst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6" name="Gruppo 35"/>
                <p:cNvGrpSpPr/>
                <p:nvPr/>
              </p:nvGrpSpPr>
              <p:grpSpPr>
                <a:xfrm>
                  <a:off x="2362200" y="1083264"/>
                  <a:ext cx="2895600" cy="1431336"/>
                  <a:chOff x="2362200" y="1083264"/>
                  <a:chExt cx="2895600" cy="1431336"/>
                </a:xfrm>
              </p:grpSpPr>
              <p:sp>
                <p:nvSpPr>
                  <p:cNvPr id="72" name="CasellaDiTesto 71"/>
                  <p:cNvSpPr txBox="1"/>
                  <p:nvPr/>
                </p:nvSpPr>
                <p:spPr>
                  <a:xfrm>
                    <a:off x="3677496" y="1201876"/>
                    <a:ext cx="320922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28˚</a:t>
                    </a:r>
                    <a:endParaRPr lang="en-US" sz="800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73" name="CasellaDiTesto 72"/>
                  <p:cNvSpPr txBox="1"/>
                  <p:nvPr/>
                </p:nvSpPr>
                <p:spPr>
                  <a:xfrm>
                    <a:off x="3251487" y="1211580"/>
                    <a:ext cx="397866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23.8˚</a:t>
                    </a:r>
                    <a:endParaRPr lang="en-US" sz="800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  <p:grpSp>
                <p:nvGrpSpPr>
                  <p:cNvPr id="98" name="Gruppo 97"/>
                  <p:cNvGrpSpPr/>
                  <p:nvPr/>
                </p:nvGrpSpPr>
                <p:grpSpPr>
                  <a:xfrm>
                    <a:off x="2362200" y="1083264"/>
                    <a:ext cx="2617264" cy="1431336"/>
                    <a:chOff x="2365874" y="-60366"/>
                    <a:chExt cx="2617264" cy="1431336"/>
                  </a:xfrm>
                </p:grpSpPr>
                <p:sp>
                  <p:nvSpPr>
                    <p:cNvPr id="99" name="Arco 98"/>
                    <p:cNvSpPr/>
                    <p:nvPr/>
                  </p:nvSpPr>
                  <p:spPr>
                    <a:xfrm rot="20859153">
                      <a:off x="3135494" y="-60366"/>
                      <a:ext cx="378731" cy="1425723"/>
                    </a:xfrm>
                    <a:prstGeom prst="arc">
                      <a:avLst>
                        <a:gd name="adj1" fmla="val 18202030"/>
                        <a:gd name="adj2" fmla="val 4409683"/>
                      </a:avLst>
                    </a:prstGeom>
                    <a:ln w="19050">
                      <a:solidFill>
                        <a:schemeClr val="accent6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" name="Arco 99"/>
                    <p:cNvSpPr/>
                    <p:nvPr/>
                  </p:nvSpPr>
                  <p:spPr>
                    <a:xfrm rot="20859153">
                      <a:off x="2365874" y="-57293"/>
                      <a:ext cx="378731" cy="1425723"/>
                    </a:xfrm>
                    <a:prstGeom prst="arc">
                      <a:avLst>
                        <a:gd name="adj1" fmla="val 18202030"/>
                        <a:gd name="adj2" fmla="val 4409683"/>
                      </a:avLst>
                    </a:prstGeom>
                    <a:ln w="19050">
                      <a:solidFill>
                        <a:schemeClr val="accent6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" name="Arco 100"/>
                    <p:cNvSpPr/>
                    <p:nvPr/>
                  </p:nvSpPr>
                  <p:spPr>
                    <a:xfrm rot="20859153">
                      <a:off x="3555387" y="-59833"/>
                      <a:ext cx="378731" cy="1425723"/>
                    </a:xfrm>
                    <a:prstGeom prst="arc">
                      <a:avLst>
                        <a:gd name="adj1" fmla="val 18202030"/>
                        <a:gd name="adj2" fmla="val 4409683"/>
                      </a:avLst>
                    </a:prstGeom>
                    <a:ln w="19050">
                      <a:solidFill>
                        <a:schemeClr val="accent6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" name="Arco 101"/>
                    <p:cNvSpPr/>
                    <p:nvPr/>
                  </p:nvSpPr>
                  <p:spPr>
                    <a:xfrm rot="20859153">
                      <a:off x="3720487" y="-59833"/>
                      <a:ext cx="378731" cy="1425723"/>
                    </a:xfrm>
                    <a:prstGeom prst="arc">
                      <a:avLst>
                        <a:gd name="adj1" fmla="val 18202030"/>
                        <a:gd name="adj2" fmla="val 4409683"/>
                      </a:avLst>
                    </a:prstGeom>
                    <a:ln w="19050">
                      <a:solidFill>
                        <a:schemeClr val="accent6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" name="Arco 102"/>
                    <p:cNvSpPr/>
                    <p:nvPr/>
                  </p:nvSpPr>
                  <p:spPr>
                    <a:xfrm rot="20859153">
                      <a:off x="4164194" y="-57293"/>
                      <a:ext cx="378731" cy="1425723"/>
                    </a:xfrm>
                    <a:prstGeom prst="arc">
                      <a:avLst>
                        <a:gd name="adj1" fmla="val 18202030"/>
                        <a:gd name="adj2" fmla="val 4409683"/>
                      </a:avLst>
                    </a:prstGeom>
                    <a:ln w="19050">
                      <a:solidFill>
                        <a:schemeClr val="accent6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" name="Arco 103"/>
                    <p:cNvSpPr/>
                    <p:nvPr/>
                  </p:nvSpPr>
                  <p:spPr>
                    <a:xfrm rot="20859153">
                      <a:off x="4479947" y="-60366"/>
                      <a:ext cx="378731" cy="1425723"/>
                    </a:xfrm>
                    <a:prstGeom prst="arc">
                      <a:avLst>
                        <a:gd name="adj1" fmla="val 18202030"/>
                        <a:gd name="adj2" fmla="val 4409683"/>
                      </a:avLst>
                    </a:prstGeom>
                    <a:ln w="19050">
                      <a:solidFill>
                        <a:schemeClr val="accent6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" name="Arco 104"/>
                    <p:cNvSpPr/>
                    <p:nvPr/>
                  </p:nvSpPr>
                  <p:spPr>
                    <a:xfrm rot="20859153">
                      <a:off x="4604407" y="-54753"/>
                      <a:ext cx="378731" cy="1425723"/>
                    </a:xfrm>
                    <a:prstGeom prst="arc">
                      <a:avLst>
                        <a:gd name="adj1" fmla="val 18202030"/>
                        <a:gd name="adj2" fmla="val 4409683"/>
                      </a:avLst>
                    </a:prstGeom>
                    <a:ln w="19050">
                      <a:solidFill>
                        <a:schemeClr val="accent6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20" name="CasellaDiTesto 119"/>
                  <p:cNvSpPr txBox="1"/>
                  <p:nvPr/>
                </p:nvSpPr>
                <p:spPr>
                  <a:xfrm rot="5400000">
                    <a:off x="2684208" y="1768412"/>
                    <a:ext cx="399468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(111)</a:t>
                    </a:r>
                    <a:endParaRPr lang="en-US" sz="800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121" name="CasellaDiTesto 120"/>
                  <p:cNvSpPr txBox="1"/>
                  <p:nvPr/>
                </p:nvSpPr>
                <p:spPr>
                  <a:xfrm rot="5400000">
                    <a:off x="3441128" y="1768412"/>
                    <a:ext cx="399468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(220)</a:t>
                    </a:r>
                    <a:endParaRPr lang="en-US" sz="800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122" name="CasellaDiTesto 121"/>
                  <p:cNvSpPr txBox="1"/>
                  <p:nvPr/>
                </p:nvSpPr>
                <p:spPr>
                  <a:xfrm rot="5400000">
                    <a:off x="4950344" y="1768412"/>
                    <a:ext cx="399468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(420)</a:t>
                    </a:r>
                    <a:endParaRPr lang="en-US" sz="800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25" name="Gruppo 24"/>
                <p:cNvGrpSpPr/>
                <p:nvPr/>
              </p:nvGrpSpPr>
              <p:grpSpPr>
                <a:xfrm>
                  <a:off x="2434058" y="4949065"/>
                  <a:ext cx="2599766" cy="1609903"/>
                  <a:chOff x="2434058" y="4949065"/>
                  <a:chExt cx="2599766" cy="1609903"/>
                </a:xfrm>
              </p:grpSpPr>
              <p:sp>
                <p:nvSpPr>
                  <p:cNvPr id="114" name="Arco 113"/>
                  <p:cNvSpPr/>
                  <p:nvPr/>
                </p:nvSpPr>
                <p:spPr>
                  <a:xfrm rot="20859153">
                    <a:off x="3058898" y="4949065"/>
                    <a:ext cx="378731" cy="1425723"/>
                  </a:xfrm>
                  <a:prstGeom prst="arc">
                    <a:avLst>
                      <a:gd name="adj1" fmla="val 18202030"/>
                      <a:gd name="adj2" fmla="val 4409683"/>
                    </a:avLst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Arco 114"/>
                  <p:cNvSpPr/>
                  <p:nvPr/>
                </p:nvSpPr>
                <p:spPr>
                  <a:xfrm rot="20859153">
                    <a:off x="3638811" y="4951605"/>
                    <a:ext cx="378731" cy="1425723"/>
                  </a:xfrm>
                  <a:prstGeom prst="arc">
                    <a:avLst>
                      <a:gd name="adj1" fmla="val 18202030"/>
                      <a:gd name="adj2" fmla="val 4409683"/>
                    </a:avLst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Arco 115"/>
                  <p:cNvSpPr/>
                  <p:nvPr/>
                </p:nvSpPr>
                <p:spPr>
                  <a:xfrm rot="20859153">
                    <a:off x="4052038" y="4954145"/>
                    <a:ext cx="378731" cy="1425723"/>
                  </a:xfrm>
                  <a:prstGeom prst="arc">
                    <a:avLst>
                      <a:gd name="adj1" fmla="val 18202030"/>
                      <a:gd name="adj2" fmla="val 4409683"/>
                    </a:avLst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Arco 116"/>
                  <p:cNvSpPr/>
                  <p:nvPr/>
                </p:nvSpPr>
                <p:spPr>
                  <a:xfrm rot="20859153">
                    <a:off x="4393191" y="4961232"/>
                    <a:ext cx="378731" cy="1425723"/>
                  </a:xfrm>
                  <a:prstGeom prst="arc">
                    <a:avLst>
                      <a:gd name="adj1" fmla="val 18202030"/>
                      <a:gd name="adj2" fmla="val 4409683"/>
                    </a:avLst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Arco 117"/>
                  <p:cNvSpPr/>
                  <p:nvPr/>
                </p:nvSpPr>
                <p:spPr>
                  <a:xfrm rot="20859153">
                    <a:off x="4492251" y="4954145"/>
                    <a:ext cx="378731" cy="1425723"/>
                  </a:xfrm>
                  <a:prstGeom prst="arc">
                    <a:avLst>
                      <a:gd name="adj1" fmla="val 18202030"/>
                      <a:gd name="adj2" fmla="val 4409683"/>
                    </a:avLst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Arco 118"/>
                  <p:cNvSpPr/>
                  <p:nvPr/>
                </p:nvSpPr>
                <p:spPr>
                  <a:xfrm rot="20859153">
                    <a:off x="2434058" y="4961765"/>
                    <a:ext cx="378731" cy="1425723"/>
                  </a:xfrm>
                  <a:prstGeom prst="arc">
                    <a:avLst>
                      <a:gd name="adj1" fmla="val 18202030"/>
                      <a:gd name="adj2" fmla="val 4409683"/>
                    </a:avLst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CasellaDiTesto 122"/>
                  <p:cNvSpPr txBox="1"/>
                  <p:nvPr/>
                </p:nvSpPr>
                <p:spPr>
                  <a:xfrm rot="5400000">
                    <a:off x="2676306" y="6247216"/>
                    <a:ext cx="399468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rgbClr val="002060"/>
                        </a:solidFill>
                      </a:rPr>
                      <a:t>(200)</a:t>
                    </a:r>
                    <a:endParaRPr lang="en-US" sz="800" dirty="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124" name="CasellaDiTesto 123"/>
                  <p:cNvSpPr txBox="1"/>
                  <p:nvPr/>
                </p:nvSpPr>
                <p:spPr>
                  <a:xfrm rot="5400000">
                    <a:off x="3286188" y="6248972"/>
                    <a:ext cx="399468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rgbClr val="002060"/>
                        </a:solidFill>
                      </a:rPr>
                      <a:t>(220)</a:t>
                    </a:r>
                    <a:endParaRPr lang="en-US" sz="800" dirty="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125" name="CasellaDiTesto 124"/>
                  <p:cNvSpPr txBox="1"/>
                  <p:nvPr/>
                </p:nvSpPr>
                <p:spPr>
                  <a:xfrm rot="5400000">
                    <a:off x="3875924" y="6248972"/>
                    <a:ext cx="399468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rgbClr val="002060"/>
                        </a:solidFill>
                      </a:rPr>
                      <a:t>(222)</a:t>
                    </a:r>
                    <a:endParaRPr lang="en-US" sz="800" dirty="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126" name="CasellaDiTesto 125"/>
                  <p:cNvSpPr txBox="1"/>
                  <p:nvPr/>
                </p:nvSpPr>
                <p:spPr>
                  <a:xfrm rot="5400000">
                    <a:off x="4284864" y="6251512"/>
                    <a:ext cx="399468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rgbClr val="002060"/>
                        </a:solidFill>
                      </a:rPr>
                      <a:t>(400)</a:t>
                    </a:r>
                    <a:endParaRPr lang="en-US" sz="800" dirty="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127" name="CasellaDiTesto 126"/>
                  <p:cNvSpPr txBox="1"/>
                  <p:nvPr/>
                </p:nvSpPr>
                <p:spPr>
                  <a:xfrm rot="5400000">
                    <a:off x="4609528" y="6251512"/>
                    <a:ext cx="399468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rgbClr val="002060"/>
                        </a:solidFill>
                      </a:rPr>
                      <a:t>(331)</a:t>
                    </a:r>
                    <a:endParaRPr lang="en-US" sz="800" dirty="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128" name="CasellaDiTesto 127"/>
                  <p:cNvSpPr txBox="1"/>
                  <p:nvPr/>
                </p:nvSpPr>
                <p:spPr>
                  <a:xfrm rot="5400000">
                    <a:off x="4726368" y="6251512"/>
                    <a:ext cx="399468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rgbClr val="002060"/>
                        </a:solidFill>
                      </a:rPr>
                      <a:t>(420)</a:t>
                    </a:r>
                    <a:endParaRPr lang="en-US" sz="800" dirty="0">
                      <a:solidFill>
                        <a:srgbClr val="002060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106" name="CasellaDiTesto 105"/>
          <p:cNvSpPr txBox="1"/>
          <p:nvPr/>
        </p:nvSpPr>
        <p:spPr>
          <a:xfrm>
            <a:off x="5295726" y="1720700"/>
            <a:ext cx="1006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K3Sb peaks</a:t>
            </a:r>
            <a:endParaRPr lang="en-US" sz="1400" dirty="0"/>
          </a:p>
        </p:txBody>
      </p:sp>
      <p:sp>
        <p:nvSpPr>
          <p:cNvPr id="84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2876040" cy="655638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Cs at 130C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98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5257800" y="2207248"/>
            <a:ext cx="3573711" cy="3340403"/>
            <a:chOff x="5257800" y="53050"/>
            <a:chExt cx="3573711" cy="3340403"/>
          </a:xfrm>
        </p:grpSpPr>
        <p:pic>
          <p:nvPicPr>
            <p:cNvPr id="41" name="Immagine 4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7800" y="609600"/>
              <a:ext cx="2283655" cy="914400"/>
            </a:xfrm>
            <a:prstGeom prst="rect">
              <a:avLst/>
            </a:prstGeom>
          </p:spPr>
        </p:pic>
        <p:pic>
          <p:nvPicPr>
            <p:cNvPr id="42" name="Immagine 4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7800" y="1521638"/>
              <a:ext cx="2283655" cy="914400"/>
            </a:xfrm>
            <a:prstGeom prst="rect">
              <a:avLst/>
            </a:prstGeom>
          </p:spPr>
        </p:pic>
        <p:pic>
          <p:nvPicPr>
            <p:cNvPr id="43" name="Immagine 4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7800" y="2428195"/>
              <a:ext cx="2283655" cy="914400"/>
            </a:xfrm>
            <a:prstGeom prst="rect">
              <a:avLst/>
            </a:prstGeom>
          </p:spPr>
        </p:pic>
        <p:sp>
          <p:nvSpPr>
            <p:cNvPr id="120" name="TextBox 4"/>
            <p:cNvSpPr txBox="1"/>
            <p:nvPr/>
          </p:nvSpPr>
          <p:spPr>
            <a:xfrm>
              <a:off x="5943600" y="53050"/>
              <a:ext cx="1091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Cathode2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21" name="CasellaDiTesto 120"/>
            <p:cNvSpPr txBox="1"/>
            <p:nvPr/>
          </p:nvSpPr>
          <p:spPr>
            <a:xfrm>
              <a:off x="7505189" y="2072142"/>
              <a:ext cx="125781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QE(%)=0.4</a:t>
              </a:r>
              <a:r>
                <a:rPr lang="en-US" sz="1600" b="1" dirty="0" smtClean="0">
                  <a:solidFill>
                    <a:srgbClr val="0000FF"/>
                  </a:solidFill>
                </a:rPr>
                <a:t>% 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122" name="CasellaDiTesto 121"/>
            <p:cNvSpPr txBox="1"/>
            <p:nvPr/>
          </p:nvSpPr>
          <p:spPr>
            <a:xfrm>
              <a:off x="7497500" y="3054899"/>
              <a:ext cx="133401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QE(%)=3.7</a:t>
              </a:r>
              <a:r>
                <a:rPr lang="en-US" sz="1600" b="1" dirty="0" smtClean="0">
                  <a:solidFill>
                    <a:srgbClr val="0000FF"/>
                  </a:solidFill>
                </a:rPr>
                <a:t>% 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130" name="CasellaDiTesto 129"/>
            <p:cNvSpPr txBox="1"/>
            <p:nvPr/>
          </p:nvSpPr>
          <p:spPr>
            <a:xfrm>
              <a:off x="7590684" y="481361"/>
              <a:ext cx="5549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100C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22D3-DE59-4F8F-A3AB-0EFD394F143D}" type="slidenum">
              <a:rPr lang="en-US" smtClean="0"/>
              <a:t>14</a:t>
            </a:fld>
            <a:endParaRPr lang="en-US" dirty="0"/>
          </a:p>
        </p:txBody>
      </p:sp>
      <p:grpSp>
        <p:nvGrpSpPr>
          <p:cNvPr id="6" name="Gruppo 5"/>
          <p:cNvGrpSpPr/>
          <p:nvPr/>
        </p:nvGrpSpPr>
        <p:grpSpPr>
          <a:xfrm>
            <a:off x="474754" y="2207250"/>
            <a:ext cx="4630646" cy="3322898"/>
            <a:chOff x="474754" y="2207250"/>
            <a:chExt cx="4630646" cy="3322898"/>
          </a:xfrm>
        </p:grpSpPr>
        <p:sp>
          <p:nvSpPr>
            <p:cNvPr id="5" name="TextBox 4"/>
            <p:cNvSpPr txBox="1"/>
            <p:nvPr/>
          </p:nvSpPr>
          <p:spPr>
            <a:xfrm>
              <a:off x="2034264" y="2207250"/>
              <a:ext cx="11972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 Cathode 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pic>
          <p:nvPicPr>
            <p:cNvPr id="48" name="Immagine 4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8359" y="2744061"/>
              <a:ext cx="2283655" cy="914400"/>
            </a:xfrm>
            <a:prstGeom prst="rect">
              <a:avLst/>
            </a:prstGeom>
          </p:spPr>
        </p:pic>
        <p:pic>
          <p:nvPicPr>
            <p:cNvPr id="49" name="Immagine 4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8359" y="3658461"/>
              <a:ext cx="2283655" cy="914400"/>
            </a:xfrm>
            <a:prstGeom prst="rect">
              <a:avLst/>
            </a:prstGeom>
          </p:spPr>
        </p:pic>
        <p:pic>
          <p:nvPicPr>
            <p:cNvPr id="50" name="Immagine 4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8359" y="4592598"/>
              <a:ext cx="2283655" cy="914400"/>
            </a:xfrm>
            <a:prstGeom prst="rect">
              <a:avLst/>
            </a:prstGeom>
          </p:spPr>
        </p:pic>
        <p:sp>
          <p:nvSpPr>
            <p:cNvPr id="54" name="CasellaDiTesto 53"/>
            <p:cNvSpPr txBox="1"/>
            <p:nvPr/>
          </p:nvSpPr>
          <p:spPr>
            <a:xfrm>
              <a:off x="475117" y="3144432"/>
              <a:ext cx="4010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2060"/>
                  </a:solidFill>
                </a:rPr>
                <a:t>Sb</a:t>
              </a:r>
              <a:r>
                <a:rPr lang="en-US" sz="1400" dirty="0" smtClean="0">
                  <a:solidFill>
                    <a:srgbClr val="002060"/>
                  </a:solidFill>
                </a:rPr>
                <a:t> 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  <p:sp>
          <p:nvSpPr>
            <p:cNvPr id="55" name="CasellaDiTesto 54"/>
            <p:cNvSpPr txBox="1"/>
            <p:nvPr/>
          </p:nvSpPr>
          <p:spPr>
            <a:xfrm>
              <a:off x="474754" y="3960284"/>
              <a:ext cx="5854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2060"/>
                  </a:solidFill>
                </a:rPr>
                <a:t>K3Sb 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  <p:sp>
          <p:nvSpPr>
            <p:cNvPr id="56" name="CasellaDiTesto 55"/>
            <p:cNvSpPr txBox="1"/>
            <p:nvPr/>
          </p:nvSpPr>
          <p:spPr>
            <a:xfrm>
              <a:off x="474754" y="4867064"/>
              <a:ext cx="7521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2060"/>
                  </a:solidFill>
                </a:rPr>
                <a:t>K2CsSb 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  <p:grpSp>
          <p:nvGrpSpPr>
            <p:cNvPr id="61" name="Gruppo 60"/>
            <p:cNvGrpSpPr/>
            <p:nvPr/>
          </p:nvGrpSpPr>
          <p:grpSpPr>
            <a:xfrm>
              <a:off x="1633220" y="2363061"/>
              <a:ext cx="2170030" cy="1449728"/>
              <a:chOff x="1716170" y="-76200"/>
              <a:chExt cx="2170030" cy="1449728"/>
            </a:xfrm>
          </p:grpSpPr>
          <p:grpSp>
            <p:nvGrpSpPr>
              <p:cNvPr id="62" name="Gruppo 61"/>
              <p:cNvGrpSpPr/>
              <p:nvPr/>
            </p:nvGrpSpPr>
            <p:grpSpPr>
              <a:xfrm>
                <a:off x="2018292" y="-76200"/>
                <a:ext cx="1867908" cy="1442108"/>
                <a:chOff x="3237491" y="1371600"/>
                <a:chExt cx="1867908" cy="1442108"/>
              </a:xfrm>
            </p:grpSpPr>
            <p:sp>
              <p:nvSpPr>
                <p:cNvPr id="67" name="CasellaDiTesto 66"/>
                <p:cNvSpPr txBox="1"/>
                <p:nvPr/>
              </p:nvSpPr>
              <p:spPr>
                <a:xfrm>
                  <a:off x="3657600" y="2359223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" name="Arco 67"/>
                <p:cNvSpPr/>
                <p:nvPr/>
              </p:nvSpPr>
              <p:spPr>
                <a:xfrm rot="20859153">
                  <a:off x="3237491" y="1387985"/>
                  <a:ext cx="378731" cy="1425723"/>
                </a:xfrm>
                <a:prstGeom prst="arc">
                  <a:avLst>
                    <a:gd name="adj1" fmla="val 18202030"/>
                    <a:gd name="adj2" fmla="val 4409683"/>
                  </a:avLst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Arco 68"/>
                <p:cNvSpPr/>
                <p:nvPr/>
              </p:nvSpPr>
              <p:spPr>
                <a:xfrm rot="20859153">
                  <a:off x="4215804" y="1371600"/>
                  <a:ext cx="378731" cy="1425723"/>
                </a:xfrm>
                <a:prstGeom prst="arc">
                  <a:avLst>
                    <a:gd name="adj1" fmla="val 18202030"/>
                    <a:gd name="adj2" fmla="val 4409683"/>
                  </a:avLst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Arco 69"/>
                <p:cNvSpPr/>
                <p:nvPr/>
              </p:nvSpPr>
              <p:spPr>
                <a:xfrm rot="20859153">
                  <a:off x="4410971" y="1384912"/>
                  <a:ext cx="378731" cy="1425723"/>
                </a:xfrm>
                <a:prstGeom prst="arc">
                  <a:avLst>
                    <a:gd name="adj1" fmla="val 18202030"/>
                    <a:gd name="adj2" fmla="val 4409683"/>
                  </a:avLst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CasellaDiTesto 70"/>
                <p:cNvSpPr txBox="1"/>
                <p:nvPr/>
              </p:nvSpPr>
              <p:spPr>
                <a:xfrm rot="5400000">
                  <a:off x="3539712" y="2018006"/>
                  <a:ext cx="51328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(012)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" name="CasellaDiTesto 71"/>
                <p:cNvSpPr txBox="1"/>
                <p:nvPr/>
              </p:nvSpPr>
              <p:spPr>
                <a:xfrm rot="5400000">
                  <a:off x="4176859" y="2023142"/>
                  <a:ext cx="51328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(104)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" name="CasellaDiTesto 72"/>
                <p:cNvSpPr txBox="1"/>
                <p:nvPr/>
              </p:nvSpPr>
              <p:spPr>
                <a:xfrm rot="5400000">
                  <a:off x="4710259" y="2023142"/>
                  <a:ext cx="51328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(110)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3" name="Gruppo 62"/>
              <p:cNvGrpSpPr/>
              <p:nvPr/>
            </p:nvGrpSpPr>
            <p:grpSpPr>
              <a:xfrm>
                <a:off x="1716170" y="-52195"/>
                <a:ext cx="697361" cy="1425723"/>
                <a:chOff x="3237491" y="1387985"/>
                <a:chExt cx="697361" cy="1425723"/>
              </a:xfrm>
            </p:grpSpPr>
            <p:sp>
              <p:nvSpPr>
                <p:cNvPr id="64" name="CasellaDiTesto 63"/>
                <p:cNvSpPr txBox="1"/>
                <p:nvPr/>
              </p:nvSpPr>
              <p:spPr>
                <a:xfrm>
                  <a:off x="3657600" y="2359223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" name="Arco 64"/>
                <p:cNvSpPr/>
                <p:nvPr/>
              </p:nvSpPr>
              <p:spPr>
                <a:xfrm rot="20859153">
                  <a:off x="3237491" y="1387985"/>
                  <a:ext cx="378731" cy="1425723"/>
                </a:xfrm>
                <a:prstGeom prst="arc">
                  <a:avLst>
                    <a:gd name="adj1" fmla="val 18202030"/>
                    <a:gd name="adj2" fmla="val 4409683"/>
                  </a:avLst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CasellaDiTesto 65"/>
                <p:cNvSpPr txBox="1"/>
                <p:nvPr/>
              </p:nvSpPr>
              <p:spPr>
                <a:xfrm rot="5400000">
                  <a:off x="3539712" y="2018006"/>
                  <a:ext cx="51328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(003)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82" name="CasellaDiTesto 81"/>
            <p:cNvSpPr txBox="1"/>
            <p:nvPr/>
          </p:nvSpPr>
          <p:spPr>
            <a:xfrm rot="5400000">
              <a:off x="1541208" y="3980341"/>
              <a:ext cx="3994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(111)</a:t>
              </a:r>
              <a:endParaRPr lang="en-US" sz="8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83" name="CasellaDiTesto 82"/>
            <p:cNvSpPr txBox="1"/>
            <p:nvPr/>
          </p:nvSpPr>
          <p:spPr>
            <a:xfrm rot="5400000">
              <a:off x="2298128" y="3980342"/>
              <a:ext cx="3994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(220)</a:t>
              </a:r>
              <a:endParaRPr lang="en-US" sz="8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84" name="CasellaDiTesto 83"/>
            <p:cNvSpPr txBox="1"/>
            <p:nvPr/>
          </p:nvSpPr>
          <p:spPr>
            <a:xfrm rot="5400000">
              <a:off x="3807344" y="3922610"/>
              <a:ext cx="3994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(420)</a:t>
              </a:r>
              <a:endParaRPr lang="en-US" sz="8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grpSp>
          <p:nvGrpSpPr>
            <p:cNvPr id="90" name="Gruppo 89"/>
            <p:cNvGrpSpPr/>
            <p:nvPr/>
          </p:nvGrpSpPr>
          <p:grpSpPr>
            <a:xfrm>
              <a:off x="1230775" y="3284550"/>
              <a:ext cx="2617264" cy="1431336"/>
              <a:chOff x="2365874" y="-60366"/>
              <a:chExt cx="2617264" cy="1431336"/>
            </a:xfrm>
          </p:grpSpPr>
          <p:sp>
            <p:nvSpPr>
              <p:cNvPr id="92" name="Arco 91"/>
              <p:cNvSpPr/>
              <p:nvPr/>
            </p:nvSpPr>
            <p:spPr>
              <a:xfrm rot="20859153">
                <a:off x="3135494" y="-60366"/>
                <a:ext cx="378731" cy="1425723"/>
              </a:xfrm>
              <a:prstGeom prst="arc">
                <a:avLst>
                  <a:gd name="adj1" fmla="val 18202030"/>
                  <a:gd name="adj2" fmla="val 4409683"/>
                </a:avLst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Arco 92"/>
              <p:cNvSpPr/>
              <p:nvPr/>
            </p:nvSpPr>
            <p:spPr>
              <a:xfrm rot="20859153">
                <a:off x="2365874" y="-57293"/>
                <a:ext cx="378731" cy="1425723"/>
              </a:xfrm>
              <a:prstGeom prst="arc">
                <a:avLst>
                  <a:gd name="adj1" fmla="val 18202030"/>
                  <a:gd name="adj2" fmla="val 4409683"/>
                </a:avLst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Arco 93"/>
              <p:cNvSpPr/>
              <p:nvPr/>
            </p:nvSpPr>
            <p:spPr>
              <a:xfrm rot="20859153">
                <a:off x="3555387" y="-59833"/>
                <a:ext cx="378731" cy="1425723"/>
              </a:xfrm>
              <a:prstGeom prst="arc">
                <a:avLst>
                  <a:gd name="adj1" fmla="val 18202030"/>
                  <a:gd name="adj2" fmla="val 4409683"/>
                </a:avLst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o 94"/>
              <p:cNvSpPr/>
              <p:nvPr/>
            </p:nvSpPr>
            <p:spPr>
              <a:xfrm rot="20859153">
                <a:off x="3720487" y="-59833"/>
                <a:ext cx="378731" cy="1425723"/>
              </a:xfrm>
              <a:prstGeom prst="arc">
                <a:avLst>
                  <a:gd name="adj1" fmla="val 18202030"/>
                  <a:gd name="adj2" fmla="val 4409683"/>
                </a:avLst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Arco 95"/>
              <p:cNvSpPr/>
              <p:nvPr/>
            </p:nvSpPr>
            <p:spPr>
              <a:xfrm rot="20859153">
                <a:off x="4164194" y="-57293"/>
                <a:ext cx="378731" cy="1425723"/>
              </a:xfrm>
              <a:prstGeom prst="arc">
                <a:avLst>
                  <a:gd name="adj1" fmla="val 18202030"/>
                  <a:gd name="adj2" fmla="val 4409683"/>
                </a:avLst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Arco 96"/>
              <p:cNvSpPr/>
              <p:nvPr/>
            </p:nvSpPr>
            <p:spPr>
              <a:xfrm rot="20859153">
                <a:off x="4479947" y="-60366"/>
                <a:ext cx="378731" cy="1425723"/>
              </a:xfrm>
              <a:prstGeom prst="arc">
                <a:avLst>
                  <a:gd name="adj1" fmla="val 18202030"/>
                  <a:gd name="adj2" fmla="val 4409683"/>
                </a:avLst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o 97"/>
              <p:cNvSpPr/>
              <p:nvPr/>
            </p:nvSpPr>
            <p:spPr>
              <a:xfrm rot="20859153">
                <a:off x="4604407" y="-54753"/>
                <a:ext cx="378731" cy="1425723"/>
              </a:xfrm>
              <a:prstGeom prst="arc">
                <a:avLst>
                  <a:gd name="adj1" fmla="val 18202030"/>
                  <a:gd name="adj2" fmla="val 4409683"/>
                </a:avLst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7" name="CasellaDiTesto 126"/>
            <p:cNvSpPr txBox="1"/>
            <p:nvPr/>
          </p:nvSpPr>
          <p:spPr>
            <a:xfrm>
              <a:off x="3850146" y="5191594"/>
              <a:ext cx="120895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QE(%)=1.4</a:t>
              </a:r>
              <a:r>
                <a:rPr lang="en-US" sz="1600" b="1" dirty="0" smtClean="0">
                  <a:solidFill>
                    <a:srgbClr val="0000FF"/>
                  </a:solidFill>
                </a:rPr>
                <a:t>% 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128" name="CasellaDiTesto 127"/>
            <p:cNvSpPr txBox="1"/>
            <p:nvPr/>
          </p:nvSpPr>
          <p:spPr>
            <a:xfrm>
              <a:off x="3905499" y="4209688"/>
              <a:ext cx="119990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QE(%)=0.1</a:t>
              </a:r>
              <a:r>
                <a:rPr lang="en-US" sz="1600" b="1" dirty="0" smtClean="0">
                  <a:solidFill>
                    <a:srgbClr val="0000FF"/>
                  </a:solidFill>
                </a:rPr>
                <a:t>% 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129" name="CasellaDiTesto 128"/>
            <p:cNvSpPr txBox="1"/>
            <p:nvPr/>
          </p:nvSpPr>
          <p:spPr>
            <a:xfrm>
              <a:off x="3928735" y="2631195"/>
              <a:ext cx="368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2060"/>
                  </a:solidFill>
                </a:rPr>
                <a:t>RT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240175" y="2622880"/>
            <a:ext cx="8446625" cy="3625520"/>
            <a:chOff x="240175" y="1025232"/>
            <a:chExt cx="8446625" cy="3625520"/>
          </a:xfrm>
        </p:grpSpPr>
        <p:sp>
          <p:nvSpPr>
            <p:cNvPr id="116" name="Rettangolo 115"/>
            <p:cNvSpPr/>
            <p:nvPr/>
          </p:nvSpPr>
          <p:spPr>
            <a:xfrm>
              <a:off x="240175" y="1025232"/>
              <a:ext cx="8446625" cy="91440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ttangolo 84"/>
            <p:cNvSpPr/>
            <p:nvPr/>
          </p:nvSpPr>
          <p:spPr>
            <a:xfrm>
              <a:off x="554917" y="4281420"/>
              <a:ext cx="78171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RT </a:t>
              </a:r>
              <a:r>
                <a:rPr lang="en-US" dirty="0" err="1"/>
                <a:t>vs</a:t>
              </a:r>
              <a:r>
                <a:rPr lang="en-US" dirty="0"/>
                <a:t> 100C </a:t>
              </a:r>
              <a:r>
                <a:rPr lang="en-US" dirty="0" err="1"/>
                <a:t>Sb</a:t>
              </a:r>
              <a:r>
                <a:rPr lang="en-US" dirty="0"/>
                <a:t> </a:t>
              </a:r>
              <a:r>
                <a:rPr lang="en-US" dirty="0" smtClean="0"/>
                <a:t>evaporation: Starting configuration of </a:t>
              </a:r>
              <a:r>
                <a:rPr lang="en-US" dirty="0" err="1" smtClean="0"/>
                <a:t>Sb</a:t>
              </a:r>
              <a:r>
                <a:rPr lang="en-US" dirty="0" smtClean="0"/>
                <a:t> different in both cases.</a:t>
              </a:r>
              <a:endParaRPr lang="en-US" dirty="0"/>
            </a:p>
          </p:txBody>
        </p:sp>
      </p:grpSp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2687517" y="1597648"/>
            <a:ext cx="3534212" cy="655638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Cathodes comparison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51" name="Rounded Rectangle 24"/>
          <p:cNvSpPr/>
          <p:nvPr/>
        </p:nvSpPr>
        <p:spPr>
          <a:xfrm>
            <a:off x="600547" y="798985"/>
            <a:ext cx="8001000" cy="49641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egnaposto contenuto 2"/>
          <p:cNvSpPr txBox="1">
            <a:spLocks/>
          </p:cNvSpPr>
          <p:nvPr/>
        </p:nvSpPr>
        <p:spPr>
          <a:xfrm>
            <a:off x="990600" y="783153"/>
            <a:ext cx="7696200" cy="588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err="1" smtClean="0"/>
              <a:t>Succesfull</a:t>
            </a:r>
            <a:r>
              <a:rPr lang="en-US" sz="2000" dirty="0" smtClean="0"/>
              <a:t> experiments measuring QE+XRD while growing cathodes!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1967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24"/>
          <p:cNvSpPr/>
          <p:nvPr/>
        </p:nvSpPr>
        <p:spPr>
          <a:xfrm>
            <a:off x="4734103" y="5257800"/>
            <a:ext cx="3495497" cy="49641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24"/>
          <p:cNvSpPr/>
          <p:nvPr/>
        </p:nvSpPr>
        <p:spPr>
          <a:xfrm>
            <a:off x="543103" y="5264070"/>
            <a:ext cx="3495497" cy="49641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44422D3-DE59-4F8F-A3AB-0EFD394F143D}" type="slidenum">
              <a:rPr lang="en-US" smtClean="0"/>
              <a:t>15</a:t>
            </a:fld>
            <a:endParaRPr lang="en-US" dirty="0"/>
          </a:p>
        </p:txBody>
      </p:sp>
      <p:grpSp>
        <p:nvGrpSpPr>
          <p:cNvPr id="2" name="Gruppo 1"/>
          <p:cNvGrpSpPr/>
          <p:nvPr/>
        </p:nvGrpSpPr>
        <p:grpSpPr>
          <a:xfrm>
            <a:off x="914400" y="1059890"/>
            <a:ext cx="7058580" cy="3893110"/>
            <a:chOff x="914400" y="1059890"/>
            <a:chExt cx="7058580" cy="3893110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1059890"/>
              <a:ext cx="7058580" cy="3657600"/>
            </a:xfrm>
            <a:prstGeom prst="rect">
              <a:avLst/>
            </a:prstGeom>
          </p:spPr>
        </p:pic>
        <p:sp>
          <p:nvSpPr>
            <p:cNvPr id="8" name="Ovale 7"/>
            <p:cNvSpPr/>
            <p:nvPr/>
          </p:nvSpPr>
          <p:spPr>
            <a:xfrm>
              <a:off x="6553200" y="3124200"/>
              <a:ext cx="1066800" cy="18288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CasellaDiTesto 8"/>
          <p:cNvSpPr txBox="1"/>
          <p:nvPr/>
        </p:nvSpPr>
        <p:spPr>
          <a:xfrm>
            <a:off x="1447800" y="457200"/>
            <a:ext cx="6795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900FF"/>
                </a:solidFill>
              </a:rPr>
              <a:t>Differences between RT and 100C evaporation of </a:t>
            </a:r>
            <a:r>
              <a:rPr lang="en-US" sz="2400" b="1" dirty="0" err="1" smtClean="0">
                <a:solidFill>
                  <a:srgbClr val="9900FF"/>
                </a:solidFill>
              </a:rPr>
              <a:t>Sb</a:t>
            </a:r>
            <a:endParaRPr lang="en-US" sz="2400" b="1" dirty="0">
              <a:solidFill>
                <a:srgbClr val="9900FF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637937" y="5325876"/>
            <a:ext cx="3003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RT evaporation  smaller grains</a:t>
            </a:r>
            <a:endParaRPr lang="en-US" dirty="0"/>
          </a:p>
        </p:txBody>
      </p:sp>
      <p:sp>
        <p:nvSpPr>
          <p:cNvPr id="11" name="Rettangolo 10"/>
          <p:cNvSpPr/>
          <p:nvPr/>
        </p:nvSpPr>
        <p:spPr>
          <a:xfrm>
            <a:off x="4800600" y="5327612"/>
            <a:ext cx="301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100C deposition bigger grains</a:t>
            </a:r>
            <a:endParaRPr lang="en-US" dirty="0"/>
          </a:p>
        </p:txBody>
      </p:sp>
      <p:sp>
        <p:nvSpPr>
          <p:cNvPr id="4" name="Freccia bidirezionale orizzontale 3"/>
          <p:cNvSpPr/>
          <p:nvPr/>
        </p:nvSpPr>
        <p:spPr>
          <a:xfrm>
            <a:off x="4191000" y="5410200"/>
            <a:ext cx="381000" cy="2286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0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468868"/>
            <a:ext cx="1197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 Cathode 1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77" name="Gruppo 76"/>
          <p:cNvGrpSpPr/>
          <p:nvPr/>
        </p:nvGrpSpPr>
        <p:grpSpPr>
          <a:xfrm>
            <a:off x="1580900" y="2190309"/>
            <a:ext cx="697361" cy="1425723"/>
            <a:chOff x="9931089" y="779950"/>
            <a:chExt cx="697361" cy="1425723"/>
          </a:xfrm>
        </p:grpSpPr>
        <p:sp>
          <p:nvSpPr>
            <p:cNvPr id="78" name="CasellaDiTesto 77"/>
            <p:cNvSpPr txBox="1"/>
            <p:nvPr/>
          </p:nvSpPr>
          <p:spPr>
            <a:xfrm>
              <a:off x="10351198" y="1751188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79" name="Arco 78"/>
            <p:cNvSpPr/>
            <p:nvPr/>
          </p:nvSpPr>
          <p:spPr>
            <a:xfrm rot="20859153">
              <a:off x="9931089" y="779950"/>
              <a:ext cx="378731" cy="1425723"/>
            </a:xfrm>
            <a:prstGeom prst="arc">
              <a:avLst>
                <a:gd name="adj1" fmla="val 18202030"/>
                <a:gd name="adj2" fmla="val 4409683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CasellaDiTesto 79"/>
            <p:cNvSpPr txBox="1"/>
            <p:nvPr/>
          </p:nvSpPr>
          <p:spPr>
            <a:xfrm rot="5400000">
              <a:off x="10233310" y="1409971"/>
              <a:ext cx="5132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(012)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0" name="TextBox 4"/>
          <p:cNvSpPr txBox="1"/>
          <p:nvPr/>
        </p:nvSpPr>
        <p:spPr>
          <a:xfrm>
            <a:off x="6376147" y="468868"/>
            <a:ext cx="109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Cathode2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1" name="CasellaDiTesto 120"/>
          <p:cNvSpPr txBox="1"/>
          <p:nvPr/>
        </p:nvSpPr>
        <p:spPr>
          <a:xfrm>
            <a:off x="6776165" y="4799378"/>
            <a:ext cx="125781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QE(%)=0.4</a:t>
            </a:r>
            <a:r>
              <a:rPr lang="en-US" sz="1600" b="1" dirty="0" smtClean="0">
                <a:solidFill>
                  <a:srgbClr val="0000FF"/>
                </a:solidFill>
              </a:rPr>
              <a:t>% 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28" name="CasellaDiTesto 127"/>
          <p:cNvSpPr txBox="1"/>
          <p:nvPr/>
        </p:nvSpPr>
        <p:spPr>
          <a:xfrm>
            <a:off x="2487599" y="4799378"/>
            <a:ext cx="119990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QE(%)=0.1</a:t>
            </a:r>
            <a:r>
              <a:rPr lang="en-US" sz="1600" b="1" dirty="0" smtClean="0">
                <a:solidFill>
                  <a:srgbClr val="0000FF"/>
                </a:solidFill>
              </a:rPr>
              <a:t>% 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85" name="Immagine 8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955"/>
          <a:stretch/>
        </p:blipFill>
        <p:spPr>
          <a:xfrm>
            <a:off x="5194062" y="1056806"/>
            <a:ext cx="1531066" cy="914400"/>
          </a:xfrm>
          <a:prstGeom prst="rect">
            <a:avLst/>
          </a:prstGeom>
        </p:spPr>
      </p:pic>
      <p:pic>
        <p:nvPicPr>
          <p:cNvPr id="86" name="Immagine 8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820" y="1067823"/>
            <a:ext cx="2283655" cy="914400"/>
          </a:xfrm>
          <a:prstGeom prst="rect">
            <a:avLst/>
          </a:prstGeom>
        </p:spPr>
      </p:pic>
      <p:pic>
        <p:nvPicPr>
          <p:cNvPr id="87" name="Immagine 8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820" y="1993240"/>
            <a:ext cx="2283655" cy="914400"/>
          </a:xfrm>
          <a:prstGeom prst="rect">
            <a:avLst/>
          </a:prstGeom>
        </p:spPr>
      </p:pic>
      <p:pic>
        <p:nvPicPr>
          <p:cNvPr id="112" name="Immagine 1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32"/>
          <a:stretch/>
        </p:blipFill>
        <p:spPr>
          <a:xfrm>
            <a:off x="5194062" y="1982223"/>
            <a:ext cx="1543011" cy="914400"/>
          </a:xfrm>
          <a:prstGeom prst="rect">
            <a:avLst/>
          </a:prstGeom>
        </p:spPr>
      </p:pic>
      <p:pic>
        <p:nvPicPr>
          <p:cNvPr id="113" name="Immagine 1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820" y="2918657"/>
            <a:ext cx="2283655" cy="914400"/>
          </a:xfrm>
          <a:prstGeom prst="rect">
            <a:avLst/>
          </a:prstGeom>
        </p:spPr>
      </p:pic>
      <p:pic>
        <p:nvPicPr>
          <p:cNvPr id="114" name="Immagine 11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32"/>
          <a:stretch/>
        </p:blipFill>
        <p:spPr>
          <a:xfrm>
            <a:off x="5194062" y="2908558"/>
            <a:ext cx="1543011" cy="914400"/>
          </a:xfrm>
          <a:prstGeom prst="rect">
            <a:avLst/>
          </a:prstGeom>
        </p:spPr>
      </p:pic>
      <p:pic>
        <p:nvPicPr>
          <p:cNvPr id="115" name="Immagine 1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820" y="3833057"/>
            <a:ext cx="2283655" cy="914400"/>
          </a:xfrm>
          <a:prstGeom prst="rect">
            <a:avLst/>
          </a:prstGeom>
        </p:spPr>
      </p:pic>
      <p:pic>
        <p:nvPicPr>
          <p:cNvPr id="131" name="Immagine 13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955"/>
          <a:stretch/>
        </p:blipFill>
        <p:spPr>
          <a:xfrm>
            <a:off x="5194062" y="3833057"/>
            <a:ext cx="1531066" cy="914400"/>
          </a:xfrm>
          <a:prstGeom prst="rect">
            <a:avLst/>
          </a:prstGeom>
        </p:spPr>
      </p:pic>
      <p:sp>
        <p:nvSpPr>
          <p:cNvPr id="132" name="CasellaDiTesto 131"/>
          <p:cNvSpPr txBox="1"/>
          <p:nvPr/>
        </p:nvSpPr>
        <p:spPr>
          <a:xfrm>
            <a:off x="5364656" y="702200"/>
            <a:ext cx="10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 1</a:t>
            </a:r>
          </a:p>
        </p:txBody>
      </p:sp>
      <p:sp>
        <p:nvSpPr>
          <p:cNvPr id="133" name="CasellaDiTesto 132"/>
          <p:cNvSpPr txBox="1"/>
          <p:nvPr/>
        </p:nvSpPr>
        <p:spPr>
          <a:xfrm>
            <a:off x="7496778" y="702200"/>
            <a:ext cx="10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 2</a:t>
            </a:r>
          </a:p>
        </p:txBody>
      </p:sp>
      <p:sp>
        <p:nvSpPr>
          <p:cNvPr id="134" name="Rettangolo 133"/>
          <p:cNvSpPr/>
          <p:nvPr/>
        </p:nvSpPr>
        <p:spPr>
          <a:xfrm>
            <a:off x="8594253" y="2662968"/>
            <a:ext cx="401072" cy="21544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b="1" kern="1200" dirty="0" smtClean="0">
                <a:solidFill>
                  <a:srgbClr val="000000"/>
                </a:solidFill>
                <a:effectLst/>
                <a:latin typeface="Calibri"/>
                <a:ea typeface="Times New Roman"/>
                <a:cs typeface="Times New Roman"/>
              </a:rPr>
              <a:t>137Å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35" name="Rettangolo 134"/>
          <p:cNvSpPr/>
          <p:nvPr/>
        </p:nvSpPr>
        <p:spPr>
          <a:xfrm>
            <a:off x="8591235" y="3538914"/>
            <a:ext cx="401072" cy="21544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b="1" kern="1200" dirty="0" smtClean="0">
                <a:solidFill>
                  <a:srgbClr val="000000"/>
                </a:solidFill>
                <a:effectLst/>
                <a:latin typeface="Calibri"/>
                <a:ea typeface="Times New Roman"/>
                <a:cs typeface="Times New Roman"/>
              </a:rPr>
              <a:t>205Å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36" name="Rettangolo 135"/>
          <p:cNvSpPr/>
          <p:nvPr/>
        </p:nvSpPr>
        <p:spPr>
          <a:xfrm>
            <a:off x="8594253" y="4487335"/>
            <a:ext cx="401072" cy="21544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b="1" kern="1200" dirty="0" smtClean="0">
                <a:solidFill>
                  <a:srgbClr val="000000"/>
                </a:solidFill>
                <a:effectLst/>
                <a:latin typeface="Calibri"/>
                <a:ea typeface="Times New Roman"/>
                <a:cs typeface="Times New Roman"/>
              </a:rPr>
              <a:t>312Å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37" name="Rettangolo 136"/>
          <p:cNvSpPr/>
          <p:nvPr/>
        </p:nvSpPr>
        <p:spPr>
          <a:xfrm>
            <a:off x="5356819" y="1680686"/>
            <a:ext cx="277640" cy="21544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b="1" kern="1200" dirty="0" smtClean="0">
                <a:solidFill>
                  <a:srgbClr val="000000"/>
                </a:solidFill>
                <a:effectLst/>
                <a:latin typeface="Calibri"/>
                <a:ea typeface="Times New Roman"/>
                <a:cs typeface="Times New Roman"/>
              </a:rPr>
              <a:t>0s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38" name="Rettangolo 137"/>
          <p:cNvSpPr/>
          <p:nvPr/>
        </p:nvSpPr>
        <p:spPr>
          <a:xfrm>
            <a:off x="5297097" y="2662968"/>
            <a:ext cx="431528" cy="21544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1180</a:t>
            </a:r>
            <a:r>
              <a:rPr lang="en-US" sz="800" b="1" kern="1200" dirty="0" smtClean="0">
                <a:solidFill>
                  <a:srgbClr val="000000"/>
                </a:solidFill>
                <a:effectLst/>
                <a:latin typeface="Calibri"/>
                <a:ea typeface="Times New Roman"/>
                <a:cs typeface="Times New Roman"/>
              </a:rPr>
              <a:t>s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39" name="Rettangolo 138"/>
          <p:cNvSpPr/>
          <p:nvPr/>
        </p:nvSpPr>
        <p:spPr>
          <a:xfrm>
            <a:off x="5274655" y="3538914"/>
            <a:ext cx="453970" cy="21544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1840</a:t>
            </a:r>
            <a:r>
              <a:rPr lang="en-US" sz="800" b="1" kern="1200" dirty="0" smtClean="0">
                <a:solidFill>
                  <a:srgbClr val="000000"/>
                </a:solidFill>
                <a:effectLst/>
                <a:latin typeface="Calibri"/>
                <a:ea typeface="Times New Roman"/>
                <a:cs typeface="Times New Roman"/>
              </a:rPr>
              <a:t>s 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40" name="Rettangolo 139"/>
          <p:cNvSpPr/>
          <p:nvPr/>
        </p:nvSpPr>
        <p:spPr>
          <a:xfrm>
            <a:off x="5285876" y="4487335"/>
            <a:ext cx="431528" cy="21544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b="1" kern="1200" dirty="0" smtClean="0">
                <a:solidFill>
                  <a:srgbClr val="000000"/>
                </a:solidFill>
                <a:effectLst/>
                <a:latin typeface="Calibri"/>
                <a:ea typeface="Times New Roman"/>
                <a:cs typeface="Times New Roman"/>
              </a:rPr>
              <a:t>2820s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68" name="CasellaDiTesto 167"/>
          <p:cNvSpPr txBox="1"/>
          <p:nvPr/>
        </p:nvSpPr>
        <p:spPr>
          <a:xfrm>
            <a:off x="4200330" y="4136368"/>
            <a:ext cx="1006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K3Sb peaks</a:t>
            </a:r>
            <a:endParaRPr lang="en-US" sz="1400" dirty="0"/>
          </a:p>
        </p:txBody>
      </p:sp>
      <p:sp>
        <p:nvSpPr>
          <p:cNvPr id="169" name="CasellaDiTesto 168"/>
          <p:cNvSpPr txBox="1"/>
          <p:nvPr/>
        </p:nvSpPr>
        <p:spPr>
          <a:xfrm>
            <a:off x="4281640" y="1459036"/>
            <a:ext cx="822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Sb</a:t>
            </a:r>
            <a:r>
              <a:rPr lang="en-US" sz="1400" dirty="0" smtClean="0"/>
              <a:t> peaks</a:t>
            </a:r>
            <a:endParaRPr lang="en-US" sz="1400" dirty="0"/>
          </a:p>
        </p:txBody>
      </p:sp>
      <p:pic>
        <p:nvPicPr>
          <p:cNvPr id="170" name="Immagine 16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93"/>
          <a:stretch/>
        </p:blipFill>
        <p:spPr>
          <a:xfrm>
            <a:off x="228395" y="1089857"/>
            <a:ext cx="1719744" cy="914400"/>
          </a:xfrm>
          <a:prstGeom prst="rect">
            <a:avLst/>
          </a:prstGeom>
        </p:spPr>
      </p:pic>
      <p:pic>
        <p:nvPicPr>
          <p:cNvPr id="171" name="Immagine 17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0579" y="1081116"/>
            <a:ext cx="2283655" cy="914400"/>
          </a:xfrm>
          <a:prstGeom prst="rect">
            <a:avLst/>
          </a:prstGeom>
        </p:spPr>
      </p:pic>
      <p:pic>
        <p:nvPicPr>
          <p:cNvPr id="172" name="Immagine 17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901" y="2005931"/>
            <a:ext cx="2283655" cy="914400"/>
          </a:xfrm>
          <a:prstGeom prst="rect">
            <a:avLst/>
          </a:prstGeom>
        </p:spPr>
      </p:pic>
      <p:pic>
        <p:nvPicPr>
          <p:cNvPr id="173" name="Immagine 172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93"/>
          <a:stretch/>
        </p:blipFill>
        <p:spPr>
          <a:xfrm>
            <a:off x="239970" y="1995582"/>
            <a:ext cx="1719744" cy="914400"/>
          </a:xfrm>
          <a:prstGeom prst="rect">
            <a:avLst/>
          </a:prstGeom>
        </p:spPr>
      </p:pic>
      <p:pic>
        <p:nvPicPr>
          <p:cNvPr id="174" name="Immagine 173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297" y="2936976"/>
            <a:ext cx="2283655" cy="914400"/>
          </a:xfrm>
          <a:prstGeom prst="rect">
            <a:avLst/>
          </a:prstGeom>
        </p:spPr>
      </p:pic>
      <p:pic>
        <p:nvPicPr>
          <p:cNvPr id="175" name="Immagine 174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93"/>
          <a:stretch/>
        </p:blipFill>
        <p:spPr>
          <a:xfrm>
            <a:off x="239970" y="2941807"/>
            <a:ext cx="1719744" cy="914400"/>
          </a:xfrm>
          <a:prstGeom prst="rect">
            <a:avLst/>
          </a:prstGeom>
        </p:spPr>
      </p:pic>
      <p:pic>
        <p:nvPicPr>
          <p:cNvPr id="176" name="Immagine 17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298" y="3867782"/>
            <a:ext cx="2283655" cy="914400"/>
          </a:xfrm>
          <a:prstGeom prst="rect">
            <a:avLst/>
          </a:prstGeom>
        </p:spPr>
      </p:pic>
      <p:pic>
        <p:nvPicPr>
          <p:cNvPr id="177" name="Immagine 176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88"/>
          <a:stretch/>
        </p:blipFill>
        <p:spPr>
          <a:xfrm>
            <a:off x="205245" y="3884978"/>
            <a:ext cx="1751830" cy="914400"/>
          </a:xfrm>
          <a:prstGeom prst="rect">
            <a:avLst/>
          </a:prstGeom>
        </p:spPr>
      </p:pic>
      <p:sp>
        <p:nvSpPr>
          <p:cNvPr id="178" name="CasellaDiTesto 177"/>
          <p:cNvSpPr txBox="1"/>
          <p:nvPr/>
        </p:nvSpPr>
        <p:spPr>
          <a:xfrm>
            <a:off x="622164" y="685800"/>
            <a:ext cx="10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Camera 1</a:t>
            </a:r>
            <a:endParaRPr lang="en-US" dirty="0"/>
          </a:p>
        </p:txBody>
      </p:sp>
      <p:sp>
        <p:nvSpPr>
          <p:cNvPr id="179" name="CasellaDiTesto 178"/>
          <p:cNvSpPr txBox="1"/>
          <p:nvPr/>
        </p:nvSpPr>
        <p:spPr>
          <a:xfrm>
            <a:off x="2922728" y="685800"/>
            <a:ext cx="10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Camera 2</a:t>
            </a:r>
            <a:endParaRPr lang="en-US" dirty="0"/>
          </a:p>
        </p:txBody>
      </p:sp>
      <p:cxnSp>
        <p:nvCxnSpPr>
          <p:cNvPr id="181" name="Connettore 2 180"/>
          <p:cNvCxnSpPr/>
          <p:nvPr/>
        </p:nvCxnSpPr>
        <p:spPr>
          <a:xfrm>
            <a:off x="147575" y="1255195"/>
            <a:ext cx="0" cy="3298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CasellaDiTesto 181"/>
          <p:cNvSpPr txBox="1"/>
          <p:nvPr/>
        </p:nvSpPr>
        <p:spPr>
          <a:xfrm rot="16200000">
            <a:off x="-180427" y="2532229"/>
            <a:ext cx="471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time</a:t>
            </a:r>
            <a:endParaRPr lang="en-US" sz="1200" dirty="0"/>
          </a:p>
        </p:txBody>
      </p:sp>
      <p:sp>
        <p:nvSpPr>
          <p:cNvPr id="183" name="Rettangolo 182"/>
          <p:cNvSpPr/>
          <p:nvPr/>
        </p:nvSpPr>
        <p:spPr>
          <a:xfrm>
            <a:off x="3714315" y="1716668"/>
            <a:ext cx="486030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 ~10Å</a:t>
            </a:r>
          </a:p>
        </p:txBody>
      </p:sp>
      <p:sp>
        <p:nvSpPr>
          <p:cNvPr id="184" name="Rettangolo 183"/>
          <p:cNvSpPr/>
          <p:nvPr/>
        </p:nvSpPr>
        <p:spPr>
          <a:xfrm>
            <a:off x="3687500" y="2613780"/>
            <a:ext cx="551754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 ~290Å</a:t>
            </a:r>
          </a:p>
        </p:txBody>
      </p:sp>
      <p:sp>
        <p:nvSpPr>
          <p:cNvPr id="185" name="Rettangolo 184"/>
          <p:cNvSpPr/>
          <p:nvPr/>
        </p:nvSpPr>
        <p:spPr>
          <a:xfrm>
            <a:off x="3699046" y="3560005"/>
            <a:ext cx="551754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 ~495Å</a:t>
            </a:r>
          </a:p>
        </p:txBody>
      </p:sp>
      <p:sp>
        <p:nvSpPr>
          <p:cNvPr id="186" name="Rettangolo 185"/>
          <p:cNvSpPr/>
          <p:nvPr/>
        </p:nvSpPr>
        <p:spPr>
          <a:xfrm>
            <a:off x="3704750" y="4497555"/>
            <a:ext cx="522900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~500Å</a:t>
            </a:r>
          </a:p>
        </p:txBody>
      </p:sp>
      <p:sp>
        <p:nvSpPr>
          <p:cNvPr id="210" name="Rettangolo 209"/>
          <p:cNvSpPr/>
          <p:nvPr/>
        </p:nvSpPr>
        <p:spPr>
          <a:xfrm>
            <a:off x="276825" y="1693411"/>
            <a:ext cx="556563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2000 s </a:t>
            </a:r>
          </a:p>
        </p:txBody>
      </p:sp>
      <p:sp>
        <p:nvSpPr>
          <p:cNvPr id="211" name="Rettangolo 210"/>
          <p:cNvSpPr/>
          <p:nvPr/>
        </p:nvSpPr>
        <p:spPr>
          <a:xfrm>
            <a:off x="276825" y="2625432"/>
            <a:ext cx="556563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3800 s </a:t>
            </a:r>
          </a:p>
        </p:txBody>
      </p:sp>
      <p:sp>
        <p:nvSpPr>
          <p:cNvPr id="212" name="Rettangolo 211"/>
          <p:cNvSpPr/>
          <p:nvPr/>
        </p:nvSpPr>
        <p:spPr>
          <a:xfrm>
            <a:off x="276812" y="3575261"/>
            <a:ext cx="556563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4645 s </a:t>
            </a:r>
          </a:p>
        </p:txBody>
      </p:sp>
      <p:sp>
        <p:nvSpPr>
          <p:cNvPr id="213" name="Rettangolo 212"/>
          <p:cNvSpPr/>
          <p:nvPr/>
        </p:nvSpPr>
        <p:spPr>
          <a:xfrm>
            <a:off x="246925" y="4517636"/>
            <a:ext cx="556563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4697 s </a:t>
            </a:r>
          </a:p>
        </p:txBody>
      </p:sp>
      <p:sp>
        <p:nvSpPr>
          <p:cNvPr id="89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44422D3-DE59-4F8F-A3AB-0EFD394F143D}" type="slidenum">
              <a:rPr lang="en-US" smtClean="0"/>
              <a:t>16</a:t>
            </a:fld>
            <a:endParaRPr lang="en-US" dirty="0"/>
          </a:p>
        </p:txBody>
      </p:sp>
      <p:sp>
        <p:nvSpPr>
          <p:cNvPr id="81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2876040" cy="655638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K3Sb formation:</a:t>
            </a:r>
            <a:endParaRPr lang="en-US" sz="2400" b="1" dirty="0">
              <a:solidFill>
                <a:srgbClr val="7030A0"/>
              </a:solidFill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228600" y="2347577"/>
            <a:ext cx="4848452" cy="3279555"/>
            <a:chOff x="228600" y="2347577"/>
            <a:chExt cx="4848452" cy="3279555"/>
          </a:xfrm>
        </p:grpSpPr>
        <p:sp>
          <p:nvSpPr>
            <p:cNvPr id="2" name="Rettangolo 1"/>
            <p:cNvSpPr/>
            <p:nvPr/>
          </p:nvSpPr>
          <p:spPr>
            <a:xfrm>
              <a:off x="228600" y="5257800"/>
              <a:ext cx="219750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1. Start K </a:t>
              </a:r>
              <a:r>
                <a:rPr lang="en-US" dirty="0"/>
                <a:t>reaction </a:t>
              </a:r>
            </a:p>
          </p:txBody>
        </p:sp>
        <p:sp>
          <p:nvSpPr>
            <p:cNvPr id="56" name="Freccia bidirezionale orizzontale 55"/>
            <p:cNvSpPr/>
            <p:nvPr/>
          </p:nvSpPr>
          <p:spPr>
            <a:xfrm>
              <a:off x="4392415" y="2347577"/>
              <a:ext cx="684637" cy="32778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228600" y="2286000"/>
            <a:ext cx="2588209" cy="3704026"/>
            <a:chOff x="228600" y="2286000"/>
            <a:chExt cx="2588209" cy="3704026"/>
          </a:xfrm>
        </p:grpSpPr>
        <p:sp>
          <p:nvSpPr>
            <p:cNvPr id="6" name="Freccia in su 5"/>
            <p:cNvSpPr/>
            <p:nvPr/>
          </p:nvSpPr>
          <p:spPr>
            <a:xfrm>
              <a:off x="1262424" y="2286000"/>
              <a:ext cx="337776" cy="462542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228600" y="5620694"/>
              <a:ext cx="2588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 K is not initially sticking</a:t>
              </a:r>
              <a:endParaRPr lang="en-US" dirty="0"/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239679" y="4876800"/>
            <a:ext cx="8711103" cy="1555114"/>
            <a:chOff x="239679" y="4876800"/>
            <a:chExt cx="8711103" cy="1555114"/>
          </a:xfrm>
        </p:grpSpPr>
        <p:sp>
          <p:nvSpPr>
            <p:cNvPr id="61" name="Freccia in su 60"/>
            <p:cNvSpPr/>
            <p:nvPr/>
          </p:nvSpPr>
          <p:spPr>
            <a:xfrm>
              <a:off x="5758224" y="4876800"/>
              <a:ext cx="337776" cy="462542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  <p:grpSp>
          <p:nvGrpSpPr>
            <p:cNvPr id="11" name="Gruppo 10"/>
            <p:cNvGrpSpPr/>
            <p:nvPr/>
          </p:nvGrpSpPr>
          <p:grpSpPr>
            <a:xfrm>
              <a:off x="239679" y="6062582"/>
              <a:ext cx="8711103" cy="369332"/>
              <a:chOff x="1248112" y="6000588"/>
              <a:chExt cx="8711103" cy="369332"/>
            </a:xfrm>
          </p:grpSpPr>
          <p:sp>
            <p:nvSpPr>
              <p:cNvPr id="9" name="CasellaDiTesto 8"/>
              <p:cNvSpPr txBox="1"/>
              <p:nvPr/>
            </p:nvSpPr>
            <p:spPr>
              <a:xfrm>
                <a:off x="1248112" y="6000588"/>
                <a:ext cx="87111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3. Low intensity fringes and larger background= rougher surface      enhanced reaction rate </a:t>
                </a:r>
                <a:endParaRPr lang="en-US" dirty="0"/>
              </a:p>
            </p:txBody>
          </p:sp>
          <p:sp>
            <p:nvSpPr>
              <p:cNvPr id="10" name="Freccia a destra 9"/>
              <p:cNvSpPr/>
              <p:nvPr/>
            </p:nvSpPr>
            <p:spPr>
              <a:xfrm>
                <a:off x="7333306" y="6167148"/>
                <a:ext cx="181578" cy="6314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asellaDiTesto 2"/>
          <p:cNvSpPr txBox="1"/>
          <p:nvPr/>
        </p:nvSpPr>
        <p:spPr>
          <a:xfrm>
            <a:off x="3355540" y="330552"/>
            <a:ext cx="41966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RT</a:t>
            </a:r>
            <a:endParaRPr lang="en-US" dirty="0"/>
          </a:p>
        </p:txBody>
      </p:sp>
      <p:sp>
        <p:nvSpPr>
          <p:cNvPr id="63" name="CasellaDiTesto 62"/>
          <p:cNvSpPr txBox="1"/>
          <p:nvPr/>
        </p:nvSpPr>
        <p:spPr>
          <a:xfrm>
            <a:off x="7697813" y="340009"/>
            <a:ext cx="71205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100 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87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34264" y="989093"/>
            <a:ext cx="1197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 Cathode 1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3" name="Immagine 4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625" y="1434625"/>
            <a:ext cx="2283655" cy="914400"/>
          </a:xfrm>
          <a:prstGeom prst="rect">
            <a:avLst/>
          </a:prstGeom>
        </p:spPr>
      </p:pic>
      <p:pic>
        <p:nvPicPr>
          <p:cNvPr id="50" name="Immagine 4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184" y="1444830"/>
            <a:ext cx="2283655" cy="914400"/>
          </a:xfrm>
          <a:prstGeom prst="rect">
            <a:avLst/>
          </a:prstGeom>
        </p:spPr>
      </p:pic>
      <p:sp>
        <p:nvSpPr>
          <p:cNvPr id="56" name="CasellaDiTesto 55"/>
          <p:cNvSpPr txBox="1"/>
          <p:nvPr/>
        </p:nvSpPr>
        <p:spPr>
          <a:xfrm>
            <a:off x="615579" y="1719296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K2CsSb 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18" name="Rettangolo 117"/>
          <p:cNvSpPr/>
          <p:nvPr/>
        </p:nvSpPr>
        <p:spPr>
          <a:xfrm>
            <a:off x="381000" y="1444830"/>
            <a:ext cx="8446625" cy="94175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4"/>
          <p:cNvSpPr txBox="1"/>
          <p:nvPr/>
        </p:nvSpPr>
        <p:spPr>
          <a:xfrm>
            <a:off x="5943600" y="989091"/>
            <a:ext cx="109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Cathode2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2" name="CasellaDiTesto 121"/>
          <p:cNvSpPr txBox="1"/>
          <p:nvPr/>
        </p:nvSpPr>
        <p:spPr>
          <a:xfrm>
            <a:off x="7638325" y="2061329"/>
            <a:ext cx="133401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QE(%)=3.7</a:t>
            </a:r>
            <a:r>
              <a:rPr lang="en-US" sz="1600" b="1" dirty="0" smtClean="0">
                <a:solidFill>
                  <a:srgbClr val="0000FF"/>
                </a:solidFill>
              </a:rPr>
              <a:t>% 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27" name="CasellaDiTesto 126"/>
          <p:cNvSpPr txBox="1"/>
          <p:nvPr/>
        </p:nvSpPr>
        <p:spPr>
          <a:xfrm>
            <a:off x="3990971" y="2043826"/>
            <a:ext cx="12089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QE(%)=1.4</a:t>
            </a:r>
            <a:r>
              <a:rPr lang="en-US" sz="1600" b="1" dirty="0" smtClean="0">
                <a:solidFill>
                  <a:srgbClr val="0000FF"/>
                </a:solidFill>
              </a:rPr>
              <a:t>% 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3990971" y="1446339"/>
            <a:ext cx="76976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249Å Cs</a:t>
            </a:r>
            <a:endParaRPr lang="en-US" sz="1400" dirty="0"/>
          </a:p>
        </p:txBody>
      </p:sp>
      <p:sp>
        <p:nvSpPr>
          <p:cNvPr id="42" name="CasellaDiTesto 41"/>
          <p:cNvSpPr txBox="1"/>
          <p:nvPr/>
        </p:nvSpPr>
        <p:spPr>
          <a:xfrm>
            <a:off x="7682280" y="1444830"/>
            <a:ext cx="76976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756Å Cs</a:t>
            </a:r>
            <a:endParaRPr lang="en-US" sz="1400" dirty="0"/>
          </a:p>
        </p:txBody>
      </p:sp>
      <p:sp>
        <p:nvSpPr>
          <p:cNvPr id="4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44422D3-DE59-4F8F-A3AB-0EFD394F143D}" type="slidenum">
              <a:rPr lang="en-US" smtClean="0"/>
              <a:t>17</a:t>
            </a:fld>
            <a:endParaRPr lang="en-US" dirty="0"/>
          </a:p>
        </p:txBody>
      </p:sp>
      <p:sp>
        <p:nvSpPr>
          <p:cNvPr id="46" name="CasellaDiTesto 45"/>
          <p:cNvSpPr txBox="1"/>
          <p:nvPr/>
        </p:nvSpPr>
        <p:spPr>
          <a:xfrm>
            <a:off x="1371600" y="147935"/>
            <a:ext cx="6957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900FF"/>
                </a:solidFill>
              </a:rPr>
              <a:t>Comparison of Crystal structure and Final QE: K</a:t>
            </a:r>
            <a:r>
              <a:rPr lang="en-US" sz="1400" b="1" dirty="0" smtClean="0">
                <a:solidFill>
                  <a:srgbClr val="9900FF"/>
                </a:solidFill>
              </a:rPr>
              <a:t>2</a:t>
            </a:r>
            <a:r>
              <a:rPr lang="en-US" sz="2400" b="1" dirty="0" smtClean="0">
                <a:solidFill>
                  <a:srgbClr val="9900FF"/>
                </a:solidFill>
              </a:rPr>
              <a:t>CsSb</a:t>
            </a:r>
            <a:endParaRPr lang="en-US" sz="2400" b="1" dirty="0">
              <a:solidFill>
                <a:srgbClr val="9900FF"/>
              </a:solidFill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2743200" y="3755741"/>
            <a:ext cx="4696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900FF"/>
                </a:solidFill>
              </a:rPr>
              <a:t>WAXS camera 1 after evaporation…</a:t>
            </a:r>
            <a:endParaRPr lang="en-US" sz="2400" b="1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89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3092-8B53-4BEA-8D1C-9224CA1C654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CasellaDiTesto 8"/>
          <p:cNvSpPr txBox="1"/>
          <p:nvPr/>
        </p:nvSpPr>
        <p:spPr>
          <a:xfrm>
            <a:off x="2981517" y="5143331"/>
            <a:ext cx="1686006" cy="295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Identifying phases….</a:t>
            </a:r>
            <a:endParaRPr lang="en-US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762000" y="452735"/>
            <a:ext cx="8120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900FF"/>
                </a:solidFill>
              </a:rPr>
              <a:t>Comparison of Crystal structure and Final QE: </a:t>
            </a:r>
            <a:r>
              <a:rPr lang="en-US" sz="2400" b="1" dirty="0" smtClean="0">
                <a:solidFill>
                  <a:srgbClr val="FF0000"/>
                </a:solidFill>
              </a:rPr>
              <a:t>K</a:t>
            </a:r>
            <a:r>
              <a:rPr lang="en-US" sz="1400" b="1" dirty="0" smtClean="0">
                <a:solidFill>
                  <a:srgbClr val="FF0000"/>
                </a:solidFill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</a:rPr>
              <a:t>CsSb cathodes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007894"/>
          </a:xfrm>
          <a:prstGeom prst="rect">
            <a:avLst/>
          </a:prstGeom>
        </p:spPr>
      </p:pic>
      <p:sp>
        <p:nvSpPr>
          <p:cNvPr id="14" name="Ovale 13"/>
          <p:cNvSpPr/>
          <p:nvPr/>
        </p:nvSpPr>
        <p:spPr>
          <a:xfrm>
            <a:off x="3253116" y="3429000"/>
            <a:ext cx="785484" cy="2590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uppo 4"/>
          <p:cNvGrpSpPr/>
          <p:nvPr/>
        </p:nvGrpSpPr>
        <p:grpSpPr>
          <a:xfrm>
            <a:off x="1752600" y="914400"/>
            <a:ext cx="4800600" cy="2209758"/>
            <a:chOff x="-887392" y="930808"/>
            <a:chExt cx="3607826" cy="1462747"/>
          </a:xfrm>
        </p:grpSpPr>
        <p:sp>
          <p:nvSpPr>
            <p:cNvPr id="15" name="CasellaDiTesto 14"/>
            <p:cNvSpPr txBox="1"/>
            <p:nvPr/>
          </p:nvSpPr>
          <p:spPr>
            <a:xfrm>
              <a:off x="-887392" y="930808"/>
              <a:ext cx="509419" cy="221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K2CsSb</a:t>
              </a:r>
              <a:endParaRPr lang="en-US" sz="1200" dirty="0"/>
            </a:p>
          </p:txBody>
        </p:sp>
        <p:cxnSp>
          <p:nvCxnSpPr>
            <p:cNvPr id="17" name="Connettore 2 16"/>
            <p:cNvCxnSpPr/>
            <p:nvPr/>
          </p:nvCxnSpPr>
          <p:spPr>
            <a:xfrm>
              <a:off x="-377974" y="1152428"/>
              <a:ext cx="172051" cy="14374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/>
            <p:cNvCxnSpPr/>
            <p:nvPr/>
          </p:nvCxnSpPr>
          <p:spPr>
            <a:xfrm>
              <a:off x="-377974" y="1152428"/>
              <a:ext cx="1269435" cy="7187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20"/>
            <p:cNvCxnSpPr/>
            <p:nvPr/>
          </p:nvCxnSpPr>
          <p:spPr>
            <a:xfrm>
              <a:off x="-377974" y="1152428"/>
              <a:ext cx="2183921" cy="44857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22"/>
            <p:cNvCxnSpPr/>
            <p:nvPr/>
          </p:nvCxnSpPr>
          <p:spPr>
            <a:xfrm>
              <a:off x="-377974" y="1152428"/>
              <a:ext cx="3098408" cy="124112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Ovale 17"/>
          <p:cNvSpPr/>
          <p:nvPr/>
        </p:nvSpPr>
        <p:spPr>
          <a:xfrm>
            <a:off x="838200" y="3429000"/>
            <a:ext cx="785484" cy="2590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e 19"/>
          <p:cNvSpPr/>
          <p:nvPr/>
        </p:nvSpPr>
        <p:spPr>
          <a:xfrm>
            <a:off x="7215516" y="3505200"/>
            <a:ext cx="785484" cy="2590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7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44422D3-DE59-4F8F-A3AB-0EFD394F143D}" type="slidenum">
              <a:rPr lang="en-US" smtClean="0"/>
              <a:t>19</a:t>
            </a:fld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28800"/>
            <a:ext cx="8757699" cy="393192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219200" y="605135"/>
            <a:ext cx="6699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900FF"/>
                </a:solidFill>
              </a:rPr>
              <a:t>Evolution of Crystal structure during </a:t>
            </a:r>
            <a:r>
              <a:rPr lang="en-US" sz="2400" b="1" dirty="0" smtClean="0">
                <a:solidFill>
                  <a:srgbClr val="FF0000"/>
                </a:solidFill>
              </a:rPr>
              <a:t>K</a:t>
            </a:r>
            <a:r>
              <a:rPr lang="en-US" sz="1400" b="1" dirty="0" smtClean="0">
                <a:solidFill>
                  <a:srgbClr val="FF0000"/>
                </a:solidFill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</a:rPr>
              <a:t>CsSb growth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684065" y="4964414"/>
            <a:ext cx="127150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15 nm </a:t>
            </a:r>
            <a:r>
              <a:rPr lang="en-US" sz="1400" dirty="0" err="1" smtClean="0">
                <a:solidFill>
                  <a:srgbClr val="FF0000"/>
                </a:solidFill>
              </a:rPr>
              <a:t>Sb</a:t>
            </a:r>
            <a:r>
              <a:rPr lang="en-US" sz="1400" dirty="0" smtClean="0">
                <a:solidFill>
                  <a:srgbClr val="FF0000"/>
                </a:solidFill>
              </a:rPr>
              <a:t> 100C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992640" y="4343400"/>
            <a:ext cx="77777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70 nm K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019800" y="3906570"/>
            <a:ext cx="77777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5</a:t>
            </a:r>
            <a:r>
              <a:rPr lang="en-US" sz="1400" dirty="0" smtClean="0"/>
              <a:t>0 nm K</a:t>
            </a:r>
            <a:endParaRPr lang="en-US" sz="1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096000" y="3352800"/>
            <a:ext cx="94288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150 nm Cs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7093205" y="1990253"/>
            <a:ext cx="1647913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04800"/>
            <a:ext cx="8420374" cy="6400800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FF4B2-0F81-4644-A315-4570E3BA8DC4}" type="slidenum">
              <a:rPr lang="en-US" smtClean="0"/>
              <a:t>2</a:t>
            </a:fld>
            <a:endParaRPr lang="en-US"/>
          </a:p>
        </p:txBody>
      </p:sp>
      <p:grpSp>
        <p:nvGrpSpPr>
          <p:cNvPr id="6" name="Gruppo 5"/>
          <p:cNvGrpSpPr/>
          <p:nvPr/>
        </p:nvGrpSpPr>
        <p:grpSpPr>
          <a:xfrm>
            <a:off x="685800" y="533400"/>
            <a:ext cx="4800600" cy="762000"/>
            <a:chOff x="685800" y="533400"/>
            <a:chExt cx="4800600" cy="762000"/>
          </a:xfrm>
        </p:grpSpPr>
        <p:sp>
          <p:nvSpPr>
            <p:cNvPr id="4" name="CasellaDiTesto 3"/>
            <p:cNvSpPr txBox="1"/>
            <p:nvPr/>
          </p:nvSpPr>
          <p:spPr>
            <a:xfrm>
              <a:off x="685800" y="533400"/>
              <a:ext cx="357020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RHIC: </a:t>
              </a:r>
              <a:r>
                <a:rPr lang="en-US" dirty="0" smtClean="0"/>
                <a:t>Relativistic Heavy Ion Collider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Connettore 2 6"/>
            <p:cNvCxnSpPr/>
            <p:nvPr/>
          </p:nvCxnSpPr>
          <p:spPr>
            <a:xfrm>
              <a:off x="2971800" y="902732"/>
              <a:ext cx="2514600" cy="392668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o 19"/>
          <p:cNvGrpSpPr/>
          <p:nvPr/>
        </p:nvGrpSpPr>
        <p:grpSpPr>
          <a:xfrm>
            <a:off x="655138" y="1383268"/>
            <a:ext cx="3688262" cy="1969532"/>
            <a:chOff x="655138" y="1383268"/>
            <a:chExt cx="3688262" cy="1969532"/>
          </a:xfrm>
        </p:grpSpPr>
        <p:grpSp>
          <p:nvGrpSpPr>
            <p:cNvPr id="18" name="Gruppo 17"/>
            <p:cNvGrpSpPr/>
            <p:nvPr/>
          </p:nvGrpSpPr>
          <p:grpSpPr>
            <a:xfrm>
              <a:off x="655138" y="1383268"/>
              <a:ext cx="3002462" cy="1436132"/>
              <a:chOff x="655138" y="1383268"/>
              <a:chExt cx="3002462" cy="1436132"/>
            </a:xfrm>
          </p:grpSpPr>
          <p:sp>
            <p:nvSpPr>
              <p:cNvPr id="14" name="CasellaDiTesto 13"/>
              <p:cNvSpPr txBox="1"/>
              <p:nvPr/>
            </p:nvSpPr>
            <p:spPr>
              <a:xfrm>
                <a:off x="655138" y="1383268"/>
                <a:ext cx="269766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R&amp;D Collider Department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5" name="Connettore 2 14"/>
              <p:cNvCxnSpPr/>
              <p:nvPr/>
            </p:nvCxnSpPr>
            <p:spPr>
              <a:xfrm>
                <a:off x="2743200" y="1752600"/>
                <a:ext cx="914400" cy="106680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Ovale 18"/>
            <p:cNvSpPr/>
            <p:nvPr/>
          </p:nvSpPr>
          <p:spPr>
            <a:xfrm>
              <a:off x="3528747" y="2895600"/>
              <a:ext cx="814653" cy="4572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655138" y="4267200"/>
            <a:ext cx="4221662" cy="1960348"/>
            <a:chOff x="655138" y="4267200"/>
            <a:chExt cx="4221662" cy="1960348"/>
          </a:xfrm>
        </p:grpSpPr>
        <p:grpSp>
          <p:nvGrpSpPr>
            <p:cNvPr id="2" name="Gruppo 1"/>
            <p:cNvGrpSpPr/>
            <p:nvPr/>
          </p:nvGrpSpPr>
          <p:grpSpPr>
            <a:xfrm>
              <a:off x="655138" y="4267200"/>
              <a:ext cx="4221662" cy="1960348"/>
              <a:chOff x="655138" y="4267200"/>
              <a:chExt cx="4221662" cy="1960348"/>
            </a:xfrm>
          </p:grpSpPr>
          <p:sp>
            <p:nvSpPr>
              <p:cNvPr id="8" name="CasellaDiTesto 7"/>
              <p:cNvSpPr txBox="1"/>
              <p:nvPr/>
            </p:nvSpPr>
            <p:spPr>
              <a:xfrm>
                <a:off x="655138" y="5858216"/>
                <a:ext cx="40155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NSLS: </a:t>
                </a:r>
                <a:r>
                  <a:rPr lang="en-US" dirty="0" smtClean="0"/>
                  <a:t>National Synchrotron Light Source </a:t>
                </a:r>
              </a:p>
            </p:txBody>
          </p:sp>
          <p:sp>
            <p:nvSpPr>
              <p:cNvPr id="10" name="Ovale 9"/>
              <p:cNvSpPr/>
              <p:nvPr/>
            </p:nvSpPr>
            <p:spPr>
              <a:xfrm>
                <a:off x="3505200" y="4267200"/>
                <a:ext cx="1371600" cy="914400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" name="Connettore 2 21"/>
            <p:cNvCxnSpPr/>
            <p:nvPr/>
          </p:nvCxnSpPr>
          <p:spPr>
            <a:xfrm flipV="1">
              <a:off x="2286000" y="4953000"/>
              <a:ext cx="1295400" cy="76200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asellaDiTesto 23"/>
          <p:cNvSpPr txBox="1"/>
          <p:nvPr/>
        </p:nvSpPr>
        <p:spPr>
          <a:xfrm>
            <a:off x="1905000" y="425678"/>
            <a:ext cx="558338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</a:rPr>
              <a:t>Brookhaven National Laboratory</a:t>
            </a:r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00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204_Sb_contra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076553"/>
            <a:ext cx="2679523" cy="3657600"/>
          </a:xfrm>
          <a:prstGeom prst="rect">
            <a:avLst/>
          </a:prstGeom>
        </p:spPr>
      </p:pic>
      <p:pic>
        <p:nvPicPr>
          <p:cNvPr id="6" name="Picture 5" descr="S217_K2CsSb_contra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5877" y="1076554"/>
            <a:ext cx="2679523" cy="3657600"/>
          </a:xfrm>
          <a:prstGeom prst="rect">
            <a:avLst/>
          </a:prstGeom>
        </p:spPr>
      </p:pic>
      <p:pic>
        <p:nvPicPr>
          <p:cNvPr id="5" name="Picture 4" descr="S214_K3Sb_contras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6600" y="1076554"/>
            <a:ext cx="2679523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7858" y="4901625"/>
            <a:ext cx="2487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Sb</a:t>
            </a:r>
            <a:r>
              <a:rPr lang="en-US" sz="1600" dirty="0" smtClean="0"/>
              <a:t> evaporated at 100C</a:t>
            </a:r>
          </a:p>
          <a:p>
            <a:pPr algn="ctr"/>
            <a:r>
              <a:rPr lang="en-US" sz="1600" dirty="0" smtClean="0"/>
              <a:t>Clear [003] texture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124200" y="4884003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Add Potassium at 135C</a:t>
            </a:r>
          </a:p>
          <a:p>
            <a:pPr algn="ctr"/>
            <a:r>
              <a:rPr lang="en-US" sz="1600" dirty="0" smtClean="0"/>
              <a:t>Textured final film</a:t>
            </a:r>
          </a:p>
          <a:p>
            <a:pPr algn="ctr"/>
            <a:r>
              <a:rPr lang="en-US" sz="1600" dirty="0" smtClean="0"/>
              <a:t>But not K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Sb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061711" y="4924961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Add Cesium at 135C</a:t>
            </a:r>
          </a:p>
          <a:p>
            <a:pPr algn="ctr"/>
            <a:r>
              <a:rPr lang="en-US" sz="1600" dirty="0" smtClean="0"/>
              <a:t>Textured final film</a:t>
            </a:r>
          </a:p>
          <a:p>
            <a:pPr algn="ctr"/>
            <a:r>
              <a:rPr lang="en-US" sz="1600" dirty="0" smtClean="0"/>
              <a:t>Both [220] &amp; [222</a:t>
            </a:r>
            <a:r>
              <a:rPr lang="en-US" sz="1600" dirty="0" smtClean="0"/>
              <a:t>]</a:t>
            </a:r>
            <a:endParaRPr lang="en-US" sz="1600" dirty="0" smtClean="0"/>
          </a:p>
        </p:txBody>
      </p:sp>
      <p:sp>
        <p:nvSpPr>
          <p:cNvPr id="10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44422D3-DE59-4F8F-A3AB-0EFD394F143D}" type="slidenum">
              <a:rPr lang="en-US" smtClean="0"/>
              <a:t>20</a:t>
            </a:fld>
            <a:endParaRPr lang="en-US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048000" y="300335"/>
            <a:ext cx="31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900FF"/>
                </a:solidFill>
              </a:rPr>
              <a:t>K</a:t>
            </a:r>
            <a:r>
              <a:rPr lang="en-US" sz="1400" b="1" dirty="0">
                <a:solidFill>
                  <a:srgbClr val="9900FF"/>
                </a:solidFill>
              </a:rPr>
              <a:t>2</a:t>
            </a:r>
            <a:r>
              <a:rPr lang="en-US" sz="2400" b="1" dirty="0">
                <a:solidFill>
                  <a:srgbClr val="9900FF"/>
                </a:solidFill>
              </a:rPr>
              <a:t>CsSb Cathode </a:t>
            </a:r>
            <a:r>
              <a:rPr lang="en-US" sz="2400" b="1" dirty="0" smtClean="0">
                <a:solidFill>
                  <a:srgbClr val="9900FF"/>
                </a:solidFill>
              </a:rPr>
              <a:t>texture</a:t>
            </a:r>
            <a:endParaRPr lang="en-US" sz="2400" b="1" dirty="0">
              <a:solidFill>
                <a:srgbClr val="9900FF"/>
              </a:solidFill>
            </a:endParaRPr>
          </a:p>
        </p:txBody>
      </p:sp>
      <p:sp>
        <p:nvSpPr>
          <p:cNvPr id="12" name="Freccia a destra 11"/>
          <p:cNvSpPr/>
          <p:nvPr/>
        </p:nvSpPr>
        <p:spPr>
          <a:xfrm>
            <a:off x="2971800" y="2807272"/>
            <a:ext cx="304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ccia a destra 12"/>
          <p:cNvSpPr/>
          <p:nvPr/>
        </p:nvSpPr>
        <p:spPr>
          <a:xfrm>
            <a:off x="5943600" y="2810347"/>
            <a:ext cx="304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tangolo 1"/>
          <p:cNvSpPr/>
          <p:nvPr/>
        </p:nvSpPr>
        <p:spPr>
          <a:xfrm>
            <a:off x="6361203" y="783300"/>
            <a:ext cx="242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Final QE 6.3% @ 532nm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434267" y="1228253"/>
            <a:ext cx="4122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Sb</a:t>
            </a:r>
            <a:endParaRPr lang="en-US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5486308" y="1228253"/>
            <a:ext cx="3048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8365134" y="1219200"/>
            <a:ext cx="3978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07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/>
          <p:cNvSpPr txBox="1"/>
          <p:nvPr/>
        </p:nvSpPr>
        <p:spPr>
          <a:xfrm>
            <a:off x="3048000" y="300335"/>
            <a:ext cx="2793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900FF"/>
                </a:solidFill>
              </a:rPr>
              <a:t>Diffusion length of K</a:t>
            </a:r>
            <a:endParaRPr lang="en-US" sz="2400" b="1" dirty="0">
              <a:solidFill>
                <a:srgbClr val="9900FF"/>
              </a:solidFill>
            </a:endParaRPr>
          </a:p>
        </p:txBody>
      </p:sp>
      <p:sp>
        <p:nvSpPr>
          <p:cNvPr id="15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44422D3-DE59-4F8F-A3AB-0EFD394F143D}" type="slidenum">
              <a:rPr lang="en-US" smtClean="0"/>
              <a:t>21</a:t>
            </a:fld>
            <a:endParaRPr lang="en-US" dirty="0"/>
          </a:p>
        </p:txBody>
      </p:sp>
      <p:grpSp>
        <p:nvGrpSpPr>
          <p:cNvPr id="5" name="Gruppo 4"/>
          <p:cNvGrpSpPr/>
          <p:nvPr/>
        </p:nvGrpSpPr>
        <p:grpSpPr>
          <a:xfrm>
            <a:off x="1218137" y="762000"/>
            <a:ext cx="7457016" cy="2639085"/>
            <a:chOff x="1218137" y="762000"/>
            <a:chExt cx="7457016" cy="2639085"/>
          </a:xfrm>
        </p:grpSpPr>
        <p:grpSp>
          <p:nvGrpSpPr>
            <p:cNvPr id="4" name="Gruppo 3"/>
            <p:cNvGrpSpPr/>
            <p:nvPr/>
          </p:nvGrpSpPr>
          <p:grpSpPr>
            <a:xfrm>
              <a:off x="1218137" y="762000"/>
              <a:ext cx="5412326" cy="2639085"/>
              <a:chOff x="1218137" y="762000"/>
              <a:chExt cx="5412326" cy="2639085"/>
            </a:xfrm>
          </p:grpSpPr>
          <p:pic>
            <p:nvPicPr>
              <p:cNvPr id="10" name="Immagine 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847"/>
              <a:stretch/>
            </p:blipFill>
            <p:spPr>
              <a:xfrm>
                <a:off x="4114800" y="762000"/>
                <a:ext cx="2515663" cy="2639085"/>
              </a:xfrm>
              <a:prstGeom prst="rect">
                <a:avLst/>
              </a:prstGeom>
            </p:spPr>
          </p:pic>
          <p:pic>
            <p:nvPicPr>
              <p:cNvPr id="11" name="Immagine 1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166"/>
              <a:stretch/>
            </p:blipFill>
            <p:spPr>
              <a:xfrm>
                <a:off x="1218137" y="762000"/>
                <a:ext cx="2515663" cy="2590800"/>
              </a:xfrm>
              <a:prstGeom prst="rect">
                <a:avLst/>
              </a:prstGeom>
            </p:spPr>
          </p:pic>
          <p:sp>
            <p:nvSpPr>
              <p:cNvPr id="14" name="Freccia a destra 13"/>
              <p:cNvSpPr/>
              <p:nvPr/>
            </p:nvSpPr>
            <p:spPr>
              <a:xfrm>
                <a:off x="3733800" y="1905000"/>
                <a:ext cx="304800" cy="3048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CasellaDiTesto 1"/>
            <p:cNvSpPr txBox="1"/>
            <p:nvPr/>
          </p:nvSpPr>
          <p:spPr>
            <a:xfrm>
              <a:off x="6629400" y="1828800"/>
              <a:ext cx="20457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15 nm </a:t>
              </a:r>
              <a:r>
                <a:rPr lang="en-US" b="1" dirty="0" err="1" smtClean="0">
                  <a:solidFill>
                    <a:srgbClr val="0000FF"/>
                  </a:solidFill>
                </a:rPr>
                <a:t>Sb</a:t>
              </a:r>
              <a:r>
                <a:rPr lang="en-US" b="1" dirty="0" smtClean="0">
                  <a:solidFill>
                    <a:srgbClr val="0000FF"/>
                  </a:solidFill>
                </a:rPr>
                <a:t> </a:t>
              </a:r>
              <a:r>
                <a:rPr lang="en-US" dirty="0" smtClean="0"/>
                <a:t>+ 90 nm K</a:t>
              </a:r>
              <a:endParaRPr lang="en-US" dirty="0"/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762000" y="3516868"/>
            <a:ext cx="7391400" cy="3100864"/>
            <a:chOff x="762000" y="3352800"/>
            <a:chExt cx="7391400" cy="3100864"/>
          </a:xfrm>
        </p:grpSpPr>
        <p:grpSp>
          <p:nvGrpSpPr>
            <p:cNvPr id="3" name="Gruppo 2"/>
            <p:cNvGrpSpPr/>
            <p:nvPr/>
          </p:nvGrpSpPr>
          <p:grpSpPr>
            <a:xfrm>
              <a:off x="762000" y="3352800"/>
              <a:ext cx="7391400" cy="2631541"/>
              <a:chOff x="304800" y="3352800"/>
              <a:chExt cx="7391400" cy="2631541"/>
            </a:xfrm>
          </p:grpSpPr>
          <p:pic>
            <p:nvPicPr>
              <p:cNvPr id="8" name="Immagine 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053"/>
              <a:stretch/>
            </p:blipFill>
            <p:spPr>
              <a:xfrm>
                <a:off x="304800" y="3352800"/>
                <a:ext cx="2515663" cy="2631541"/>
              </a:xfrm>
              <a:prstGeom prst="rect">
                <a:avLst/>
              </a:prstGeom>
            </p:spPr>
          </p:pic>
          <p:pic>
            <p:nvPicPr>
              <p:cNvPr id="7" name="Immagine 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07" b="29373"/>
              <a:stretch/>
            </p:blipFill>
            <p:spPr>
              <a:xfrm>
                <a:off x="2906162" y="3401085"/>
                <a:ext cx="2276501" cy="2583256"/>
              </a:xfrm>
              <a:prstGeom prst="rect">
                <a:avLst/>
              </a:prstGeom>
            </p:spPr>
          </p:pic>
          <p:pic>
            <p:nvPicPr>
              <p:cNvPr id="6" name="Immagine 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66" r="84" b="29373"/>
              <a:stretch/>
            </p:blipFill>
            <p:spPr>
              <a:xfrm>
                <a:off x="5383041" y="3401085"/>
                <a:ext cx="2313159" cy="2583256"/>
              </a:xfrm>
              <a:prstGeom prst="rect">
                <a:avLst/>
              </a:prstGeom>
            </p:spPr>
          </p:pic>
          <p:sp>
            <p:nvSpPr>
              <p:cNvPr id="12" name="Freccia a destra 11"/>
              <p:cNvSpPr/>
              <p:nvPr/>
            </p:nvSpPr>
            <p:spPr>
              <a:xfrm>
                <a:off x="2667000" y="4495800"/>
                <a:ext cx="304800" cy="3048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ccia a destra 15"/>
              <p:cNvSpPr/>
              <p:nvPr/>
            </p:nvSpPr>
            <p:spPr>
              <a:xfrm>
                <a:off x="5078241" y="4495800"/>
                <a:ext cx="304800" cy="3048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CasellaDiTesto 8"/>
            <p:cNvSpPr txBox="1"/>
            <p:nvPr/>
          </p:nvSpPr>
          <p:spPr>
            <a:xfrm>
              <a:off x="2864140" y="6084332"/>
              <a:ext cx="33842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100 nm </a:t>
              </a:r>
              <a:r>
                <a:rPr lang="en-US" b="1" dirty="0" err="1" smtClean="0">
                  <a:solidFill>
                    <a:srgbClr val="0000FF"/>
                  </a:solidFill>
                </a:rPr>
                <a:t>Sb</a:t>
              </a:r>
              <a:r>
                <a:rPr lang="en-US" b="1" dirty="0" smtClean="0">
                  <a:solidFill>
                    <a:srgbClr val="0000FF"/>
                  </a:solidFill>
                </a:rPr>
                <a:t> </a:t>
              </a:r>
              <a:r>
                <a:rPr lang="en-US" dirty="0" smtClean="0"/>
                <a:t>+ 310 nm K + 200 nm 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3907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600200" y="300335"/>
            <a:ext cx="5989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900FF"/>
                </a:solidFill>
              </a:rPr>
              <a:t>Coating of cathodes for experimental transfer</a:t>
            </a:r>
            <a:endParaRPr lang="en-US" sz="2400" b="1" dirty="0">
              <a:solidFill>
                <a:srgbClr val="9900FF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83"/>
          <a:stretch/>
        </p:blipFill>
        <p:spPr>
          <a:xfrm>
            <a:off x="0" y="1066800"/>
            <a:ext cx="2634490" cy="27432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3" b="28383"/>
          <a:stretch/>
        </p:blipFill>
        <p:spPr>
          <a:xfrm>
            <a:off x="2837506" y="1066800"/>
            <a:ext cx="2388055" cy="27432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4" b="28713"/>
          <a:stretch/>
        </p:blipFill>
        <p:spPr>
          <a:xfrm>
            <a:off x="5473275" y="1066800"/>
            <a:ext cx="2404949" cy="27432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10"/>
          <a:stretch/>
        </p:blipFill>
        <p:spPr>
          <a:xfrm>
            <a:off x="0" y="3911850"/>
            <a:ext cx="2635502" cy="27432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" b="28410"/>
          <a:stretch/>
        </p:blipFill>
        <p:spPr>
          <a:xfrm>
            <a:off x="2971800" y="3902798"/>
            <a:ext cx="2454694" cy="2743200"/>
          </a:xfrm>
          <a:prstGeom prst="rect">
            <a:avLst/>
          </a:prstGeom>
        </p:spPr>
      </p:pic>
      <p:sp>
        <p:nvSpPr>
          <p:cNvPr id="11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44422D3-DE59-4F8F-A3AB-0EFD394F143D}" type="slidenum">
              <a:rPr lang="en-US" smtClean="0"/>
              <a:t>22</a:t>
            </a:fld>
            <a:endParaRPr lang="en-US" dirty="0"/>
          </a:p>
        </p:txBody>
      </p:sp>
      <p:sp>
        <p:nvSpPr>
          <p:cNvPr id="12" name="Freccia a destra 11"/>
          <p:cNvSpPr/>
          <p:nvPr/>
        </p:nvSpPr>
        <p:spPr>
          <a:xfrm>
            <a:off x="2532706" y="2286000"/>
            <a:ext cx="304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ccia a destra 12"/>
          <p:cNvSpPr/>
          <p:nvPr/>
        </p:nvSpPr>
        <p:spPr>
          <a:xfrm>
            <a:off x="5105400" y="2269402"/>
            <a:ext cx="304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ccia a destra 13"/>
          <p:cNvSpPr/>
          <p:nvPr/>
        </p:nvSpPr>
        <p:spPr>
          <a:xfrm>
            <a:off x="2590800" y="4999775"/>
            <a:ext cx="304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uppo 17"/>
          <p:cNvGrpSpPr/>
          <p:nvPr/>
        </p:nvGrpSpPr>
        <p:grpSpPr>
          <a:xfrm>
            <a:off x="5473276" y="1159598"/>
            <a:ext cx="3429000" cy="2743200"/>
            <a:chOff x="5473276" y="1159598"/>
            <a:chExt cx="3429000" cy="2743200"/>
          </a:xfrm>
        </p:grpSpPr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276" y="1159598"/>
              <a:ext cx="3429000" cy="2743200"/>
            </a:xfrm>
            <a:prstGeom prst="rect">
              <a:avLst/>
            </a:prstGeom>
          </p:spPr>
        </p:pic>
        <p:sp>
          <p:nvSpPr>
            <p:cNvPr id="17" name="CasellaDiTesto 16"/>
            <p:cNvSpPr txBox="1"/>
            <p:nvPr/>
          </p:nvSpPr>
          <p:spPr>
            <a:xfrm>
              <a:off x="5517454" y="1219200"/>
              <a:ext cx="118814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 Carbon</a:t>
              </a:r>
              <a:endParaRPr lang="en-US" dirty="0"/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5473276" y="3962400"/>
            <a:ext cx="3429000" cy="2743200"/>
            <a:chOff x="5473276" y="3962400"/>
            <a:chExt cx="3429000" cy="2743200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276" y="3962400"/>
              <a:ext cx="3429000" cy="2743200"/>
            </a:xfrm>
            <a:prstGeom prst="rect">
              <a:avLst/>
            </a:prstGeom>
          </p:spPr>
        </p:pic>
        <p:sp>
          <p:nvSpPr>
            <p:cNvPr id="19" name="CasellaDiTesto 18"/>
            <p:cNvSpPr txBox="1"/>
            <p:nvPr/>
          </p:nvSpPr>
          <p:spPr>
            <a:xfrm>
              <a:off x="5544494" y="4016718"/>
              <a:ext cx="8643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Carbon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482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Successful In-situ XRD experiment to visualize crystalline growth correlated with QE measurement.(20 cathodes in total)</a:t>
            </a:r>
          </a:p>
          <a:p>
            <a:r>
              <a:rPr lang="en-US" dirty="0" smtClean="0"/>
              <a:t>Evidence of </a:t>
            </a:r>
            <a:r>
              <a:rPr lang="en-US" dirty="0" err="1" smtClean="0"/>
              <a:t>Sb</a:t>
            </a:r>
            <a:r>
              <a:rPr lang="en-US" dirty="0" smtClean="0"/>
              <a:t> effect on final QE performance.</a:t>
            </a:r>
          </a:p>
          <a:p>
            <a:r>
              <a:rPr lang="en-US" dirty="0" smtClean="0"/>
              <a:t>Evidence of texturing in final “</a:t>
            </a:r>
            <a:r>
              <a:rPr lang="en-US" dirty="0" err="1" smtClean="0"/>
              <a:t>good”cathodes</a:t>
            </a:r>
            <a:endParaRPr lang="en-US" dirty="0" smtClean="0"/>
          </a:p>
          <a:p>
            <a:r>
              <a:rPr lang="en-US" dirty="0" smtClean="0"/>
              <a:t>Diffusion length studies of K into </a:t>
            </a:r>
            <a:r>
              <a:rPr lang="en-US" dirty="0" err="1" smtClean="0"/>
              <a:t>Sb</a:t>
            </a:r>
            <a:endParaRPr lang="en-US" dirty="0" smtClean="0"/>
          </a:p>
          <a:p>
            <a:r>
              <a:rPr lang="en-US" dirty="0" smtClean="0"/>
              <a:t>Capping cathodes attempt</a:t>
            </a:r>
          </a:p>
          <a:p>
            <a:endParaRPr lang="en-US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22D3-DE59-4F8F-A3AB-0EFD394F143D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33601" y="487362"/>
            <a:ext cx="4876799" cy="655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7030A0"/>
                </a:solidFill>
              </a:rPr>
              <a:t>Conclusions XRD:</a:t>
            </a:r>
            <a:endParaRPr lang="en-US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20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Thanks to: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Picture 14" descr="BNLlogosmal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836920"/>
            <a:ext cx="1499032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http://eetd.lbl.gov/images/lbnl-logo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5791200"/>
            <a:ext cx="1043026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066800" y="1295400"/>
            <a:ext cx="7239000" cy="337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defTabSz="914400"/>
            <a:r>
              <a:rPr lang="en-US" sz="2000" i="1" dirty="0">
                <a:solidFill>
                  <a:srgbClr val="000000"/>
                </a:solidFill>
              </a:rPr>
              <a:t>X. </a:t>
            </a:r>
            <a:r>
              <a:rPr lang="en-US" sz="2000" i="1" dirty="0" smtClean="0">
                <a:solidFill>
                  <a:srgbClr val="000000"/>
                </a:solidFill>
              </a:rPr>
              <a:t>Liang, E. Muller, M. </a:t>
            </a:r>
            <a:r>
              <a:rPr lang="en-US" sz="2000" i="1" dirty="0" err="1" smtClean="0">
                <a:solidFill>
                  <a:srgbClr val="000000"/>
                </a:solidFill>
              </a:rPr>
              <a:t>Gaowei</a:t>
            </a:r>
            <a:r>
              <a:rPr lang="en-US" sz="2000" i="1" dirty="0" smtClean="0">
                <a:solidFill>
                  <a:srgbClr val="000000"/>
                </a:solidFill>
              </a:rPr>
              <a:t>, I</a:t>
            </a:r>
            <a:r>
              <a:rPr lang="en-US" sz="2000" i="1" dirty="0">
                <a:solidFill>
                  <a:srgbClr val="000000"/>
                </a:solidFill>
              </a:rPr>
              <a:t>. </a:t>
            </a:r>
            <a:r>
              <a:rPr lang="en-US" sz="2000" i="1" dirty="0" smtClean="0">
                <a:solidFill>
                  <a:srgbClr val="000000"/>
                </a:solidFill>
              </a:rPr>
              <a:t>Ben-</a:t>
            </a:r>
            <a:r>
              <a:rPr lang="en-US" sz="2000" i="1" dirty="0" err="1" smtClean="0">
                <a:solidFill>
                  <a:srgbClr val="000000"/>
                </a:solidFill>
              </a:rPr>
              <a:t>Zvi</a:t>
            </a:r>
            <a:r>
              <a:rPr lang="en-US" sz="2000" i="1" dirty="0" smtClean="0">
                <a:solidFill>
                  <a:srgbClr val="000000"/>
                </a:solidFill>
              </a:rPr>
              <a:t>,  Stony Brook University</a:t>
            </a:r>
          </a:p>
          <a:p>
            <a:pPr algn="ctr" defTabSz="914400"/>
            <a:endParaRPr lang="en-US" sz="2000" i="1" dirty="0" smtClean="0">
              <a:solidFill>
                <a:srgbClr val="000000"/>
              </a:solidFill>
            </a:endParaRPr>
          </a:p>
          <a:p>
            <a:pPr algn="ctr" defTabSz="914400"/>
            <a:endParaRPr lang="en-US" sz="2000" i="1" baseline="30000" dirty="0" smtClean="0">
              <a:solidFill>
                <a:srgbClr val="00000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0000"/>
                </a:solidFill>
              </a:rPr>
              <a:t>J. </a:t>
            </a:r>
            <a:r>
              <a:rPr lang="en-US" sz="2000" i="1" dirty="0" err="1" smtClean="0">
                <a:solidFill>
                  <a:srgbClr val="000000"/>
                </a:solidFill>
              </a:rPr>
              <a:t>Smedley</a:t>
            </a:r>
            <a:r>
              <a:rPr lang="en-US" sz="2000" i="1" dirty="0" smtClean="0">
                <a:solidFill>
                  <a:srgbClr val="000000"/>
                </a:solidFill>
              </a:rPr>
              <a:t>, K</a:t>
            </a:r>
            <a:r>
              <a:rPr lang="en-US" sz="2000" i="1" dirty="0">
                <a:solidFill>
                  <a:srgbClr val="000000"/>
                </a:solidFill>
              </a:rPr>
              <a:t>.</a:t>
            </a:r>
            <a:r>
              <a:rPr lang="en-US" sz="2000" i="1" dirty="0"/>
              <a:t> </a:t>
            </a:r>
            <a:r>
              <a:rPr lang="en-US" sz="2000" i="1" dirty="0" err="1" smtClean="0"/>
              <a:t>Attenkofer</a:t>
            </a:r>
            <a:r>
              <a:rPr lang="en-US" sz="2000" i="1" dirty="0" smtClean="0"/>
              <a:t>, T. </a:t>
            </a:r>
            <a:r>
              <a:rPr lang="en-US" sz="2000" i="1" dirty="0" err="1" smtClean="0"/>
              <a:t>Rao</a:t>
            </a:r>
            <a:r>
              <a:rPr lang="en-US" sz="2000" i="1" dirty="0" smtClean="0"/>
              <a:t>, Brookhaven National Lab</a:t>
            </a:r>
          </a:p>
          <a:p>
            <a:pPr algn="ctr"/>
            <a:endParaRPr lang="en-US" sz="2000" i="1" dirty="0" smtClean="0"/>
          </a:p>
          <a:p>
            <a:pPr algn="ctr"/>
            <a:endParaRPr lang="en-US" sz="2000" i="1" dirty="0" smtClean="0"/>
          </a:p>
          <a:p>
            <a:pPr algn="ctr"/>
            <a:r>
              <a:rPr lang="en-US" sz="2000" i="1" dirty="0" smtClean="0">
                <a:solidFill>
                  <a:srgbClr val="000000"/>
                </a:solidFill>
              </a:rPr>
              <a:t>T</a:t>
            </a:r>
            <a:r>
              <a:rPr lang="en-US" sz="2000" i="1" dirty="0">
                <a:solidFill>
                  <a:srgbClr val="000000"/>
                </a:solidFill>
              </a:rPr>
              <a:t>. </a:t>
            </a:r>
            <a:r>
              <a:rPr lang="en-US" sz="2000" i="1" dirty="0" err="1" smtClean="0">
                <a:solidFill>
                  <a:srgbClr val="000000"/>
                </a:solidFill>
              </a:rPr>
              <a:t>Vecchione</a:t>
            </a:r>
            <a:r>
              <a:rPr lang="en-US" sz="2000" i="1" baseline="30000" dirty="0">
                <a:solidFill>
                  <a:srgbClr val="000000"/>
                </a:solidFill>
              </a:rPr>
              <a:t> </a:t>
            </a:r>
            <a:r>
              <a:rPr lang="en-US" sz="2000" i="1" dirty="0" smtClean="0">
                <a:solidFill>
                  <a:srgbClr val="000000"/>
                </a:solidFill>
              </a:rPr>
              <a:t>, H. </a:t>
            </a:r>
            <a:r>
              <a:rPr lang="en-US" sz="2000" i="1" dirty="0" err="1" smtClean="0">
                <a:solidFill>
                  <a:srgbClr val="000000"/>
                </a:solidFill>
              </a:rPr>
              <a:t>Padmore</a:t>
            </a:r>
            <a:r>
              <a:rPr lang="en-US" sz="2000" i="1" dirty="0" smtClean="0">
                <a:solidFill>
                  <a:srgbClr val="000000"/>
                </a:solidFill>
              </a:rPr>
              <a:t>, Lawrence Berkeley Lab</a:t>
            </a:r>
          </a:p>
          <a:p>
            <a:pPr algn="ctr"/>
            <a:endParaRPr lang="en-US" sz="2000" i="1" dirty="0" smtClean="0">
              <a:solidFill>
                <a:srgbClr val="000000"/>
              </a:solidFill>
            </a:endParaRPr>
          </a:p>
          <a:p>
            <a:pPr algn="ctr"/>
            <a:endParaRPr lang="en-US" sz="2000" i="1" dirty="0" smtClean="0">
              <a:solidFill>
                <a:srgbClr val="000000"/>
              </a:solidFill>
            </a:endParaRPr>
          </a:p>
          <a:p>
            <a:pPr algn="ctr"/>
            <a:r>
              <a:rPr lang="en-US" sz="2000" i="1" dirty="0" smtClean="0"/>
              <a:t>S. Schubert, </a:t>
            </a:r>
            <a:r>
              <a:rPr lang="en-US" sz="2000" i="1" dirty="0" err="1" smtClean="0"/>
              <a:t>Helmhotlz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Zentrum</a:t>
            </a:r>
            <a:r>
              <a:rPr lang="en-US" sz="2000" i="1" dirty="0" smtClean="0"/>
              <a:t> Berlin, Germany</a:t>
            </a:r>
            <a:endParaRPr lang="en-US" sz="2000" i="1" dirty="0" smtClean="0">
              <a:solidFill>
                <a:srgbClr val="000000"/>
              </a:solidFill>
            </a:endParaRPr>
          </a:p>
          <a:p>
            <a:pPr algn="ctr" defTabSz="914400"/>
            <a:endParaRPr lang="en-US" sz="2000" i="1" dirty="0" smtClean="0">
              <a:solidFill>
                <a:srgbClr val="000000"/>
              </a:solidFill>
            </a:endParaRPr>
          </a:p>
        </p:txBody>
      </p:sp>
      <p:pic>
        <p:nvPicPr>
          <p:cNvPr id="7" name="Picture 3" descr="C:\Users\liangx\Desktop\UNIVERSITY logos\jpg\SBU vert1_2clr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6835" y="5654040"/>
            <a:ext cx="110716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22D3-DE59-4F8F-A3AB-0EFD394F143D}" type="slidenum">
              <a:rPr lang="en-US" smtClean="0"/>
              <a:t>24</a:t>
            </a:fld>
            <a:endParaRPr lang="en-US" dirty="0"/>
          </a:p>
        </p:txBody>
      </p:sp>
      <p:sp>
        <p:nvSpPr>
          <p:cNvPr id="3" name="Rettangolo 2"/>
          <p:cNvSpPr/>
          <p:nvPr/>
        </p:nvSpPr>
        <p:spPr>
          <a:xfrm>
            <a:off x="2362200" y="5029200"/>
            <a:ext cx="4380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DOE Office of Science, Basic Energy Sciences</a:t>
            </a:r>
            <a:endParaRPr lang="en-US" b="1" dirty="0"/>
          </a:p>
        </p:txBody>
      </p:sp>
      <p:cxnSp>
        <p:nvCxnSpPr>
          <p:cNvPr id="10" name="Connettore 1 9"/>
          <p:cNvCxnSpPr/>
          <p:nvPr/>
        </p:nvCxnSpPr>
        <p:spPr>
          <a:xfrm>
            <a:off x="480974" y="4876800"/>
            <a:ext cx="82058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23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4" y="1077077"/>
            <a:ext cx="8794231" cy="470384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4" y="1077077"/>
            <a:ext cx="8794231" cy="470384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4" y="1077077"/>
            <a:ext cx="8794231" cy="470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6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29" y="1752600"/>
            <a:ext cx="6106271" cy="32004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614805" y="5164574"/>
            <a:ext cx="2566728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QE(%) 062012 </a:t>
            </a:r>
            <a:r>
              <a:rPr lang="en-US" sz="1100" dirty="0" smtClean="0"/>
              <a:t>532 nm</a:t>
            </a:r>
            <a:r>
              <a:rPr lang="en-US" dirty="0" smtClean="0"/>
              <a:t> = 1.2 </a:t>
            </a:r>
            <a:endParaRPr lang="en-US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622425" y="5574268"/>
            <a:ext cx="2566728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QE(%) 062112 </a:t>
            </a:r>
            <a:r>
              <a:rPr lang="en-US" sz="1100" dirty="0" smtClean="0"/>
              <a:t>532 nm</a:t>
            </a:r>
            <a:r>
              <a:rPr lang="en-US" dirty="0" smtClean="0"/>
              <a:t> = 1.8 </a:t>
            </a:r>
            <a:endParaRPr lang="en-US" dirty="0"/>
          </a:p>
        </p:txBody>
      </p:sp>
      <p:sp>
        <p:nvSpPr>
          <p:cNvPr id="8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44422D3-DE59-4F8F-A3AB-0EFD394F143D}" type="slidenum">
              <a:rPr lang="en-US" smtClean="0"/>
              <a:t>26</a:t>
            </a:fld>
            <a:endParaRPr lang="en-US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613296" y="484267"/>
            <a:ext cx="2444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Spectral response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69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ruizoses\Documents\Experiments_BNL\966\Pictures 966 Chamber\2012\January2012\P105072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686426"/>
            <a:ext cx="8229600" cy="463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988834" y="2111076"/>
            <a:ext cx="139493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Main chamber</a:t>
            </a:r>
            <a:endParaRPr lang="en-US" sz="1600" dirty="0"/>
          </a:p>
        </p:txBody>
      </p:sp>
      <p:sp>
        <p:nvSpPr>
          <p:cNvPr id="7" name="Rettangolo 6"/>
          <p:cNvSpPr/>
          <p:nvPr/>
        </p:nvSpPr>
        <p:spPr>
          <a:xfrm>
            <a:off x="569495" y="3890080"/>
            <a:ext cx="2783305" cy="11430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/>
          <p:cNvSpPr/>
          <p:nvPr/>
        </p:nvSpPr>
        <p:spPr>
          <a:xfrm>
            <a:off x="5751095" y="3890080"/>
            <a:ext cx="2783305" cy="11430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8"/>
          <p:cNvSpPr/>
          <p:nvPr/>
        </p:nvSpPr>
        <p:spPr>
          <a:xfrm rot="2828890">
            <a:off x="1862065" y="2259509"/>
            <a:ext cx="1753973" cy="102509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sellaDiTesto 9"/>
          <p:cNvSpPr txBox="1"/>
          <p:nvPr/>
        </p:nvSpPr>
        <p:spPr>
          <a:xfrm>
            <a:off x="630382" y="4652080"/>
            <a:ext cx="136588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Potassium cell</a:t>
            </a:r>
            <a:endParaRPr lang="en-US" sz="16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7303168" y="4664111"/>
            <a:ext cx="120257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Cessium</a:t>
            </a:r>
            <a:r>
              <a:rPr lang="en-US" sz="1600" dirty="0" smtClean="0"/>
              <a:t> cell</a:t>
            </a:r>
            <a:endParaRPr lang="en-US" sz="16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393226" y="1772522"/>
            <a:ext cx="132190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Antimony cell</a:t>
            </a:r>
            <a:endParaRPr lang="en-US" sz="1600" dirty="0"/>
          </a:p>
        </p:txBody>
      </p:sp>
      <p:sp>
        <p:nvSpPr>
          <p:cNvPr id="13" name="Rettangolo 12"/>
          <p:cNvSpPr/>
          <p:nvPr/>
        </p:nvSpPr>
        <p:spPr>
          <a:xfrm>
            <a:off x="3711249" y="2001957"/>
            <a:ext cx="1927551" cy="4174123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olo 1"/>
          <p:cNvSpPr>
            <a:spLocks noGrp="1"/>
          </p:cNvSpPr>
          <p:nvPr>
            <p:ph type="title"/>
          </p:nvPr>
        </p:nvSpPr>
        <p:spPr>
          <a:xfrm>
            <a:off x="457200" y="5867400"/>
            <a:ext cx="8229600" cy="6096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prstClr val="black"/>
                </a:solidFill>
                <a:ea typeface="+mn-ea"/>
                <a:cs typeface="+mn-cs"/>
              </a:rPr>
              <a:t>Deposition </a:t>
            </a:r>
            <a:r>
              <a:rPr lang="en-US" sz="2400" dirty="0" smtClean="0">
                <a:solidFill>
                  <a:prstClr val="black"/>
                </a:solidFill>
                <a:ea typeface="+mn-ea"/>
                <a:cs typeface="+mn-cs"/>
              </a:rPr>
              <a:t>system </a:t>
            </a:r>
            <a:r>
              <a:rPr lang="en-US" sz="2400" dirty="0">
                <a:solidFill>
                  <a:prstClr val="black"/>
                </a:solidFill>
                <a:ea typeface="+mn-ea"/>
                <a:cs typeface="+mn-cs"/>
              </a:rPr>
              <a:t>at Collider-Accelerator Department (CAD</a:t>
            </a:r>
            <a:r>
              <a:rPr lang="en-US" sz="2400" dirty="0" smtClean="0">
                <a:solidFill>
                  <a:prstClr val="black"/>
                </a:solidFill>
                <a:ea typeface="+mn-ea"/>
                <a:cs typeface="+mn-cs"/>
              </a:rPr>
              <a:t>)</a:t>
            </a:r>
            <a:endParaRPr lang="en-US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FF4B2-0F81-4644-A315-4570E3BA8DC4}" type="slidenum">
              <a:rPr lang="en-US" smtClean="0"/>
              <a:t>27</a:t>
            </a:fld>
            <a:endParaRPr lang="en-US"/>
          </a:p>
        </p:txBody>
      </p:sp>
      <p:sp>
        <p:nvSpPr>
          <p:cNvPr id="21" name="CasellaDiTesto 20"/>
          <p:cNvSpPr txBox="1"/>
          <p:nvPr/>
        </p:nvSpPr>
        <p:spPr>
          <a:xfrm>
            <a:off x="381001" y="38100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How do we transport the cathode from the deposition chamber to the gun-injector?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9083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P114000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3000" y="1323975"/>
            <a:ext cx="6870700" cy="5153025"/>
          </a:xfrm>
          <a:noFill/>
        </p:spPr>
      </p:pic>
      <p:sp>
        <p:nvSpPr>
          <p:cNvPr id="6" name="Rettangolo 5"/>
          <p:cNvSpPr/>
          <p:nvPr/>
        </p:nvSpPr>
        <p:spPr>
          <a:xfrm>
            <a:off x="3962400" y="1400175"/>
            <a:ext cx="2286000" cy="2209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tangolo 6"/>
          <p:cNvSpPr/>
          <p:nvPr/>
        </p:nvSpPr>
        <p:spPr>
          <a:xfrm>
            <a:off x="1371600" y="2314575"/>
            <a:ext cx="4038600" cy="40386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/>
          <p:cNvSpPr/>
          <p:nvPr/>
        </p:nvSpPr>
        <p:spPr>
          <a:xfrm>
            <a:off x="6324600" y="1476375"/>
            <a:ext cx="1600200" cy="480060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sellaDiTesto 8"/>
          <p:cNvSpPr txBox="1"/>
          <p:nvPr/>
        </p:nvSpPr>
        <p:spPr>
          <a:xfrm>
            <a:off x="1414221" y="5986547"/>
            <a:ext cx="139871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Transport cart </a:t>
            </a:r>
            <a:endParaRPr lang="en-US" sz="16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392779" y="5895975"/>
            <a:ext cx="147912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Controllers rack</a:t>
            </a:r>
            <a:endParaRPr lang="en-US" sz="16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4057524" y="1440280"/>
            <a:ext cx="187262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Deposition chamber</a:t>
            </a:r>
            <a:endParaRPr lang="en-US" sz="16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52400" y="609600"/>
            <a:ext cx="9082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Transport cart attached to </a:t>
            </a:r>
            <a:r>
              <a:rPr lang="en-US" sz="2000" dirty="0" err="1" smtClean="0"/>
              <a:t>depo</a:t>
            </a:r>
            <a:r>
              <a:rPr lang="en-US" sz="2000" dirty="0" smtClean="0"/>
              <a:t>-chamber for cathode growing and transport to gun.</a:t>
            </a:r>
            <a:endParaRPr lang="en-US" sz="2000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FF4B2-0F81-4644-A315-4570E3BA8DC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0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177548"/>
              </p:ext>
            </p:extLst>
          </p:nvPr>
        </p:nvGraphicFramePr>
        <p:xfrm>
          <a:off x="1447800" y="1600200"/>
          <a:ext cx="6324600" cy="490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Photo Editor Photo" r:id="rId3" imgW="11590476" imgH="8980952" progId="MSPhotoEd.3">
                  <p:embed/>
                </p:oleObj>
              </mc:Choice>
              <mc:Fallback>
                <p:oleObj name="Photo Editor Photo" r:id="rId3" imgW="11590476" imgH="8980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600200"/>
                        <a:ext cx="6324600" cy="49006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2030284" y="3505200"/>
            <a:ext cx="139871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Transport cart </a:t>
            </a:r>
            <a:endParaRPr lang="en-US" sz="16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029200" y="990600"/>
            <a:ext cx="87716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SRF Gun</a:t>
            </a:r>
            <a:endParaRPr lang="en-US" sz="16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168701" y="385011"/>
            <a:ext cx="7039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Attachment of transport cart into the gun for cathode installation.</a:t>
            </a:r>
            <a:endParaRPr lang="en-US" sz="20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934200" y="6096000"/>
            <a:ext cx="1679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Tests with the gun….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FF4B2-0F81-4644-A315-4570E3BA8DC4}" type="slidenum">
              <a:rPr lang="en-US" smtClean="0"/>
              <a:t>29</a:t>
            </a:fld>
            <a:endParaRPr lang="en-US"/>
          </a:p>
        </p:txBody>
      </p:sp>
      <p:sp>
        <p:nvSpPr>
          <p:cNvPr id="2" name="Freccia a destra 1"/>
          <p:cNvSpPr/>
          <p:nvPr/>
        </p:nvSpPr>
        <p:spPr>
          <a:xfrm rot="20538932">
            <a:off x="2667000" y="4114800"/>
            <a:ext cx="762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4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7620000" cy="1371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7030A0"/>
                </a:solidFill>
              </a:rPr>
              <a:t>Introduction:</a:t>
            </a:r>
          </a:p>
          <a:p>
            <a:pPr marL="0" indent="0">
              <a:buNone/>
            </a:pPr>
            <a:r>
              <a:rPr lang="en-US" sz="2000" dirty="0" smtClean="0"/>
              <a:t>Alkali </a:t>
            </a:r>
            <a:r>
              <a:rPr lang="en-US" sz="2000" dirty="0" err="1" smtClean="0"/>
              <a:t>antimonide</a:t>
            </a:r>
            <a:r>
              <a:rPr lang="en-US" sz="2000" dirty="0" smtClean="0"/>
              <a:t> cathodes are critical both for high-average current </a:t>
            </a:r>
            <a:r>
              <a:rPr lang="en-US" sz="2000" dirty="0" err="1" smtClean="0"/>
              <a:t>photoinjectors</a:t>
            </a:r>
            <a:r>
              <a:rPr lang="en-US" sz="2000" dirty="0" smtClean="0"/>
              <a:t> and for high quantum efficiency </a:t>
            </a:r>
            <a:r>
              <a:rPr lang="en-US" sz="2000" dirty="0" err="1" smtClean="0"/>
              <a:t>photodetectors</a:t>
            </a:r>
            <a:r>
              <a:rPr lang="en-US" sz="2000" dirty="0" smtClean="0"/>
              <a:t>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96A4-6EEB-42CC-BE9A-1E0E3FF202D6}" type="slidenum">
              <a:rPr lang="en-US" smtClean="0"/>
              <a:t>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9600" y="4876800"/>
            <a:ext cx="792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b="1" dirty="0" smtClean="0">
                <a:solidFill>
                  <a:srgbClr val="7030A0"/>
                </a:solidFill>
              </a:rPr>
              <a:t>Problems-Challenges: </a:t>
            </a:r>
          </a:p>
          <a:p>
            <a:pPr lvl="0">
              <a:spcBef>
                <a:spcPct val="20000"/>
              </a:spcBef>
            </a:pPr>
            <a:r>
              <a:rPr lang="en-US" sz="2000" dirty="0">
                <a:solidFill>
                  <a:prstClr val="black"/>
                </a:solidFill>
              </a:rPr>
              <a:t>E</a:t>
            </a:r>
            <a:r>
              <a:rPr lang="en-US" sz="2000" dirty="0" smtClean="0">
                <a:solidFill>
                  <a:prstClr val="black"/>
                </a:solidFill>
              </a:rPr>
              <a:t>xtreme </a:t>
            </a:r>
            <a:r>
              <a:rPr lang="en-US" sz="2000" dirty="0">
                <a:solidFill>
                  <a:prstClr val="black"/>
                </a:solidFill>
              </a:rPr>
              <a:t>vacuum sensitivity, non-reproducibility and poor lifetime.</a:t>
            </a: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2286000" y="2515950"/>
            <a:ext cx="4914900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Photoinjectors</a:t>
            </a:r>
            <a:r>
              <a:rPr lang="en-US" sz="2400" b="1" dirty="0" smtClean="0">
                <a:solidFill>
                  <a:srgbClr val="7030A0"/>
                </a:solidFill>
              </a:rPr>
              <a:t> performance:</a:t>
            </a:r>
          </a:p>
          <a:p>
            <a:endParaRPr lang="en-US" sz="800" b="1" dirty="0">
              <a:solidFill>
                <a:srgbClr val="7030A0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solidFill>
                  <a:srgbClr val="7030A0"/>
                </a:solidFill>
              </a:rPr>
              <a:t> QE </a:t>
            </a:r>
            <a:r>
              <a:rPr lang="en-US" dirty="0">
                <a:solidFill>
                  <a:srgbClr val="7030A0"/>
                </a:solidFill>
              </a:rPr>
              <a:t>of 2-6% at 532 nm and &gt;10% at 355 nm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rgbClr val="7030A0"/>
                </a:solidFill>
              </a:rPr>
              <a:t> QE unchanged at cryogenic temperature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rgbClr val="7030A0"/>
                </a:solidFill>
              </a:rPr>
              <a:t> &gt; 50 mA from 7 mm radius spot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solidFill>
                  <a:srgbClr val="7030A0"/>
                </a:solidFill>
              </a:rPr>
              <a:t> High </a:t>
            </a:r>
            <a:r>
              <a:rPr lang="en-US" dirty="0">
                <a:solidFill>
                  <a:srgbClr val="7030A0"/>
                </a:solidFill>
              </a:rPr>
              <a:t>Uniformity </a:t>
            </a:r>
            <a:endParaRPr lang="en-US" dirty="0" smtClean="0">
              <a:solidFill>
                <a:srgbClr val="7030A0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Emittance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33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/>
          <p:cNvGrpSpPr>
            <a:grpSpLocks noChangeAspect="1"/>
          </p:cNvGrpSpPr>
          <p:nvPr/>
        </p:nvGrpSpPr>
        <p:grpSpPr>
          <a:xfrm>
            <a:off x="418549" y="228600"/>
            <a:ext cx="8573051" cy="6400800"/>
            <a:chOff x="294141" y="274863"/>
            <a:chExt cx="7042150" cy="52578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141" y="274863"/>
              <a:ext cx="7042150" cy="525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ttangolo 6"/>
            <p:cNvSpPr/>
            <p:nvPr/>
          </p:nvSpPr>
          <p:spPr>
            <a:xfrm>
              <a:off x="5145541" y="4718956"/>
              <a:ext cx="18288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FF4B2-0F81-4644-A315-4570E3BA8DC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2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995363"/>
            <a:ext cx="8486775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44422D3-DE59-4F8F-A3AB-0EFD394F143D}" type="slidenum">
              <a:rPr lang="en-US" smtClean="0"/>
              <a:t>31</a:t>
            </a:fld>
            <a:endParaRPr lang="en-US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895600" y="267077"/>
            <a:ext cx="323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Powder Diffraction Files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9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4" y="1077077"/>
            <a:ext cx="8794231" cy="470384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4" y="1077077"/>
            <a:ext cx="8794231" cy="470384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4" y="1077077"/>
            <a:ext cx="8794231" cy="4703846"/>
          </a:xfrm>
          <a:prstGeom prst="rect">
            <a:avLst/>
          </a:prstGeom>
        </p:spPr>
      </p:pic>
      <p:sp>
        <p:nvSpPr>
          <p:cNvPr id="7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44422D3-DE59-4F8F-A3AB-0EFD394F143D}" type="slidenum">
              <a:rPr lang="en-US" smtClean="0"/>
              <a:t>32</a:t>
            </a:fld>
            <a:endParaRPr lang="en-US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895600" y="267077"/>
            <a:ext cx="3612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Calibration of two cameras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8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770" y="1219200"/>
            <a:ext cx="902323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463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"/>
            <a:ext cx="988695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670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72625" cy="825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27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44422D3-DE59-4F8F-A3AB-0EFD394F143D}" type="slidenum">
              <a:rPr lang="en-US" smtClean="0"/>
              <a:t>36</a:t>
            </a:fld>
            <a:endParaRPr lang="en-US" dirty="0"/>
          </a:p>
        </p:txBody>
      </p:sp>
      <p:sp>
        <p:nvSpPr>
          <p:cNvPr id="6" name="TextBox 101"/>
          <p:cNvSpPr txBox="1">
            <a:spLocks noChangeArrowheads="1"/>
          </p:cNvSpPr>
          <p:nvPr/>
        </p:nvSpPr>
        <p:spPr bwMode="auto">
          <a:xfrm>
            <a:off x="609600" y="1219200"/>
            <a:ext cx="5029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EDX : </a:t>
            </a:r>
            <a:r>
              <a:rPr lang="en-US" sz="1400" b="1" dirty="0" smtClean="0"/>
              <a:t>final </a:t>
            </a:r>
            <a:r>
              <a:rPr lang="en-US" sz="1400" b="1" dirty="0" err="1"/>
              <a:t>Sb</a:t>
            </a:r>
            <a:r>
              <a:rPr lang="en-US" sz="1400" b="1" dirty="0"/>
              <a:t> </a:t>
            </a:r>
            <a:r>
              <a:rPr lang="en-US" sz="1400" b="1" dirty="0" smtClean="0"/>
              <a:t>thickness</a:t>
            </a:r>
            <a:r>
              <a:rPr lang="en-US" sz="1400" dirty="0" smtClean="0"/>
              <a:t>: (36 </a:t>
            </a:r>
            <a:r>
              <a:rPr lang="en-US" sz="1400" dirty="0"/>
              <a:t>nm </a:t>
            </a:r>
            <a:r>
              <a:rPr lang="en-US" sz="1400" dirty="0" err="1" smtClean="0"/>
              <a:t>cath</a:t>
            </a:r>
            <a:r>
              <a:rPr lang="en-US" sz="1400" dirty="0" smtClean="0"/>
              <a:t> 1,  </a:t>
            </a:r>
            <a:r>
              <a:rPr lang="en-US" sz="1400" dirty="0"/>
              <a:t>40 nm </a:t>
            </a:r>
            <a:r>
              <a:rPr lang="en-US" sz="1400" dirty="0" err="1" smtClean="0"/>
              <a:t>cath</a:t>
            </a:r>
            <a:r>
              <a:rPr lang="en-US" sz="1400" dirty="0" smtClean="0"/>
              <a:t> 2). 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dirty="0" smtClean="0"/>
              <a:t>In </a:t>
            </a:r>
            <a:r>
              <a:rPr lang="en-US" sz="1400" dirty="0"/>
              <a:t>line with expected totals based </a:t>
            </a:r>
            <a:r>
              <a:rPr lang="en-US" sz="1400" dirty="0" smtClean="0"/>
              <a:t>on </a:t>
            </a:r>
            <a:r>
              <a:rPr lang="en-US" sz="1400" dirty="0"/>
              <a:t>FTM </a:t>
            </a:r>
            <a:r>
              <a:rPr lang="en-US" sz="1400" dirty="0" smtClean="0"/>
              <a:t>values.</a:t>
            </a:r>
          </a:p>
          <a:p>
            <a:pPr algn="just"/>
            <a:endParaRPr lang="en-US" sz="1000" dirty="0"/>
          </a:p>
        </p:txBody>
      </p:sp>
      <p:sp>
        <p:nvSpPr>
          <p:cNvPr id="7" name="TextBox 4"/>
          <p:cNvSpPr txBox="1"/>
          <p:nvPr/>
        </p:nvSpPr>
        <p:spPr>
          <a:xfrm>
            <a:off x="611852" y="697468"/>
            <a:ext cx="3883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SEM and EDX after brief exposure to air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TextBox 101"/>
          <p:cNvSpPr txBox="1">
            <a:spLocks noChangeArrowheads="1"/>
          </p:cNvSpPr>
          <p:nvPr/>
        </p:nvSpPr>
        <p:spPr bwMode="auto">
          <a:xfrm>
            <a:off x="228600" y="4863405"/>
            <a:ext cx="481447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/>
              <a:t>Segregation </a:t>
            </a:r>
            <a:r>
              <a:rPr lang="en-US" sz="1400" b="1" dirty="0"/>
              <a:t>of </a:t>
            </a:r>
            <a:r>
              <a:rPr lang="en-US" sz="1400" b="1" dirty="0" smtClean="0"/>
              <a:t>K</a:t>
            </a:r>
            <a:r>
              <a:rPr lang="en-US" sz="1400" dirty="0" smtClean="0"/>
              <a:t> </a:t>
            </a:r>
            <a:r>
              <a:rPr lang="en-US" sz="1400" b="1" dirty="0" smtClean="0"/>
              <a:t>and</a:t>
            </a:r>
            <a:r>
              <a:rPr lang="en-US" sz="1400" dirty="0" smtClean="0"/>
              <a:t> </a:t>
            </a:r>
            <a:r>
              <a:rPr lang="en-US" sz="1400" b="1" dirty="0" smtClean="0"/>
              <a:t>uniform </a:t>
            </a:r>
            <a:r>
              <a:rPr lang="en-US" sz="1400" b="1" dirty="0"/>
              <a:t>coverage of Cs and </a:t>
            </a:r>
            <a:r>
              <a:rPr lang="en-US" sz="1400" b="1" dirty="0" err="1" smtClean="0"/>
              <a:t>Sb</a:t>
            </a:r>
            <a:r>
              <a:rPr lang="en-US" sz="1400" dirty="0" smtClean="0"/>
              <a:t>:</a:t>
            </a:r>
          </a:p>
          <a:p>
            <a:pPr algn="just"/>
            <a:r>
              <a:rPr lang="en-US" sz="1400" dirty="0" smtClean="0"/>
              <a:t>(K </a:t>
            </a:r>
            <a:r>
              <a:rPr lang="en-US" sz="1400" dirty="0"/>
              <a:t>forms islands during deposition or that air exposure preferentially removes </a:t>
            </a:r>
            <a:r>
              <a:rPr lang="en-US" sz="1400" dirty="0" smtClean="0"/>
              <a:t>K). 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dirty="0" err="1" smtClean="0"/>
              <a:t>Sb</a:t>
            </a:r>
            <a:r>
              <a:rPr lang="en-US" sz="1400" dirty="0" smtClean="0"/>
              <a:t> </a:t>
            </a:r>
            <a:r>
              <a:rPr lang="en-US" sz="1400" dirty="0"/>
              <a:t>and Cs were found in the correct stoichiometric ratio (~1:1), however a dearth of K was observed.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29000" y="30162"/>
            <a:ext cx="2034263" cy="655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7030A0"/>
                </a:solidFill>
              </a:rPr>
              <a:t>Microscopy:</a:t>
            </a:r>
            <a:endParaRPr lang="en-US" sz="2400" b="1" dirty="0">
              <a:solidFill>
                <a:srgbClr val="7030A0"/>
              </a:solidFill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5257800" y="621268"/>
            <a:ext cx="3586560" cy="5855732"/>
            <a:chOff x="5257800" y="621268"/>
            <a:chExt cx="3586560" cy="5855732"/>
          </a:xfrm>
        </p:grpSpPr>
        <p:grpSp>
          <p:nvGrpSpPr>
            <p:cNvPr id="2" name="Gruppo 1"/>
            <p:cNvGrpSpPr/>
            <p:nvPr/>
          </p:nvGrpSpPr>
          <p:grpSpPr>
            <a:xfrm>
              <a:off x="5257800" y="621268"/>
              <a:ext cx="3586560" cy="5855732"/>
              <a:chOff x="5257800" y="621268"/>
              <a:chExt cx="3586560" cy="5855732"/>
            </a:xfrm>
          </p:grpSpPr>
          <p:grpSp>
            <p:nvGrpSpPr>
              <p:cNvPr id="11" name="Group 14"/>
              <p:cNvGrpSpPr>
                <a:grpSpLocks noChangeAspect="1"/>
              </p:cNvGrpSpPr>
              <p:nvPr/>
            </p:nvGrpSpPr>
            <p:grpSpPr>
              <a:xfrm>
                <a:off x="5257800" y="3276600"/>
                <a:ext cx="3586560" cy="3200400"/>
                <a:chOff x="457200" y="2743200"/>
                <a:chExt cx="4098925" cy="3657600"/>
              </a:xfrm>
            </p:grpSpPr>
            <p:pic>
              <p:nvPicPr>
                <p:cNvPr id="12" name="Picture 9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57200" y="2743200"/>
                  <a:ext cx="4098925" cy="3657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3" name="Picture 7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57200" y="2979225"/>
                  <a:ext cx="3270250" cy="32631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867400" y="990600"/>
                <a:ext cx="2286000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Box 4"/>
              <p:cNvSpPr txBox="1"/>
              <p:nvPr/>
            </p:nvSpPr>
            <p:spPr>
              <a:xfrm>
                <a:off x="6505592" y="621268"/>
                <a:ext cx="11144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70C0"/>
                    </a:solidFill>
                  </a:rPr>
                  <a:t>UHV-AFM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16" name="CasellaDiTesto 15"/>
            <p:cNvSpPr txBox="1"/>
            <p:nvPr/>
          </p:nvSpPr>
          <p:spPr>
            <a:xfrm>
              <a:off x="5801446" y="2938046"/>
              <a:ext cx="120895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QE(%)=1.1</a:t>
              </a:r>
              <a:r>
                <a:rPr lang="en-US" sz="1600" b="1" dirty="0" smtClean="0">
                  <a:solidFill>
                    <a:srgbClr val="0000FF"/>
                  </a:solidFill>
                </a:rPr>
                <a:t>% 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8" name="CasellaDiTesto 17"/>
          <p:cNvSpPr txBox="1"/>
          <p:nvPr/>
        </p:nvSpPr>
        <p:spPr>
          <a:xfrm>
            <a:off x="5867400" y="990600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K2CsSb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3" name="Gruppo 22"/>
          <p:cNvGrpSpPr/>
          <p:nvPr/>
        </p:nvGrpSpPr>
        <p:grpSpPr>
          <a:xfrm>
            <a:off x="439093" y="2054534"/>
            <a:ext cx="4267201" cy="2669866"/>
            <a:chOff x="439093" y="2054534"/>
            <a:chExt cx="4267201" cy="2669866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400" y="2441972"/>
              <a:ext cx="4106183" cy="2103120"/>
            </a:xfrm>
            <a:prstGeom prst="rect">
              <a:avLst/>
            </a:prstGeom>
          </p:spPr>
        </p:pic>
        <p:sp>
          <p:nvSpPr>
            <p:cNvPr id="8" name="TextBox 4"/>
            <p:cNvSpPr txBox="1"/>
            <p:nvPr/>
          </p:nvSpPr>
          <p:spPr>
            <a:xfrm>
              <a:off x="748266" y="2057400"/>
              <a:ext cx="599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SEM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4"/>
            <p:cNvSpPr txBox="1"/>
            <p:nvPr/>
          </p:nvSpPr>
          <p:spPr>
            <a:xfrm>
              <a:off x="1676400" y="2054534"/>
              <a:ext cx="2887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EDX:Energy</a:t>
              </a:r>
              <a:r>
                <a:rPr lang="en-US" dirty="0" smtClean="0">
                  <a:solidFill>
                    <a:prstClr val="black"/>
                  </a:solidFill>
                </a:rPr>
                <a:t> Dispersive X-rays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439093" y="2057400"/>
              <a:ext cx="4267201" cy="2667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Connettore 1 21"/>
            <p:cNvCxnSpPr/>
            <p:nvPr/>
          </p:nvCxnSpPr>
          <p:spPr>
            <a:xfrm>
              <a:off x="1560212" y="2054534"/>
              <a:ext cx="0" cy="2669866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510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57200" y="2743200"/>
            <a:ext cx="4098925" cy="3657600"/>
            <a:chOff x="457200" y="2743200"/>
            <a:chExt cx="4098925" cy="3657600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2743200"/>
              <a:ext cx="4098925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" y="2979225"/>
              <a:ext cx="3270250" cy="3263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524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4876800" y="2743200"/>
            <a:ext cx="4098925" cy="3657600"/>
            <a:chOff x="533400" y="3192463"/>
            <a:chExt cx="4098925" cy="3665537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3400" y="3192463"/>
              <a:ext cx="4098925" cy="3665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3400" y="3416300"/>
              <a:ext cx="3276600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13"/>
          <p:cNvSpPr txBox="1"/>
          <p:nvPr/>
        </p:nvSpPr>
        <p:spPr>
          <a:xfrm>
            <a:off x="1295400" y="6248400"/>
            <a:ext cx="142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Cathode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67400" y="6248400"/>
            <a:ext cx="1360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 Cathode</a:t>
            </a:r>
            <a:endParaRPr lang="en-US" dirty="0"/>
          </a:p>
        </p:txBody>
      </p:sp>
      <p:sp>
        <p:nvSpPr>
          <p:cNvPr id="12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44422D3-DE59-4F8F-A3AB-0EFD394F143D}" type="slidenum">
              <a:rPr lang="en-US" smtClean="0"/>
              <a:t>37</a:t>
            </a:fld>
            <a:endParaRPr lang="en-US" dirty="0"/>
          </a:p>
        </p:txBody>
      </p:sp>
      <p:grpSp>
        <p:nvGrpSpPr>
          <p:cNvPr id="2" name="Gruppo 1"/>
          <p:cNvGrpSpPr/>
          <p:nvPr/>
        </p:nvGrpSpPr>
        <p:grpSpPr>
          <a:xfrm>
            <a:off x="838200" y="76200"/>
            <a:ext cx="2743200" cy="2743200"/>
            <a:chOff x="838200" y="76200"/>
            <a:chExt cx="2743200" cy="27432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38200" y="76200"/>
              <a:ext cx="27432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CasellaDiTesto 12"/>
            <p:cNvSpPr txBox="1"/>
            <p:nvPr/>
          </p:nvSpPr>
          <p:spPr>
            <a:xfrm>
              <a:off x="838200" y="2480846"/>
              <a:ext cx="120895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QE(%)=1.4</a:t>
              </a:r>
              <a:r>
                <a:rPr lang="en-US" sz="1600" b="1" dirty="0" smtClean="0">
                  <a:solidFill>
                    <a:srgbClr val="0000FF"/>
                  </a:solidFill>
                </a:rPr>
                <a:t>% 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7" name="CasellaDiTesto 16"/>
          <p:cNvSpPr txBox="1"/>
          <p:nvPr/>
        </p:nvSpPr>
        <p:spPr>
          <a:xfrm>
            <a:off x="5115646" y="2560822"/>
            <a:ext cx="12089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No cathode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77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magin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7" y="3862074"/>
            <a:ext cx="2392444" cy="27432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36998"/>
            <a:ext cx="2398526" cy="27432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0" y="636998"/>
            <a:ext cx="2393241" cy="27432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91" y="3816238"/>
            <a:ext cx="2385347" cy="27432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2514600" y="2079005"/>
            <a:ext cx="4908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S116</a:t>
            </a:r>
            <a:endParaRPr lang="en-US" sz="12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2509712" y="5334000"/>
            <a:ext cx="4908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S123</a:t>
            </a:r>
            <a:endParaRPr lang="en-US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6992091" y="2092905"/>
            <a:ext cx="4908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S143</a:t>
            </a:r>
            <a:endParaRPr lang="en-US" sz="12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7144491" y="5334000"/>
            <a:ext cx="4908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S154</a:t>
            </a:r>
            <a:endParaRPr lang="en-US" sz="1200" dirty="0"/>
          </a:p>
        </p:txBody>
      </p:sp>
      <p:sp>
        <p:nvSpPr>
          <p:cNvPr id="15" name="Rettangolo 14"/>
          <p:cNvSpPr/>
          <p:nvPr/>
        </p:nvSpPr>
        <p:spPr>
          <a:xfrm>
            <a:off x="609600" y="457200"/>
            <a:ext cx="3048000" cy="6324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ttangolo 15"/>
          <p:cNvSpPr/>
          <p:nvPr/>
        </p:nvSpPr>
        <p:spPr>
          <a:xfrm>
            <a:off x="5029200" y="457200"/>
            <a:ext cx="3048000" cy="6324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>
            <a:off x="152400" y="452332"/>
            <a:ext cx="10672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First </a:t>
            </a:r>
            <a:r>
              <a:rPr lang="en-US" dirty="0" err="1" smtClean="0">
                <a:solidFill>
                  <a:srgbClr val="FF0000"/>
                </a:solidFill>
              </a:rPr>
              <a:t>Cath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4343400" y="381000"/>
            <a:ext cx="13508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Second </a:t>
            </a:r>
            <a:r>
              <a:rPr lang="en-US" dirty="0" err="1" smtClean="0">
                <a:solidFill>
                  <a:srgbClr val="FF0000"/>
                </a:solidFill>
              </a:rPr>
              <a:t>Cath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0" name="Connettore 2 19"/>
          <p:cNvCxnSpPr/>
          <p:nvPr/>
        </p:nvCxnSpPr>
        <p:spPr>
          <a:xfrm>
            <a:off x="2209800" y="3505200"/>
            <a:ext cx="0" cy="3110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6736964" y="3505200"/>
            <a:ext cx="0" cy="3110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3123960" y="1371600"/>
            <a:ext cx="10927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First layer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8016331" y="1329059"/>
            <a:ext cx="10927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First layer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3200400" y="4648200"/>
            <a:ext cx="1376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Second layer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7767726" y="4648200"/>
            <a:ext cx="13762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Second layer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3657600" y="1764268"/>
            <a:ext cx="10246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QE~1.4%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3682822" y="5103167"/>
            <a:ext cx="10246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QE~2.7%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7966961" y="1752600"/>
            <a:ext cx="10246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QE~3.7%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8054461" y="5188173"/>
            <a:ext cx="10246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QE~2.9%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3111043" y="49340"/>
            <a:ext cx="3318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K2CsSb cathodes comparison_P1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8397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30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96A4-6EEB-42CC-BE9A-1E0E3FF202D6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2" name="Gruppo 1"/>
          <p:cNvGrpSpPr/>
          <p:nvPr/>
        </p:nvGrpSpPr>
        <p:grpSpPr>
          <a:xfrm>
            <a:off x="533400" y="3313093"/>
            <a:ext cx="7668971" cy="1472863"/>
            <a:chOff x="636829" y="3173104"/>
            <a:chExt cx="7668971" cy="1472863"/>
          </a:xfrm>
        </p:grpSpPr>
        <p:sp>
          <p:nvSpPr>
            <p:cNvPr id="33" name="Rectangle 3"/>
            <p:cNvSpPr/>
            <p:nvPr/>
          </p:nvSpPr>
          <p:spPr>
            <a:xfrm>
              <a:off x="914400" y="3630304"/>
              <a:ext cx="739140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Study of the growth parameters, including both transparent and metallic substrates, sputtered and evaporated films, variation of growth time and temperatures and post-growth annealing </a:t>
              </a:r>
              <a:r>
                <a:rPr lang="en-US" dirty="0" smtClean="0"/>
                <a:t>processes.                 </a:t>
              </a:r>
              <a:r>
                <a:rPr lang="en-US" sz="2400" b="1" dirty="0" smtClean="0">
                  <a:solidFill>
                    <a:srgbClr val="7030A0"/>
                  </a:solidFill>
                </a:rPr>
                <a:t>RECIPE</a:t>
              </a:r>
              <a:endParaRPr lang="en-US" sz="2400" b="1" dirty="0">
                <a:solidFill>
                  <a:srgbClr val="7030A0"/>
                </a:solidFill>
              </a:endParaRPr>
            </a:p>
          </p:txBody>
        </p:sp>
        <p:sp>
          <p:nvSpPr>
            <p:cNvPr id="34" name="Rectangle 6"/>
            <p:cNvSpPr/>
            <p:nvPr/>
          </p:nvSpPr>
          <p:spPr>
            <a:xfrm>
              <a:off x="636829" y="3173104"/>
              <a:ext cx="43052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7030A0"/>
                  </a:solidFill>
                </a:rPr>
                <a:t>By means of these Techniques… </a:t>
              </a:r>
              <a:endParaRPr lang="en-US" sz="2400" b="1" dirty="0">
                <a:solidFill>
                  <a:srgbClr val="7030A0"/>
                </a:solidFill>
              </a:endParaRPr>
            </a:p>
          </p:txBody>
        </p:sp>
        <p:sp>
          <p:nvSpPr>
            <p:cNvPr id="31" name="Right Arrow 31"/>
            <p:cNvSpPr/>
            <p:nvPr/>
          </p:nvSpPr>
          <p:spPr>
            <a:xfrm>
              <a:off x="6036950" y="4285169"/>
              <a:ext cx="457200" cy="228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2438399" y="1905000"/>
            <a:ext cx="4463162" cy="998788"/>
            <a:chOff x="4495799" y="2115494"/>
            <a:chExt cx="4463162" cy="998788"/>
          </a:xfrm>
        </p:grpSpPr>
        <p:grpSp>
          <p:nvGrpSpPr>
            <p:cNvPr id="38" name="Group 1"/>
            <p:cNvGrpSpPr/>
            <p:nvPr/>
          </p:nvGrpSpPr>
          <p:grpSpPr>
            <a:xfrm>
              <a:off x="4495799" y="2133600"/>
              <a:ext cx="4463162" cy="980682"/>
              <a:chOff x="4876799" y="5029200"/>
              <a:chExt cx="4463162" cy="980682"/>
            </a:xfrm>
          </p:grpSpPr>
          <p:sp>
            <p:nvSpPr>
              <p:cNvPr id="40" name="Rounded Rectangle 26"/>
              <p:cNvSpPr/>
              <p:nvPr/>
            </p:nvSpPr>
            <p:spPr>
              <a:xfrm>
                <a:off x="4876799" y="5029200"/>
                <a:ext cx="4463161" cy="980682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16"/>
              <p:cNvSpPr txBox="1"/>
              <p:nvPr/>
            </p:nvSpPr>
            <p:spPr>
              <a:xfrm>
                <a:off x="4945040" y="5321171"/>
                <a:ext cx="439492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b="1" dirty="0" smtClean="0">
                    <a:solidFill>
                      <a:srgbClr val="FF0000"/>
                    </a:solidFill>
                  </a:rPr>
                  <a:t>X-Ray Diffraction </a:t>
                </a:r>
                <a:r>
                  <a:rPr lang="en-US" dirty="0" smtClean="0"/>
                  <a:t>in-situ growth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b="1" dirty="0" smtClean="0">
                    <a:solidFill>
                      <a:srgbClr val="FF0000"/>
                    </a:solidFill>
                  </a:rPr>
                  <a:t>XPS: </a:t>
                </a:r>
                <a:r>
                  <a:rPr lang="en-US" dirty="0" smtClean="0"/>
                  <a:t>Chemistry of growth </a:t>
                </a:r>
                <a:r>
                  <a:rPr lang="en-US" i="1" dirty="0" smtClean="0">
                    <a:solidFill>
                      <a:schemeClr val="bg1"/>
                    </a:solidFill>
                  </a:rPr>
                  <a:t>(Susanne’s Talk)</a:t>
                </a:r>
                <a:endParaRPr lang="en-US" i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6" name="Rettangolo 45"/>
            <p:cNvSpPr/>
            <p:nvPr/>
          </p:nvSpPr>
          <p:spPr>
            <a:xfrm>
              <a:off x="5638800" y="2115494"/>
              <a:ext cx="131087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Techniques:</a:t>
              </a:r>
            </a:p>
            <a:p>
              <a:endParaRPr lang="en-US" dirty="0"/>
            </a:p>
          </p:txBody>
        </p:sp>
      </p:grpSp>
      <p:sp>
        <p:nvSpPr>
          <p:cNvPr id="50" name="Content Placeholder 2"/>
          <p:cNvSpPr txBox="1">
            <a:spLocks/>
          </p:cNvSpPr>
          <p:nvPr/>
        </p:nvSpPr>
        <p:spPr>
          <a:xfrm>
            <a:off x="381000" y="808836"/>
            <a:ext cx="8229600" cy="8381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/>
              <a:t>Effort to improve the performance of alkali </a:t>
            </a:r>
            <a:r>
              <a:rPr lang="en-US" sz="2000" dirty="0" err="1" smtClean="0"/>
              <a:t>antimonides</a:t>
            </a:r>
            <a:r>
              <a:rPr lang="en-US" sz="2000" dirty="0" smtClean="0"/>
              <a:t> ( </a:t>
            </a:r>
            <a:r>
              <a:rPr lang="en-US" sz="2000" b="1" dirty="0" smtClean="0">
                <a:solidFill>
                  <a:srgbClr val="C00000"/>
                </a:solidFill>
              </a:rPr>
              <a:t>K2CsSb</a:t>
            </a:r>
            <a:r>
              <a:rPr lang="en-US" sz="2000" dirty="0" smtClean="0"/>
              <a:t>) based on </a:t>
            </a:r>
            <a:r>
              <a:rPr lang="en-US" sz="2000" b="1" dirty="0" smtClean="0">
                <a:solidFill>
                  <a:srgbClr val="7030A0"/>
                </a:solidFill>
              </a:rPr>
              <a:t>characterization of cathode formation during growth. </a:t>
            </a:r>
            <a:endParaRPr lang="en-US" dirty="0" smtClean="0"/>
          </a:p>
        </p:txBody>
      </p:sp>
      <p:cxnSp>
        <p:nvCxnSpPr>
          <p:cNvPr id="51" name="Connettore 1 50"/>
          <p:cNvCxnSpPr/>
          <p:nvPr/>
        </p:nvCxnSpPr>
        <p:spPr>
          <a:xfrm>
            <a:off x="4419600" y="1494635"/>
            <a:ext cx="1752600" cy="0"/>
          </a:xfrm>
          <a:prstGeom prst="line">
            <a:avLst/>
          </a:prstGeom>
          <a:ln w="3175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381000" y="376535"/>
            <a:ext cx="1501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Approach:</a:t>
            </a:r>
            <a:endParaRPr lang="en-US" sz="2400" b="1" dirty="0"/>
          </a:p>
        </p:txBody>
      </p:sp>
      <p:grpSp>
        <p:nvGrpSpPr>
          <p:cNvPr id="6" name="Gruppo 5"/>
          <p:cNvGrpSpPr/>
          <p:nvPr/>
        </p:nvGrpSpPr>
        <p:grpSpPr>
          <a:xfrm>
            <a:off x="2881019" y="5325033"/>
            <a:ext cx="3595981" cy="770967"/>
            <a:chOff x="2881019" y="5325033"/>
            <a:chExt cx="3595981" cy="770967"/>
          </a:xfrm>
        </p:grpSpPr>
        <p:sp>
          <p:nvSpPr>
            <p:cNvPr id="20" name="Rounded Rectangle 26"/>
            <p:cNvSpPr/>
            <p:nvPr/>
          </p:nvSpPr>
          <p:spPr>
            <a:xfrm>
              <a:off x="2881019" y="5334865"/>
              <a:ext cx="3595981" cy="761135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3"/>
            <p:cNvSpPr txBox="1">
              <a:spLocks noChangeArrowheads="1"/>
            </p:cNvSpPr>
            <p:nvPr/>
          </p:nvSpPr>
          <p:spPr bwMode="auto">
            <a:xfrm>
              <a:off x="3069258" y="5325033"/>
              <a:ext cx="3132060" cy="641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Correlation Between Material Properties and Performance</a:t>
              </a:r>
            </a:p>
          </p:txBody>
        </p:sp>
      </p:grpSp>
      <p:sp>
        <p:nvSpPr>
          <p:cNvPr id="21" name="CasellaDiTesto 20"/>
          <p:cNvSpPr txBox="1"/>
          <p:nvPr/>
        </p:nvSpPr>
        <p:spPr>
          <a:xfrm>
            <a:off x="666073" y="5181600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Goal: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8149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8"/>
          <p:cNvSpPr/>
          <p:nvPr/>
        </p:nvSpPr>
        <p:spPr>
          <a:xfrm>
            <a:off x="304799" y="2057400"/>
            <a:ext cx="8380147" cy="6096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sz="2400" dirty="0" smtClean="0"/>
              <a:t>XRD:</a:t>
            </a:r>
            <a:r>
              <a:rPr lang="en-US" sz="2400" dirty="0"/>
              <a:t> </a:t>
            </a:r>
            <a:r>
              <a:rPr lang="en-US" sz="2400" dirty="0" smtClean="0"/>
              <a:t>Atomic arrangement of materials.</a:t>
            </a:r>
          </a:p>
          <a:p>
            <a:pPr lvl="1"/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22D3-DE59-4F8F-A3AB-0EFD394F143D}" type="slidenum">
              <a:rPr lang="en-US" smtClean="0"/>
              <a:t>5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381000" y="2145268"/>
            <a:ext cx="2264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Monochromatic X-Ray</a:t>
            </a:r>
            <a:endParaRPr lang="en-US" dirty="0"/>
          </a:p>
        </p:txBody>
      </p:sp>
      <p:sp>
        <p:nvSpPr>
          <p:cNvPr id="6" name="Freccia a destra 5"/>
          <p:cNvSpPr/>
          <p:nvPr/>
        </p:nvSpPr>
        <p:spPr>
          <a:xfrm>
            <a:off x="2895600" y="2272326"/>
            <a:ext cx="228600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/>
          <p:cNvSpPr txBox="1"/>
          <p:nvPr/>
        </p:nvSpPr>
        <p:spPr>
          <a:xfrm>
            <a:off x="3145349" y="2145268"/>
            <a:ext cx="5431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Coherent X-Ray scattering = f( e-  distribution in sample)</a:t>
            </a:r>
            <a:endParaRPr lang="en-US" dirty="0"/>
          </a:p>
        </p:txBody>
      </p:sp>
      <p:grpSp>
        <p:nvGrpSpPr>
          <p:cNvPr id="2" name="Gruppo 1"/>
          <p:cNvGrpSpPr/>
          <p:nvPr/>
        </p:nvGrpSpPr>
        <p:grpSpPr>
          <a:xfrm>
            <a:off x="457200" y="5334000"/>
            <a:ext cx="8245591" cy="914400"/>
            <a:chOff x="439356" y="5257800"/>
            <a:chExt cx="8245591" cy="914400"/>
          </a:xfrm>
        </p:grpSpPr>
        <p:sp>
          <p:nvSpPr>
            <p:cNvPr id="25" name="Rounded Rectangle 8"/>
            <p:cNvSpPr/>
            <p:nvPr/>
          </p:nvSpPr>
          <p:spPr>
            <a:xfrm>
              <a:off x="457200" y="5257800"/>
              <a:ext cx="8153400" cy="914400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tint val="66000"/>
                    <a:satMod val="160000"/>
                  </a:schemeClr>
                </a:gs>
                <a:gs pos="50000">
                  <a:schemeClr val="accent5">
                    <a:tint val="44500"/>
                    <a:satMod val="160000"/>
                  </a:schemeClr>
                </a:gs>
                <a:gs pos="100000">
                  <a:schemeClr val="accent5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439356" y="5334000"/>
              <a:ext cx="8245591" cy="707886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“The intensity and spatial distributions of the scattered X-rays form a specific </a:t>
              </a:r>
            </a:p>
            <a:p>
              <a:r>
                <a:rPr lang="en-US" sz="2000" dirty="0" smtClean="0"/>
                <a:t>diffraction pattern which is the “fingerprint” of the sample.</a:t>
              </a:r>
              <a:endParaRPr lang="en-US" sz="2000" dirty="0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509566" y="3127059"/>
            <a:ext cx="3481208" cy="1521140"/>
            <a:chOff x="509566" y="3127059"/>
            <a:chExt cx="3481208" cy="152114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03" t="4822"/>
            <a:stretch/>
          </p:blipFill>
          <p:spPr bwMode="auto">
            <a:xfrm rot="16200000">
              <a:off x="1491693" y="2149119"/>
              <a:ext cx="1516953" cy="3481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CasellaDiTesto 10"/>
            <p:cNvSpPr txBox="1"/>
            <p:nvPr/>
          </p:nvSpPr>
          <p:spPr>
            <a:xfrm>
              <a:off x="762000" y="3127059"/>
              <a:ext cx="13114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monocrystaline</a:t>
              </a:r>
              <a:endParaRPr lang="en-US" sz="1400" dirty="0"/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4572000" y="3152158"/>
            <a:ext cx="3368233" cy="1438798"/>
            <a:chOff x="4800600" y="3152158"/>
            <a:chExt cx="3368233" cy="1438798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89" t="4563" r="45514" b="3349"/>
            <a:stretch/>
          </p:blipFill>
          <p:spPr bwMode="auto">
            <a:xfrm rot="16200000">
              <a:off x="5784448" y="2206571"/>
              <a:ext cx="1400537" cy="3368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CasellaDiTesto 11"/>
            <p:cNvSpPr txBox="1"/>
            <p:nvPr/>
          </p:nvSpPr>
          <p:spPr>
            <a:xfrm>
              <a:off x="5123506" y="3152158"/>
              <a:ext cx="11560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polycristaline</a:t>
              </a:r>
              <a:endParaRPr lang="en-US" sz="1400" dirty="0"/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6934200" y="4580513"/>
            <a:ext cx="1764266" cy="515148"/>
            <a:chOff x="7162800" y="4580513"/>
            <a:chExt cx="1764266" cy="515148"/>
          </a:xfrm>
        </p:grpSpPr>
        <p:sp>
          <p:nvSpPr>
            <p:cNvPr id="15" name="CasellaDiTesto 14"/>
            <p:cNvSpPr txBox="1"/>
            <p:nvPr/>
          </p:nvSpPr>
          <p:spPr>
            <a:xfrm>
              <a:off x="7162800" y="4726329"/>
              <a:ext cx="17642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2D area detector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6" name="Connettore 2 15"/>
            <p:cNvCxnSpPr/>
            <p:nvPr/>
          </p:nvCxnSpPr>
          <p:spPr>
            <a:xfrm flipH="1" flipV="1">
              <a:off x="8001046" y="4580513"/>
              <a:ext cx="228600" cy="135373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itle 1"/>
          <p:cNvSpPr txBox="1">
            <a:spLocks/>
          </p:cNvSpPr>
          <p:nvPr/>
        </p:nvSpPr>
        <p:spPr>
          <a:xfrm>
            <a:off x="533400" y="182562"/>
            <a:ext cx="8077200" cy="655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smtClean="0">
                <a:solidFill>
                  <a:srgbClr val="7030A0"/>
                </a:solidFill>
              </a:rPr>
              <a:t> XRD Crystalline structure during growth</a:t>
            </a:r>
            <a:endParaRPr lang="en-US" sz="2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95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22D3-DE59-4F8F-A3AB-0EFD394F143D}" type="slidenum">
              <a:rPr lang="en-US" smtClean="0"/>
              <a:t>6</a:t>
            </a:fld>
            <a:endParaRPr lang="en-US" dirty="0"/>
          </a:p>
        </p:txBody>
      </p:sp>
      <p:sp>
        <p:nvSpPr>
          <p:cNvPr id="13" name="Rettangolo 12"/>
          <p:cNvSpPr/>
          <p:nvPr/>
        </p:nvSpPr>
        <p:spPr>
          <a:xfrm>
            <a:off x="2667033" y="990600"/>
            <a:ext cx="3962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orizontal evaporation of three sources:</a:t>
            </a:r>
            <a:endParaRPr lang="en-US" dirty="0"/>
          </a:p>
        </p:txBody>
      </p:sp>
      <p:sp>
        <p:nvSpPr>
          <p:cNvPr id="134" name="Rettangolo 133"/>
          <p:cNvSpPr/>
          <p:nvPr/>
        </p:nvSpPr>
        <p:spPr>
          <a:xfrm>
            <a:off x="2274562" y="4601591"/>
            <a:ext cx="1101837" cy="1378924"/>
          </a:xfrm>
          <a:prstGeom prst="rect">
            <a:avLst/>
          </a:prstGeom>
          <a:gradFill flip="none" rotWithShape="1">
            <a:gsLst>
              <a:gs pos="1000">
                <a:srgbClr val="92D050">
                  <a:tint val="66000"/>
                  <a:satMod val="160000"/>
                  <a:alpha val="0"/>
                </a:srgbClr>
              </a:gs>
              <a:gs pos="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uppo 2"/>
          <p:cNvGrpSpPr/>
          <p:nvPr/>
        </p:nvGrpSpPr>
        <p:grpSpPr>
          <a:xfrm>
            <a:off x="586221" y="3874532"/>
            <a:ext cx="3301989" cy="2351884"/>
            <a:chOff x="662422" y="3733800"/>
            <a:chExt cx="3301989" cy="2351884"/>
          </a:xfrm>
        </p:grpSpPr>
        <p:grpSp>
          <p:nvGrpSpPr>
            <p:cNvPr id="139" name="Gruppo 138"/>
            <p:cNvGrpSpPr/>
            <p:nvPr/>
          </p:nvGrpSpPr>
          <p:grpSpPr>
            <a:xfrm>
              <a:off x="662422" y="3733800"/>
              <a:ext cx="3301989" cy="2351884"/>
              <a:chOff x="662422" y="3733800"/>
              <a:chExt cx="3301989" cy="2351884"/>
            </a:xfrm>
          </p:grpSpPr>
          <p:grpSp>
            <p:nvGrpSpPr>
              <p:cNvPr id="111" name="Gruppo 110"/>
              <p:cNvGrpSpPr/>
              <p:nvPr/>
            </p:nvGrpSpPr>
            <p:grpSpPr>
              <a:xfrm>
                <a:off x="716267" y="4256884"/>
                <a:ext cx="3248144" cy="1828800"/>
                <a:chOff x="2149381" y="3886200"/>
                <a:chExt cx="3248144" cy="1828800"/>
              </a:xfrm>
            </p:grpSpPr>
            <p:cxnSp>
              <p:nvCxnSpPr>
                <p:cNvPr id="81" name="Connettore 2 80"/>
                <p:cNvCxnSpPr/>
                <p:nvPr/>
              </p:nvCxnSpPr>
              <p:spPr>
                <a:xfrm>
                  <a:off x="2596355" y="5469099"/>
                  <a:ext cx="2801170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Connettore 2 82"/>
                <p:cNvCxnSpPr/>
                <p:nvPr/>
              </p:nvCxnSpPr>
              <p:spPr>
                <a:xfrm flipV="1">
                  <a:off x="2596355" y="3886200"/>
                  <a:ext cx="0" cy="1582899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Connettore 1 84"/>
                <p:cNvCxnSpPr/>
                <p:nvPr/>
              </p:nvCxnSpPr>
              <p:spPr>
                <a:xfrm flipV="1">
                  <a:off x="2596355" y="4860291"/>
                  <a:ext cx="540495" cy="3044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Connettore 1 86"/>
                <p:cNvCxnSpPr/>
                <p:nvPr/>
              </p:nvCxnSpPr>
              <p:spPr>
                <a:xfrm>
                  <a:off x="3136851" y="4860291"/>
                  <a:ext cx="41082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Connettore 1 88"/>
                <p:cNvCxnSpPr/>
                <p:nvPr/>
              </p:nvCxnSpPr>
              <p:spPr>
                <a:xfrm flipV="1">
                  <a:off x="3546338" y="4495007"/>
                  <a:ext cx="219959" cy="36528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nettore 1 89"/>
                <p:cNvCxnSpPr/>
                <p:nvPr/>
              </p:nvCxnSpPr>
              <p:spPr>
                <a:xfrm>
                  <a:off x="3783877" y="4495007"/>
                  <a:ext cx="34739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nettore 1 93"/>
                <p:cNvCxnSpPr/>
                <p:nvPr/>
              </p:nvCxnSpPr>
              <p:spPr>
                <a:xfrm>
                  <a:off x="4131267" y="4495007"/>
                  <a:ext cx="58194" cy="12176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Connettore 1 94"/>
                <p:cNvCxnSpPr/>
                <p:nvPr/>
              </p:nvCxnSpPr>
              <p:spPr>
                <a:xfrm>
                  <a:off x="4194378" y="4626017"/>
                  <a:ext cx="41082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Connettore 1 95"/>
                <p:cNvCxnSpPr/>
                <p:nvPr/>
              </p:nvCxnSpPr>
              <p:spPr>
                <a:xfrm>
                  <a:off x="4602493" y="4626017"/>
                  <a:ext cx="283221" cy="47779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CasellaDiTesto 98"/>
                <p:cNvSpPr txBox="1"/>
                <p:nvPr/>
              </p:nvSpPr>
              <p:spPr>
                <a:xfrm>
                  <a:off x="2241787" y="4340109"/>
                  <a:ext cx="38183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140</a:t>
                  </a:r>
                  <a:endParaRPr lang="en-US" sz="1000" dirty="0"/>
                </a:p>
              </p:txBody>
            </p:sp>
            <p:sp>
              <p:nvSpPr>
                <p:cNvPr id="100" name="CasellaDiTesto 99"/>
                <p:cNvSpPr txBox="1"/>
                <p:nvPr/>
              </p:nvSpPr>
              <p:spPr>
                <a:xfrm>
                  <a:off x="2277798" y="4986676"/>
                  <a:ext cx="31611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25</a:t>
                  </a:r>
                  <a:endParaRPr lang="en-US" sz="1000" dirty="0"/>
                </a:p>
              </p:txBody>
            </p:sp>
            <p:cxnSp>
              <p:nvCxnSpPr>
                <p:cNvPr id="103" name="Connettore 1 102"/>
                <p:cNvCxnSpPr/>
                <p:nvPr/>
              </p:nvCxnSpPr>
              <p:spPr>
                <a:xfrm>
                  <a:off x="2599086" y="4509648"/>
                  <a:ext cx="1168910" cy="0"/>
                </a:xfrm>
                <a:prstGeom prst="line">
                  <a:avLst/>
                </a:prstGeom>
                <a:ln w="3175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CasellaDiTesto 103"/>
                <p:cNvSpPr txBox="1"/>
                <p:nvPr/>
              </p:nvSpPr>
              <p:spPr>
                <a:xfrm>
                  <a:off x="2149381" y="3967225"/>
                  <a:ext cx="381916" cy="2459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accent1">
                          <a:lumMod val="75000"/>
                        </a:schemeClr>
                      </a:solidFill>
                    </a:rPr>
                    <a:t>T(C)</a:t>
                  </a:r>
                  <a:endParaRPr lang="en-US" sz="14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05" name="CasellaDiTesto 104"/>
                <p:cNvSpPr txBox="1"/>
                <p:nvPr/>
              </p:nvSpPr>
              <p:spPr>
                <a:xfrm>
                  <a:off x="5054822" y="5469099"/>
                  <a:ext cx="196209" cy="2459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accent1">
                          <a:lumMod val="75000"/>
                        </a:schemeClr>
                      </a:solidFill>
                    </a:rPr>
                    <a:t>t</a:t>
                  </a:r>
                  <a:endParaRPr lang="en-US" sz="14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06" name="CasellaDiTesto 105"/>
                <p:cNvSpPr txBox="1"/>
                <p:nvPr/>
              </p:nvSpPr>
              <p:spPr>
                <a:xfrm>
                  <a:off x="3262990" y="4628846"/>
                  <a:ext cx="34336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err="1" smtClean="0"/>
                    <a:t>Sb</a:t>
                  </a:r>
                  <a:r>
                    <a:rPr lang="en-US" sz="1000" b="1" dirty="0" smtClean="0"/>
                    <a:t> </a:t>
                  </a:r>
                  <a:endParaRPr lang="en-US" sz="1000" b="1" dirty="0"/>
                </a:p>
              </p:txBody>
            </p:sp>
            <p:sp>
              <p:nvSpPr>
                <p:cNvPr id="107" name="CasellaDiTesto 106"/>
                <p:cNvSpPr txBox="1"/>
                <p:nvPr/>
              </p:nvSpPr>
              <p:spPr>
                <a:xfrm>
                  <a:off x="3821686" y="4256884"/>
                  <a:ext cx="25519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/>
                    <a:t>K</a:t>
                  </a:r>
                  <a:endParaRPr lang="en-US" sz="1000" b="1" dirty="0"/>
                </a:p>
              </p:txBody>
            </p:sp>
            <p:sp>
              <p:nvSpPr>
                <p:cNvPr id="108" name="CasellaDiTesto 107"/>
                <p:cNvSpPr txBox="1"/>
                <p:nvPr/>
              </p:nvSpPr>
              <p:spPr>
                <a:xfrm>
                  <a:off x="4261065" y="4435458"/>
                  <a:ext cx="30328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/>
                    <a:t>Cs</a:t>
                  </a:r>
                  <a:endParaRPr lang="en-US" sz="1000" b="1" dirty="0"/>
                </a:p>
              </p:txBody>
            </p:sp>
          </p:grpSp>
          <p:sp>
            <p:nvSpPr>
              <p:cNvPr id="112" name="Rettangolo 111"/>
              <p:cNvSpPr/>
              <p:nvPr/>
            </p:nvSpPr>
            <p:spPr>
              <a:xfrm>
                <a:off x="662422" y="3733800"/>
                <a:ext cx="8715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Recipe:</a:t>
                </a:r>
                <a:endParaRPr lang="en-US" dirty="0"/>
              </a:p>
            </p:txBody>
          </p:sp>
        </p:grpSp>
        <p:cxnSp>
          <p:nvCxnSpPr>
            <p:cNvPr id="72" name="Connettore 1 71"/>
            <p:cNvCxnSpPr/>
            <p:nvPr/>
          </p:nvCxnSpPr>
          <p:spPr>
            <a:xfrm>
              <a:off x="1170430" y="5234940"/>
              <a:ext cx="533307" cy="0"/>
            </a:xfrm>
            <a:prstGeom prst="line">
              <a:avLst/>
            </a:prstGeom>
            <a:ln w="31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CasellaDiTesto 74"/>
            <p:cNvSpPr txBox="1"/>
            <p:nvPr/>
          </p:nvSpPr>
          <p:spPr>
            <a:xfrm>
              <a:off x="807720" y="5087779"/>
              <a:ext cx="3818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100</a:t>
              </a:r>
              <a:endParaRPr lang="en-US" sz="1000" dirty="0"/>
            </a:p>
          </p:txBody>
        </p:sp>
      </p:grpSp>
      <p:sp>
        <p:nvSpPr>
          <p:cNvPr id="82" name="Title 1"/>
          <p:cNvSpPr txBox="1">
            <a:spLocks/>
          </p:cNvSpPr>
          <p:nvPr/>
        </p:nvSpPr>
        <p:spPr>
          <a:xfrm>
            <a:off x="76200" y="76200"/>
            <a:ext cx="8077200" cy="655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smtClean="0">
                <a:solidFill>
                  <a:srgbClr val="7030A0"/>
                </a:solidFill>
              </a:rPr>
              <a:t>Experimental set up: K2CsSb cathodes growth</a:t>
            </a:r>
            <a:endParaRPr lang="en-US" sz="2600" b="1" dirty="0">
              <a:solidFill>
                <a:srgbClr val="7030A0"/>
              </a:solidFill>
            </a:endParaRPr>
          </a:p>
        </p:txBody>
      </p:sp>
      <p:sp>
        <p:nvSpPr>
          <p:cNvPr id="78" name="Rettangolo 77"/>
          <p:cNvSpPr/>
          <p:nvPr/>
        </p:nvSpPr>
        <p:spPr>
          <a:xfrm>
            <a:off x="2286000" y="1371600"/>
            <a:ext cx="4953000" cy="228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Cilindro 56"/>
          <p:cNvSpPr/>
          <p:nvPr/>
        </p:nvSpPr>
        <p:spPr>
          <a:xfrm>
            <a:off x="5585698" y="1676400"/>
            <a:ext cx="87925" cy="412427"/>
          </a:xfrm>
          <a:prstGeom prst="can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uppo 54"/>
          <p:cNvGrpSpPr/>
          <p:nvPr/>
        </p:nvGrpSpPr>
        <p:grpSpPr>
          <a:xfrm>
            <a:off x="5202475" y="1861424"/>
            <a:ext cx="567593" cy="534283"/>
            <a:chOff x="7459974" y="337066"/>
            <a:chExt cx="983804" cy="926068"/>
          </a:xfrm>
        </p:grpSpPr>
        <p:sp>
          <p:nvSpPr>
            <p:cNvPr id="50" name="Ovale 49"/>
            <p:cNvSpPr/>
            <p:nvPr/>
          </p:nvSpPr>
          <p:spPr>
            <a:xfrm>
              <a:off x="7459974" y="337066"/>
              <a:ext cx="983804" cy="926068"/>
            </a:xfrm>
            <a:prstGeom prst="ellipse">
              <a:avLst/>
            </a:prstGeom>
            <a:scene3d>
              <a:camera prst="isometricLeftDown"/>
              <a:lightRig rig="threePt" dir="t"/>
            </a:scene3d>
            <a:sp3d>
              <a:bevelT w="165100" prst="coolSlan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e 50"/>
            <p:cNvSpPr/>
            <p:nvPr/>
          </p:nvSpPr>
          <p:spPr>
            <a:xfrm>
              <a:off x="7688574" y="577334"/>
              <a:ext cx="511836" cy="45720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scene3d>
              <a:camera prst="isometricOffAxis2Left">
                <a:rot lat="1866561" lon="3268553" rev="526425"/>
              </a:camera>
              <a:lightRig rig="threePt" dir="t"/>
            </a:scene3d>
            <a:sp3d>
              <a:bevelT w="152400" h="50800" prst="softRound"/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uppo 17"/>
          <p:cNvGrpSpPr/>
          <p:nvPr/>
        </p:nvGrpSpPr>
        <p:grpSpPr>
          <a:xfrm>
            <a:off x="5101194" y="2540951"/>
            <a:ext cx="791327" cy="791327"/>
            <a:chOff x="4724400" y="1447800"/>
            <a:chExt cx="1371600" cy="1371600"/>
          </a:xfrm>
        </p:grpSpPr>
        <p:sp>
          <p:nvSpPr>
            <p:cNvPr id="16" name="Ovale 15"/>
            <p:cNvSpPr/>
            <p:nvPr/>
          </p:nvSpPr>
          <p:spPr>
            <a:xfrm>
              <a:off x="4724400" y="1447800"/>
              <a:ext cx="1371600" cy="13716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cene3d>
              <a:camera prst="perspectiveContrastingLeftFacing"/>
              <a:lightRig rig="threePt" dir="t"/>
            </a:scene3d>
            <a:sp3d>
              <a:bevelT prst="convex"/>
              <a:bevelB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ubo 14"/>
            <p:cNvSpPr/>
            <p:nvPr/>
          </p:nvSpPr>
          <p:spPr>
            <a:xfrm>
              <a:off x="5029200" y="1981200"/>
              <a:ext cx="762000" cy="304800"/>
            </a:xfrm>
            <a:prstGeom prst="cube">
              <a:avLst>
                <a:gd name="adj" fmla="val 17405"/>
              </a:avLst>
            </a:prstGeom>
            <a:solidFill>
              <a:srgbClr val="FFC000"/>
            </a:solidFill>
            <a:scene3d>
              <a:camera prst="perspectiveContrastingLeftFacing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uppo 62"/>
          <p:cNvGrpSpPr/>
          <p:nvPr/>
        </p:nvGrpSpPr>
        <p:grpSpPr>
          <a:xfrm>
            <a:off x="2947026" y="1823921"/>
            <a:ext cx="504179" cy="1589839"/>
            <a:chOff x="1371600" y="662178"/>
            <a:chExt cx="873889" cy="2755654"/>
          </a:xfrm>
        </p:grpSpPr>
        <p:sp>
          <p:nvSpPr>
            <p:cNvPr id="19" name="Cilindro 18"/>
            <p:cNvSpPr/>
            <p:nvPr/>
          </p:nvSpPr>
          <p:spPr>
            <a:xfrm>
              <a:off x="1371600" y="662178"/>
              <a:ext cx="152400" cy="1981200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ttangolo 26"/>
            <p:cNvSpPr/>
            <p:nvPr/>
          </p:nvSpPr>
          <p:spPr>
            <a:xfrm>
              <a:off x="1371600" y="1905000"/>
              <a:ext cx="873889" cy="15128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isometricOffAxis2Right"/>
              <a:lightRig rig="threePt" dir="t"/>
            </a:scene3d>
            <a:sp3d extrusionH="190500">
              <a:bevelT prst="slope"/>
              <a:bevelB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ttangolo 23"/>
            <p:cNvSpPr/>
            <p:nvPr/>
          </p:nvSpPr>
          <p:spPr>
            <a:xfrm rot="21172182">
              <a:off x="1592804" y="2202766"/>
              <a:ext cx="533400" cy="152400"/>
            </a:xfrm>
            <a:prstGeom prst="rect">
              <a:avLst/>
            </a:prstGeom>
            <a:solidFill>
              <a:srgbClr val="FFFF00"/>
            </a:solidFill>
            <a:scene3d>
              <a:camera prst="isometricOffAxis2Righ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ttangolo 24"/>
            <p:cNvSpPr/>
            <p:nvPr/>
          </p:nvSpPr>
          <p:spPr>
            <a:xfrm rot="21172182">
              <a:off x="1592804" y="2578732"/>
              <a:ext cx="533400" cy="152400"/>
            </a:xfrm>
            <a:prstGeom prst="rect">
              <a:avLst/>
            </a:prstGeom>
            <a:solidFill>
              <a:srgbClr val="92D050"/>
            </a:solidFill>
            <a:scene3d>
              <a:camera prst="isometricOffAxis2Righ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ttangolo 25"/>
            <p:cNvSpPr/>
            <p:nvPr/>
          </p:nvSpPr>
          <p:spPr>
            <a:xfrm rot="21172182">
              <a:off x="1592804" y="2960139"/>
              <a:ext cx="533400" cy="152400"/>
            </a:xfrm>
            <a:prstGeom prst="rect">
              <a:avLst/>
            </a:prstGeom>
            <a:solidFill>
              <a:srgbClr val="C00000"/>
            </a:solidFill>
            <a:scene3d>
              <a:camera prst="isometricOffAxis2Righ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5" name="Connettore 1 44"/>
          <p:cNvCxnSpPr/>
          <p:nvPr/>
        </p:nvCxnSpPr>
        <p:spPr>
          <a:xfrm>
            <a:off x="5496857" y="2395707"/>
            <a:ext cx="0" cy="958794"/>
          </a:xfrm>
          <a:prstGeom prst="line">
            <a:avLst/>
          </a:prstGeom>
          <a:ln w="63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/>
          <p:cNvSpPr txBox="1"/>
          <p:nvPr/>
        </p:nvSpPr>
        <p:spPr>
          <a:xfrm>
            <a:off x="3242767" y="3104878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 smtClean="0">
                <a:solidFill>
                  <a:srgbClr val="FF0000"/>
                </a:solidFill>
              </a:rPr>
              <a:t>Sb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48" name="CasellaDiTesto 47"/>
          <p:cNvSpPr txBox="1"/>
          <p:nvPr/>
        </p:nvSpPr>
        <p:spPr>
          <a:xfrm>
            <a:off x="3264897" y="2864000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00B050"/>
                </a:solidFill>
              </a:rPr>
              <a:t>K</a:t>
            </a:r>
            <a:endParaRPr lang="en-US" sz="1000" b="1" dirty="0">
              <a:solidFill>
                <a:srgbClr val="00B050"/>
              </a:solidFill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3245013" y="2625280"/>
            <a:ext cx="3032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C000"/>
                </a:solidFill>
              </a:rPr>
              <a:t>Cs</a:t>
            </a:r>
            <a:endParaRPr lang="en-US" sz="1000" b="1" dirty="0">
              <a:solidFill>
                <a:srgbClr val="FFC000"/>
              </a:solidFill>
            </a:endParaRPr>
          </a:p>
        </p:txBody>
      </p:sp>
      <p:cxnSp>
        <p:nvCxnSpPr>
          <p:cNvPr id="31" name="Connettore 2 30"/>
          <p:cNvCxnSpPr/>
          <p:nvPr/>
        </p:nvCxnSpPr>
        <p:spPr>
          <a:xfrm flipV="1">
            <a:off x="3464561" y="2415469"/>
            <a:ext cx="1318878" cy="54118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/>
          <p:nvPr/>
        </p:nvCxnSpPr>
        <p:spPr>
          <a:xfrm>
            <a:off x="3481255" y="2959705"/>
            <a:ext cx="1318878" cy="399286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/>
          <p:cNvCxnSpPr/>
          <p:nvPr/>
        </p:nvCxnSpPr>
        <p:spPr>
          <a:xfrm flipV="1">
            <a:off x="3467899" y="2686059"/>
            <a:ext cx="1266123" cy="273646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/>
          <p:cNvCxnSpPr/>
          <p:nvPr/>
        </p:nvCxnSpPr>
        <p:spPr>
          <a:xfrm>
            <a:off x="3461221" y="2956649"/>
            <a:ext cx="1266123" cy="87925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e 59"/>
          <p:cNvSpPr/>
          <p:nvPr/>
        </p:nvSpPr>
        <p:spPr>
          <a:xfrm>
            <a:off x="4718887" y="2415741"/>
            <a:ext cx="182528" cy="95879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50800" dir="5400000" algn="ctr" rotWithShape="0">
              <a:schemeClr val="bg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e 60"/>
          <p:cNvSpPr/>
          <p:nvPr/>
        </p:nvSpPr>
        <p:spPr>
          <a:xfrm>
            <a:off x="3974861" y="2714018"/>
            <a:ext cx="126100" cy="43636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Connettore 2 64"/>
          <p:cNvCxnSpPr/>
          <p:nvPr/>
        </p:nvCxnSpPr>
        <p:spPr>
          <a:xfrm>
            <a:off x="2667000" y="2189250"/>
            <a:ext cx="0" cy="877665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1 69"/>
          <p:cNvCxnSpPr>
            <a:stCxn id="48" idx="3"/>
          </p:cNvCxnSpPr>
          <p:nvPr/>
        </p:nvCxnSpPr>
        <p:spPr>
          <a:xfrm flipV="1">
            <a:off x="3520095" y="2966949"/>
            <a:ext cx="3501541" cy="20162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CasellaDiTesto 114"/>
          <p:cNvSpPr txBox="1"/>
          <p:nvPr/>
        </p:nvSpPr>
        <p:spPr>
          <a:xfrm>
            <a:off x="5100614" y="1524000"/>
            <a:ext cx="461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FTM</a:t>
            </a:r>
            <a:endParaRPr lang="en-US" sz="1200" dirty="0"/>
          </a:p>
        </p:txBody>
      </p:sp>
      <p:sp>
        <p:nvSpPr>
          <p:cNvPr id="84" name="CasellaDiTesto 83"/>
          <p:cNvSpPr txBox="1"/>
          <p:nvPr/>
        </p:nvSpPr>
        <p:spPr>
          <a:xfrm>
            <a:off x="2286000" y="1387025"/>
            <a:ext cx="1213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P=1x10-10 mbar</a:t>
            </a:r>
            <a:endParaRPr lang="en-US" sz="1200" dirty="0"/>
          </a:p>
        </p:txBody>
      </p:sp>
      <p:grpSp>
        <p:nvGrpSpPr>
          <p:cNvPr id="11" name="Gruppo 10"/>
          <p:cNvGrpSpPr/>
          <p:nvPr/>
        </p:nvGrpSpPr>
        <p:grpSpPr>
          <a:xfrm>
            <a:off x="3886200" y="2998960"/>
            <a:ext cx="4724400" cy="3415177"/>
            <a:chOff x="3886200" y="2998960"/>
            <a:chExt cx="4724400" cy="3415177"/>
          </a:xfrm>
        </p:grpSpPr>
        <p:grpSp>
          <p:nvGrpSpPr>
            <p:cNvPr id="8" name="Gruppo 7"/>
            <p:cNvGrpSpPr/>
            <p:nvPr/>
          </p:nvGrpSpPr>
          <p:grpSpPr>
            <a:xfrm>
              <a:off x="3886200" y="3749990"/>
              <a:ext cx="4724400" cy="2664147"/>
              <a:chOff x="3886200" y="3749990"/>
              <a:chExt cx="4724400" cy="2664147"/>
            </a:xfrm>
          </p:grpSpPr>
          <p:sp>
            <p:nvSpPr>
              <p:cNvPr id="88" name="Rounded Rectangle 9"/>
              <p:cNvSpPr/>
              <p:nvPr/>
            </p:nvSpPr>
            <p:spPr>
              <a:xfrm>
                <a:off x="4762500" y="3749990"/>
                <a:ext cx="3848100" cy="2664147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5">
                      <a:tint val="66000"/>
                      <a:satMod val="160000"/>
                    </a:schemeClr>
                  </a:gs>
                  <a:gs pos="50000">
                    <a:schemeClr val="accent5">
                      <a:tint val="44500"/>
                      <a:satMod val="160000"/>
                    </a:schemeClr>
                  </a:gs>
                  <a:gs pos="100000">
                    <a:schemeClr val="accent5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7" name="Connettore 2 116"/>
              <p:cNvCxnSpPr/>
              <p:nvPr/>
            </p:nvCxnSpPr>
            <p:spPr>
              <a:xfrm>
                <a:off x="5580830" y="6002499"/>
                <a:ext cx="280117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ttore 2 117"/>
              <p:cNvCxnSpPr/>
              <p:nvPr/>
            </p:nvCxnSpPr>
            <p:spPr>
              <a:xfrm flipV="1">
                <a:off x="5580830" y="4419600"/>
                <a:ext cx="0" cy="158289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CasellaDiTesto 128"/>
              <p:cNvSpPr txBox="1"/>
              <p:nvPr/>
            </p:nvSpPr>
            <p:spPr>
              <a:xfrm>
                <a:off x="4953997" y="4500625"/>
                <a:ext cx="63030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QE(%)</a:t>
                </a:r>
                <a:endParaRPr lang="en-US" sz="1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30" name="CasellaDiTesto 129"/>
              <p:cNvSpPr txBox="1"/>
              <p:nvPr/>
            </p:nvSpPr>
            <p:spPr>
              <a:xfrm>
                <a:off x="8039297" y="6002499"/>
                <a:ext cx="196209" cy="2459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t</a:t>
                </a:r>
                <a:endParaRPr lang="en-US" sz="1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35" name="Freccia a destra 134"/>
              <p:cNvSpPr/>
              <p:nvPr/>
            </p:nvSpPr>
            <p:spPr>
              <a:xfrm>
                <a:off x="3886200" y="4887892"/>
                <a:ext cx="501473" cy="36990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Figura a mano libera 135"/>
              <p:cNvSpPr/>
              <p:nvPr/>
            </p:nvSpPr>
            <p:spPr>
              <a:xfrm>
                <a:off x="5814349" y="4533288"/>
                <a:ext cx="2083443" cy="1334112"/>
              </a:xfrm>
              <a:custGeom>
                <a:avLst/>
                <a:gdLst>
                  <a:gd name="connsiteX0" fmla="*/ 0 w 2083443"/>
                  <a:gd name="connsiteY0" fmla="*/ 1334112 h 1334112"/>
                  <a:gd name="connsiteX1" fmla="*/ 104173 w 2083443"/>
                  <a:gd name="connsiteY1" fmla="*/ 1322538 h 1334112"/>
                  <a:gd name="connsiteX2" fmla="*/ 300942 w 2083443"/>
                  <a:gd name="connsiteY2" fmla="*/ 1299388 h 1334112"/>
                  <a:gd name="connsiteX3" fmla="*/ 335666 w 2083443"/>
                  <a:gd name="connsiteY3" fmla="*/ 1287813 h 1334112"/>
                  <a:gd name="connsiteX4" fmla="*/ 358816 w 2083443"/>
                  <a:gd name="connsiteY4" fmla="*/ 1264664 h 1334112"/>
                  <a:gd name="connsiteX5" fmla="*/ 393540 w 2083443"/>
                  <a:gd name="connsiteY5" fmla="*/ 1241515 h 1334112"/>
                  <a:gd name="connsiteX6" fmla="*/ 486137 w 2083443"/>
                  <a:gd name="connsiteY6" fmla="*/ 1160492 h 1334112"/>
                  <a:gd name="connsiteX7" fmla="*/ 509286 w 2083443"/>
                  <a:gd name="connsiteY7" fmla="*/ 1125768 h 1334112"/>
                  <a:gd name="connsiteX8" fmla="*/ 532436 w 2083443"/>
                  <a:gd name="connsiteY8" fmla="*/ 1102619 h 1334112"/>
                  <a:gd name="connsiteX9" fmla="*/ 567160 w 2083443"/>
                  <a:gd name="connsiteY9" fmla="*/ 1044745 h 1334112"/>
                  <a:gd name="connsiteX10" fmla="*/ 578735 w 2083443"/>
                  <a:gd name="connsiteY10" fmla="*/ 1010021 h 1334112"/>
                  <a:gd name="connsiteX11" fmla="*/ 625033 w 2083443"/>
                  <a:gd name="connsiteY11" fmla="*/ 940573 h 1334112"/>
                  <a:gd name="connsiteX12" fmla="*/ 671332 w 2083443"/>
                  <a:gd name="connsiteY12" fmla="*/ 801677 h 1334112"/>
                  <a:gd name="connsiteX13" fmla="*/ 682907 w 2083443"/>
                  <a:gd name="connsiteY13" fmla="*/ 766953 h 1334112"/>
                  <a:gd name="connsiteX14" fmla="*/ 694481 w 2083443"/>
                  <a:gd name="connsiteY14" fmla="*/ 732229 h 1334112"/>
                  <a:gd name="connsiteX15" fmla="*/ 717631 w 2083443"/>
                  <a:gd name="connsiteY15" fmla="*/ 709079 h 1334112"/>
                  <a:gd name="connsiteX16" fmla="*/ 729205 w 2083443"/>
                  <a:gd name="connsiteY16" fmla="*/ 674355 h 1334112"/>
                  <a:gd name="connsiteX17" fmla="*/ 844952 w 2083443"/>
                  <a:gd name="connsiteY17" fmla="*/ 581758 h 1334112"/>
                  <a:gd name="connsiteX18" fmla="*/ 879676 w 2083443"/>
                  <a:gd name="connsiteY18" fmla="*/ 570183 h 1334112"/>
                  <a:gd name="connsiteX19" fmla="*/ 914400 w 2083443"/>
                  <a:gd name="connsiteY19" fmla="*/ 558608 h 1334112"/>
                  <a:gd name="connsiteX20" fmla="*/ 1041722 w 2083443"/>
                  <a:gd name="connsiteY20" fmla="*/ 570183 h 1334112"/>
                  <a:gd name="connsiteX21" fmla="*/ 1145894 w 2083443"/>
                  <a:gd name="connsiteY21" fmla="*/ 593332 h 1334112"/>
                  <a:gd name="connsiteX22" fmla="*/ 1331089 w 2083443"/>
                  <a:gd name="connsiteY22" fmla="*/ 581758 h 1334112"/>
                  <a:gd name="connsiteX23" fmla="*/ 1377388 w 2083443"/>
                  <a:gd name="connsiteY23" fmla="*/ 570183 h 1334112"/>
                  <a:gd name="connsiteX24" fmla="*/ 1412112 w 2083443"/>
                  <a:gd name="connsiteY24" fmla="*/ 547034 h 1334112"/>
                  <a:gd name="connsiteX25" fmla="*/ 1435261 w 2083443"/>
                  <a:gd name="connsiteY25" fmla="*/ 512310 h 1334112"/>
                  <a:gd name="connsiteX26" fmla="*/ 1458410 w 2083443"/>
                  <a:gd name="connsiteY26" fmla="*/ 489160 h 1334112"/>
                  <a:gd name="connsiteX27" fmla="*/ 1469985 w 2083443"/>
                  <a:gd name="connsiteY27" fmla="*/ 454436 h 1334112"/>
                  <a:gd name="connsiteX28" fmla="*/ 1493135 w 2083443"/>
                  <a:gd name="connsiteY28" fmla="*/ 431287 h 1334112"/>
                  <a:gd name="connsiteX29" fmla="*/ 1539433 w 2083443"/>
                  <a:gd name="connsiteY29" fmla="*/ 373413 h 1334112"/>
                  <a:gd name="connsiteX30" fmla="*/ 1562583 w 2083443"/>
                  <a:gd name="connsiteY30" fmla="*/ 303965 h 1334112"/>
                  <a:gd name="connsiteX31" fmla="*/ 1585732 w 2083443"/>
                  <a:gd name="connsiteY31" fmla="*/ 269241 h 1334112"/>
                  <a:gd name="connsiteX32" fmla="*/ 1597307 w 2083443"/>
                  <a:gd name="connsiteY32" fmla="*/ 234517 h 1334112"/>
                  <a:gd name="connsiteX33" fmla="*/ 1632031 w 2083443"/>
                  <a:gd name="connsiteY33" fmla="*/ 211368 h 1334112"/>
                  <a:gd name="connsiteX34" fmla="*/ 1666755 w 2083443"/>
                  <a:gd name="connsiteY34" fmla="*/ 153494 h 1334112"/>
                  <a:gd name="connsiteX35" fmla="*/ 1678329 w 2083443"/>
                  <a:gd name="connsiteY35" fmla="*/ 118770 h 1334112"/>
                  <a:gd name="connsiteX36" fmla="*/ 1701479 w 2083443"/>
                  <a:gd name="connsiteY36" fmla="*/ 95621 h 1334112"/>
                  <a:gd name="connsiteX37" fmla="*/ 1747778 w 2083443"/>
                  <a:gd name="connsiteY37" fmla="*/ 37748 h 1334112"/>
                  <a:gd name="connsiteX38" fmla="*/ 1782502 w 2083443"/>
                  <a:gd name="connsiteY38" fmla="*/ 26173 h 1334112"/>
                  <a:gd name="connsiteX39" fmla="*/ 1817226 w 2083443"/>
                  <a:gd name="connsiteY39" fmla="*/ 3024 h 1334112"/>
                  <a:gd name="connsiteX40" fmla="*/ 2083443 w 2083443"/>
                  <a:gd name="connsiteY40" fmla="*/ 3024 h 133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083443" h="1334112">
                    <a:moveTo>
                      <a:pt x="0" y="1334112"/>
                    </a:moveTo>
                    <a:lnTo>
                      <a:pt x="104173" y="1322538"/>
                    </a:lnTo>
                    <a:cubicBezTo>
                      <a:pt x="374847" y="1290695"/>
                      <a:pt x="4780" y="1332296"/>
                      <a:pt x="300942" y="1299388"/>
                    </a:cubicBezTo>
                    <a:cubicBezTo>
                      <a:pt x="312517" y="1295530"/>
                      <a:pt x="325204" y="1294090"/>
                      <a:pt x="335666" y="1287813"/>
                    </a:cubicBezTo>
                    <a:cubicBezTo>
                      <a:pt x="345024" y="1282198"/>
                      <a:pt x="350294" y="1271481"/>
                      <a:pt x="358816" y="1264664"/>
                    </a:cubicBezTo>
                    <a:cubicBezTo>
                      <a:pt x="369679" y="1255974"/>
                      <a:pt x="383071" y="1250675"/>
                      <a:pt x="393540" y="1241515"/>
                    </a:cubicBezTo>
                    <a:cubicBezTo>
                      <a:pt x="501875" y="1146721"/>
                      <a:pt x="407998" y="1212584"/>
                      <a:pt x="486137" y="1160492"/>
                    </a:cubicBezTo>
                    <a:cubicBezTo>
                      <a:pt x="493853" y="1148917"/>
                      <a:pt x="500596" y="1136631"/>
                      <a:pt x="509286" y="1125768"/>
                    </a:cubicBezTo>
                    <a:cubicBezTo>
                      <a:pt x="516103" y="1117247"/>
                      <a:pt x="526821" y="1111977"/>
                      <a:pt x="532436" y="1102619"/>
                    </a:cubicBezTo>
                    <a:cubicBezTo>
                      <a:pt x="577513" y="1027491"/>
                      <a:pt x="508503" y="1103399"/>
                      <a:pt x="567160" y="1044745"/>
                    </a:cubicBezTo>
                    <a:cubicBezTo>
                      <a:pt x="571018" y="1033170"/>
                      <a:pt x="572810" y="1020686"/>
                      <a:pt x="578735" y="1010021"/>
                    </a:cubicBezTo>
                    <a:cubicBezTo>
                      <a:pt x="592246" y="985700"/>
                      <a:pt x="616235" y="966967"/>
                      <a:pt x="625033" y="940573"/>
                    </a:cubicBezTo>
                    <a:lnTo>
                      <a:pt x="671332" y="801677"/>
                    </a:lnTo>
                    <a:lnTo>
                      <a:pt x="682907" y="766953"/>
                    </a:lnTo>
                    <a:cubicBezTo>
                      <a:pt x="686765" y="755378"/>
                      <a:pt x="685854" y="740856"/>
                      <a:pt x="694481" y="732229"/>
                    </a:cubicBezTo>
                    <a:lnTo>
                      <a:pt x="717631" y="709079"/>
                    </a:lnTo>
                    <a:cubicBezTo>
                      <a:pt x="721489" y="697504"/>
                      <a:pt x="723280" y="685020"/>
                      <a:pt x="729205" y="674355"/>
                    </a:cubicBezTo>
                    <a:cubicBezTo>
                      <a:pt x="776800" y="588683"/>
                      <a:pt x="759844" y="610127"/>
                      <a:pt x="844952" y="581758"/>
                    </a:cubicBezTo>
                    <a:lnTo>
                      <a:pt x="879676" y="570183"/>
                    </a:lnTo>
                    <a:lnTo>
                      <a:pt x="914400" y="558608"/>
                    </a:lnTo>
                    <a:cubicBezTo>
                      <a:pt x="956841" y="562466"/>
                      <a:pt x="999435" y="564897"/>
                      <a:pt x="1041722" y="570183"/>
                    </a:cubicBezTo>
                    <a:cubicBezTo>
                      <a:pt x="1071102" y="573856"/>
                      <a:pt x="1116163" y="585900"/>
                      <a:pt x="1145894" y="593332"/>
                    </a:cubicBezTo>
                    <a:cubicBezTo>
                      <a:pt x="1207626" y="589474"/>
                      <a:pt x="1269544" y="587912"/>
                      <a:pt x="1331089" y="581758"/>
                    </a:cubicBezTo>
                    <a:cubicBezTo>
                      <a:pt x="1346918" y="580175"/>
                      <a:pt x="1362766" y="576449"/>
                      <a:pt x="1377388" y="570183"/>
                    </a:cubicBezTo>
                    <a:cubicBezTo>
                      <a:pt x="1390174" y="564703"/>
                      <a:pt x="1400537" y="554750"/>
                      <a:pt x="1412112" y="547034"/>
                    </a:cubicBezTo>
                    <a:cubicBezTo>
                      <a:pt x="1419828" y="535459"/>
                      <a:pt x="1426571" y="523173"/>
                      <a:pt x="1435261" y="512310"/>
                    </a:cubicBezTo>
                    <a:cubicBezTo>
                      <a:pt x="1442078" y="503788"/>
                      <a:pt x="1452795" y="498518"/>
                      <a:pt x="1458410" y="489160"/>
                    </a:cubicBezTo>
                    <a:cubicBezTo>
                      <a:pt x="1464687" y="478698"/>
                      <a:pt x="1463708" y="464898"/>
                      <a:pt x="1469985" y="454436"/>
                    </a:cubicBezTo>
                    <a:cubicBezTo>
                      <a:pt x="1475600" y="445078"/>
                      <a:pt x="1486318" y="439808"/>
                      <a:pt x="1493135" y="431287"/>
                    </a:cubicBezTo>
                    <a:cubicBezTo>
                      <a:pt x="1551551" y="358268"/>
                      <a:pt x="1483530" y="429318"/>
                      <a:pt x="1539433" y="373413"/>
                    </a:cubicBezTo>
                    <a:cubicBezTo>
                      <a:pt x="1547150" y="350264"/>
                      <a:pt x="1549048" y="324268"/>
                      <a:pt x="1562583" y="303965"/>
                    </a:cubicBezTo>
                    <a:cubicBezTo>
                      <a:pt x="1570299" y="292390"/>
                      <a:pt x="1579511" y="281683"/>
                      <a:pt x="1585732" y="269241"/>
                    </a:cubicBezTo>
                    <a:cubicBezTo>
                      <a:pt x="1591188" y="258328"/>
                      <a:pt x="1589685" y="244044"/>
                      <a:pt x="1597307" y="234517"/>
                    </a:cubicBezTo>
                    <a:cubicBezTo>
                      <a:pt x="1605997" y="223654"/>
                      <a:pt x="1620456" y="219084"/>
                      <a:pt x="1632031" y="211368"/>
                    </a:cubicBezTo>
                    <a:cubicBezTo>
                      <a:pt x="1664818" y="113002"/>
                      <a:pt x="1619091" y="232936"/>
                      <a:pt x="1666755" y="153494"/>
                    </a:cubicBezTo>
                    <a:cubicBezTo>
                      <a:pt x="1673032" y="143032"/>
                      <a:pt x="1672052" y="129232"/>
                      <a:pt x="1678329" y="118770"/>
                    </a:cubicBezTo>
                    <a:cubicBezTo>
                      <a:pt x="1683944" y="109412"/>
                      <a:pt x="1694662" y="104142"/>
                      <a:pt x="1701479" y="95621"/>
                    </a:cubicBezTo>
                    <a:cubicBezTo>
                      <a:pt x="1716040" y="77420"/>
                      <a:pt x="1726277" y="50649"/>
                      <a:pt x="1747778" y="37748"/>
                    </a:cubicBezTo>
                    <a:cubicBezTo>
                      <a:pt x="1758240" y="31471"/>
                      <a:pt x="1771589" y="31629"/>
                      <a:pt x="1782502" y="26173"/>
                    </a:cubicBezTo>
                    <a:cubicBezTo>
                      <a:pt x="1794944" y="19952"/>
                      <a:pt x="1803356" y="4091"/>
                      <a:pt x="1817226" y="3024"/>
                    </a:cubicBezTo>
                    <a:cubicBezTo>
                      <a:pt x="1905704" y="-3782"/>
                      <a:pt x="1994704" y="3024"/>
                      <a:pt x="2083443" y="302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CasellaDiTesto 136"/>
              <p:cNvSpPr txBox="1"/>
              <p:nvPr/>
            </p:nvSpPr>
            <p:spPr>
              <a:xfrm>
                <a:off x="6705600" y="4724400"/>
                <a:ext cx="304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K</a:t>
                </a:r>
                <a:endParaRPr lang="en-US" dirty="0"/>
              </a:p>
            </p:txBody>
          </p:sp>
          <p:sp>
            <p:nvSpPr>
              <p:cNvPr id="138" name="CasellaDiTesto 137"/>
              <p:cNvSpPr txBox="1"/>
              <p:nvPr/>
            </p:nvSpPr>
            <p:spPr>
              <a:xfrm>
                <a:off x="7619908" y="4191000"/>
                <a:ext cx="397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Cs</a:t>
                </a:r>
                <a:endParaRPr lang="en-US" dirty="0"/>
              </a:p>
            </p:txBody>
          </p:sp>
          <p:sp>
            <p:nvSpPr>
              <p:cNvPr id="141" name="Rettangolo 140"/>
              <p:cNvSpPr/>
              <p:nvPr/>
            </p:nvSpPr>
            <p:spPr>
              <a:xfrm>
                <a:off x="5187478" y="3886200"/>
                <a:ext cx="319452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QE </a:t>
                </a:r>
                <a:r>
                  <a:rPr lang="en-US" sz="1600" dirty="0" smtClean="0"/>
                  <a:t>during growth (532 </a:t>
                </a:r>
                <a:r>
                  <a:rPr lang="en-US" sz="1600" dirty="0"/>
                  <a:t>nm </a:t>
                </a:r>
                <a:r>
                  <a:rPr lang="en-US" sz="1600" dirty="0" smtClean="0"/>
                  <a:t>laser)</a:t>
                </a:r>
                <a:endParaRPr lang="en-US" sz="1600" dirty="0"/>
              </a:p>
            </p:txBody>
          </p:sp>
        </p:grpSp>
        <p:grpSp>
          <p:nvGrpSpPr>
            <p:cNvPr id="10" name="Gruppo 9"/>
            <p:cNvGrpSpPr/>
            <p:nvPr/>
          </p:nvGrpSpPr>
          <p:grpSpPr>
            <a:xfrm>
              <a:off x="5054011" y="2998960"/>
              <a:ext cx="329462" cy="621778"/>
              <a:chOff x="5054011" y="2998960"/>
              <a:chExt cx="329462" cy="621778"/>
            </a:xfrm>
          </p:grpSpPr>
          <p:sp>
            <p:nvSpPr>
              <p:cNvPr id="77" name="Figura a mano libera 76"/>
              <p:cNvSpPr/>
              <p:nvPr/>
            </p:nvSpPr>
            <p:spPr>
              <a:xfrm rot="7843306">
                <a:off x="4811922" y="3284689"/>
                <a:ext cx="578138" cy="93960"/>
              </a:xfrm>
              <a:custGeom>
                <a:avLst/>
                <a:gdLst>
                  <a:gd name="connsiteX0" fmla="*/ 1002083 w 1002083"/>
                  <a:gd name="connsiteY0" fmla="*/ 137808 h 162860"/>
                  <a:gd name="connsiteX1" fmla="*/ 914400 w 1002083"/>
                  <a:gd name="connsiteY1" fmla="*/ 12548 h 162860"/>
                  <a:gd name="connsiteX2" fmla="*/ 864296 w 1002083"/>
                  <a:gd name="connsiteY2" fmla="*/ 150334 h 162860"/>
                  <a:gd name="connsiteX3" fmla="*/ 801666 w 1002083"/>
                  <a:gd name="connsiteY3" fmla="*/ 12548 h 162860"/>
                  <a:gd name="connsiteX4" fmla="*/ 751562 w 1002083"/>
                  <a:gd name="connsiteY4" fmla="*/ 150334 h 162860"/>
                  <a:gd name="connsiteX5" fmla="*/ 676406 w 1002083"/>
                  <a:gd name="connsiteY5" fmla="*/ 12548 h 162860"/>
                  <a:gd name="connsiteX6" fmla="*/ 638828 w 1002083"/>
                  <a:gd name="connsiteY6" fmla="*/ 150334 h 162860"/>
                  <a:gd name="connsiteX7" fmla="*/ 563672 w 1002083"/>
                  <a:gd name="connsiteY7" fmla="*/ 12548 h 162860"/>
                  <a:gd name="connsiteX8" fmla="*/ 513568 w 1002083"/>
                  <a:gd name="connsiteY8" fmla="*/ 150334 h 162860"/>
                  <a:gd name="connsiteX9" fmla="*/ 450937 w 1002083"/>
                  <a:gd name="connsiteY9" fmla="*/ 12548 h 162860"/>
                  <a:gd name="connsiteX10" fmla="*/ 400833 w 1002083"/>
                  <a:gd name="connsiteY10" fmla="*/ 150334 h 162860"/>
                  <a:gd name="connsiteX11" fmla="*/ 338203 w 1002083"/>
                  <a:gd name="connsiteY11" fmla="*/ 21 h 162860"/>
                  <a:gd name="connsiteX12" fmla="*/ 288099 w 1002083"/>
                  <a:gd name="connsiteY12" fmla="*/ 162860 h 162860"/>
                  <a:gd name="connsiteX13" fmla="*/ 212943 w 1002083"/>
                  <a:gd name="connsiteY13" fmla="*/ 21 h 162860"/>
                  <a:gd name="connsiteX14" fmla="*/ 175365 w 1002083"/>
                  <a:gd name="connsiteY14" fmla="*/ 150334 h 162860"/>
                  <a:gd name="connsiteX15" fmla="*/ 112735 w 1002083"/>
                  <a:gd name="connsiteY15" fmla="*/ 12548 h 162860"/>
                  <a:gd name="connsiteX16" fmla="*/ 62631 w 1002083"/>
                  <a:gd name="connsiteY16" fmla="*/ 150334 h 162860"/>
                  <a:gd name="connsiteX17" fmla="*/ 0 w 1002083"/>
                  <a:gd name="connsiteY17" fmla="*/ 62652 h 162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02083" h="162860">
                    <a:moveTo>
                      <a:pt x="1002083" y="137808"/>
                    </a:moveTo>
                    <a:cubicBezTo>
                      <a:pt x="969723" y="74134"/>
                      <a:pt x="937364" y="10460"/>
                      <a:pt x="914400" y="12548"/>
                    </a:cubicBezTo>
                    <a:cubicBezTo>
                      <a:pt x="891436" y="14636"/>
                      <a:pt x="883085" y="150334"/>
                      <a:pt x="864296" y="150334"/>
                    </a:cubicBezTo>
                    <a:cubicBezTo>
                      <a:pt x="845507" y="150334"/>
                      <a:pt x="820455" y="12548"/>
                      <a:pt x="801666" y="12548"/>
                    </a:cubicBezTo>
                    <a:cubicBezTo>
                      <a:pt x="782877" y="12548"/>
                      <a:pt x="772439" y="150334"/>
                      <a:pt x="751562" y="150334"/>
                    </a:cubicBezTo>
                    <a:cubicBezTo>
                      <a:pt x="730685" y="150334"/>
                      <a:pt x="695195" y="12548"/>
                      <a:pt x="676406" y="12548"/>
                    </a:cubicBezTo>
                    <a:cubicBezTo>
                      <a:pt x="657617" y="12548"/>
                      <a:pt x="657617" y="150334"/>
                      <a:pt x="638828" y="150334"/>
                    </a:cubicBezTo>
                    <a:cubicBezTo>
                      <a:pt x="620039" y="150334"/>
                      <a:pt x="584549" y="12548"/>
                      <a:pt x="563672" y="12548"/>
                    </a:cubicBezTo>
                    <a:cubicBezTo>
                      <a:pt x="542795" y="12548"/>
                      <a:pt x="532357" y="150334"/>
                      <a:pt x="513568" y="150334"/>
                    </a:cubicBezTo>
                    <a:cubicBezTo>
                      <a:pt x="494779" y="150334"/>
                      <a:pt x="469726" y="12548"/>
                      <a:pt x="450937" y="12548"/>
                    </a:cubicBezTo>
                    <a:cubicBezTo>
                      <a:pt x="432148" y="12548"/>
                      <a:pt x="419622" y="152422"/>
                      <a:pt x="400833" y="150334"/>
                    </a:cubicBezTo>
                    <a:cubicBezTo>
                      <a:pt x="382044" y="148246"/>
                      <a:pt x="356992" y="-2067"/>
                      <a:pt x="338203" y="21"/>
                    </a:cubicBezTo>
                    <a:cubicBezTo>
                      <a:pt x="319414" y="2109"/>
                      <a:pt x="308976" y="162860"/>
                      <a:pt x="288099" y="162860"/>
                    </a:cubicBezTo>
                    <a:cubicBezTo>
                      <a:pt x="267222" y="162860"/>
                      <a:pt x="231732" y="2109"/>
                      <a:pt x="212943" y="21"/>
                    </a:cubicBezTo>
                    <a:cubicBezTo>
                      <a:pt x="194154" y="-2067"/>
                      <a:pt x="192066" y="148246"/>
                      <a:pt x="175365" y="150334"/>
                    </a:cubicBezTo>
                    <a:cubicBezTo>
                      <a:pt x="158664" y="152422"/>
                      <a:pt x="131524" y="12548"/>
                      <a:pt x="112735" y="12548"/>
                    </a:cubicBezTo>
                    <a:cubicBezTo>
                      <a:pt x="93946" y="12548"/>
                      <a:pt x="81420" y="141983"/>
                      <a:pt x="62631" y="150334"/>
                    </a:cubicBezTo>
                    <a:cubicBezTo>
                      <a:pt x="43842" y="158685"/>
                      <a:pt x="21921" y="110668"/>
                      <a:pt x="0" y="62652"/>
                    </a:cubicBezTo>
                  </a:path>
                </a:pathLst>
              </a:custGeom>
              <a:noFill/>
              <a:ln w="19050"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6" name="Connettore 2 5"/>
              <p:cNvCxnSpPr>
                <a:stCxn id="77" idx="17"/>
              </p:cNvCxnSpPr>
              <p:nvPr/>
            </p:nvCxnSpPr>
            <p:spPr>
              <a:xfrm flipV="1">
                <a:off x="5297787" y="2998960"/>
                <a:ext cx="85686" cy="120695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Gruppo 11"/>
          <p:cNvGrpSpPr/>
          <p:nvPr/>
        </p:nvGrpSpPr>
        <p:grpSpPr>
          <a:xfrm>
            <a:off x="3418889" y="1919972"/>
            <a:ext cx="3595866" cy="1400473"/>
            <a:chOff x="3418889" y="1919972"/>
            <a:chExt cx="3595866" cy="1400473"/>
          </a:xfrm>
        </p:grpSpPr>
        <p:grpSp>
          <p:nvGrpSpPr>
            <p:cNvPr id="38" name="Gruppo 37"/>
            <p:cNvGrpSpPr/>
            <p:nvPr/>
          </p:nvGrpSpPr>
          <p:grpSpPr>
            <a:xfrm rot="726123">
              <a:off x="5968514" y="3081312"/>
              <a:ext cx="668954" cy="93960"/>
              <a:chOff x="7479030" y="5105400"/>
              <a:chExt cx="1159493" cy="162860"/>
            </a:xfrm>
          </p:grpSpPr>
          <p:sp>
            <p:nvSpPr>
              <p:cNvPr id="39" name="Figura a mano libera 38"/>
              <p:cNvSpPr/>
              <p:nvPr/>
            </p:nvSpPr>
            <p:spPr>
              <a:xfrm>
                <a:off x="7636440" y="5105400"/>
                <a:ext cx="1002083" cy="162860"/>
              </a:xfrm>
              <a:custGeom>
                <a:avLst/>
                <a:gdLst>
                  <a:gd name="connsiteX0" fmla="*/ 1002083 w 1002083"/>
                  <a:gd name="connsiteY0" fmla="*/ 137808 h 162860"/>
                  <a:gd name="connsiteX1" fmla="*/ 914400 w 1002083"/>
                  <a:gd name="connsiteY1" fmla="*/ 12548 h 162860"/>
                  <a:gd name="connsiteX2" fmla="*/ 864296 w 1002083"/>
                  <a:gd name="connsiteY2" fmla="*/ 150334 h 162860"/>
                  <a:gd name="connsiteX3" fmla="*/ 801666 w 1002083"/>
                  <a:gd name="connsiteY3" fmla="*/ 12548 h 162860"/>
                  <a:gd name="connsiteX4" fmla="*/ 751562 w 1002083"/>
                  <a:gd name="connsiteY4" fmla="*/ 150334 h 162860"/>
                  <a:gd name="connsiteX5" fmla="*/ 676406 w 1002083"/>
                  <a:gd name="connsiteY5" fmla="*/ 12548 h 162860"/>
                  <a:gd name="connsiteX6" fmla="*/ 638828 w 1002083"/>
                  <a:gd name="connsiteY6" fmla="*/ 150334 h 162860"/>
                  <a:gd name="connsiteX7" fmla="*/ 563672 w 1002083"/>
                  <a:gd name="connsiteY7" fmla="*/ 12548 h 162860"/>
                  <a:gd name="connsiteX8" fmla="*/ 513568 w 1002083"/>
                  <a:gd name="connsiteY8" fmla="*/ 150334 h 162860"/>
                  <a:gd name="connsiteX9" fmla="*/ 450937 w 1002083"/>
                  <a:gd name="connsiteY9" fmla="*/ 12548 h 162860"/>
                  <a:gd name="connsiteX10" fmla="*/ 400833 w 1002083"/>
                  <a:gd name="connsiteY10" fmla="*/ 150334 h 162860"/>
                  <a:gd name="connsiteX11" fmla="*/ 338203 w 1002083"/>
                  <a:gd name="connsiteY11" fmla="*/ 21 h 162860"/>
                  <a:gd name="connsiteX12" fmla="*/ 288099 w 1002083"/>
                  <a:gd name="connsiteY12" fmla="*/ 162860 h 162860"/>
                  <a:gd name="connsiteX13" fmla="*/ 212943 w 1002083"/>
                  <a:gd name="connsiteY13" fmla="*/ 21 h 162860"/>
                  <a:gd name="connsiteX14" fmla="*/ 175365 w 1002083"/>
                  <a:gd name="connsiteY14" fmla="*/ 150334 h 162860"/>
                  <a:gd name="connsiteX15" fmla="*/ 112735 w 1002083"/>
                  <a:gd name="connsiteY15" fmla="*/ 12548 h 162860"/>
                  <a:gd name="connsiteX16" fmla="*/ 62631 w 1002083"/>
                  <a:gd name="connsiteY16" fmla="*/ 150334 h 162860"/>
                  <a:gd name="connsiteX17" fmla="*/ 0 w 1002083"/>
                  <a:gd name="connsiteY17" fmla="*/ 62652 h 162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02083" h="162860">
                    <a:moveTo>
                      <a:pt x="1002083" y="137808"/>
                    </a:moveTo>
                    <a:cubicBezTo>
                      <a:pt x="969723" y="74134"/>
                      <a:pt x="937364" y="10460"/>
                      <a:pt x="914400" y="12548"/>
                    </a:cubicBezTo>
                    <a:cubicBezTo>
                      <a:pt x="891436" y="14636"/>
                      <a:pt x="883085" y="150334"/>
                      <a:pt x="864296" y="150334"/>
                    </a:cubicBezTo>
                    <a:cubicBezTo>
                      <a:pt x="845507" y="150334"/>
                      <a:pt x="820455" y="12548"/>
                      <a:pt x="801666" y="12548"/>
                    </a:cubicBezTo>
                    <a:cubicBezTo>
                      <a:pt x="782877" y="12548"/>
                      <a:pt x="772439" y="150334"/>
                      <a:pt x="751562" y="150334"/>
                    </a:cubicBezTo>
                    <a:cubicBezTo>
                      <a:pt x="730685" y="150334"/>
                      <a:pt x="695195" y="12548"/>
                      <a:pt x="676406" y="12548"/>
                    </a:cubicBezTo>
                    <a:cubicBezTo>
                      <a:pt x="657617" y="12548"/>
                      <a:pt x="657617" y="150334"/>
                      <a:pt x="638828" y="150334"/>
                    </a:cubicBezTo>
                    <a:cubicBezTo>
                      <a:pt x="620039" y="150334"/>
                      <a:pt x="584549" y="12548"/>
                      <a:pt x="563672" y="12548"/>
                    </a:cubicBezTo>
                    <a:cubicBezTo>
                      <a:pt x="542795" y="12548"/>
                      <a:pt x="532357" y="150334"/>
                      <a:pt x="513568" y="150334"/>
                    </a:cubicBezTo>
                    <a:cubicBezTo>
                      <a:pt x="494779" y="150334"/>
                      <a:pt x="469726" y="12548"/>
                      <a:pt x="450937" y="12548"/>
                    </a:cubicBezTo>
                    <a:cubicBezTo>
                      <a:pt x="432148" y="12548"/>
                      <a:pt x="419622" y="152422"/>
                      <a:pt x="400833" y="150334"/>
                    </a:cubicBezTo>
                    <a:cubicBezTo>
                      <a:pt x="382044" y="148246"/>
                      <a:pt x="356992" y="-2067"/>
                      <a:pt x="338203" y="21"/>
                    </a:cubicBezTo>
                    <a:cubicBezTo>
                      <a:pt x="319414" y="2109"/>
                      <a:pt x="308976" y="162860"/>
                      <a:pt x="288099" y="162860"/>
                    </a:cubicBezTo>
                    <a:cubicBezTo>
                      <a:pt x="267222" y="162860"/>
                      <a:pt x="231732" y="2109"/>
                      <a:pt x="212943" y="21"/>
                    </a:cubicBezTo>
                    <a:cubicBezTo>
                      <a:pt x="194154" y="-2067"/>
                      <a:pt x="192066" y="148246"/>
                      <a:pt x="175365" y="150334"/>
                    </a:cubicBezTo>
                    <a:cubicBezTo>
                      <a:pt x="158664" y="152422"/>
                      <a:pt x="131524" y="12548"/>
                      <a:pt x="112735" y="12548"/>
                    </a:cubicBezTo>
                    <a:cubicBezTo>
                      <a:pt x="93946" y="12548"/>
                      <a:pt x="81420" y="141983"/>
                      <a:pt x="62631" y="150334"/>
                    </a:cubicBezTo>
                    <a:cubicBezTo>
                      <a:pt x="43842" y="158685"/>
                      <a:pt x="21921" y="110668"/>
                      <a:pt x="0" y="62652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0" name="Connettore 2 39"/>
              <p:cNvCxnSpPr/>
              <p:nvPr/>
            </p:nvCxnSpPr>
            <p:spPr>
              <a:xfrm flipH="1">
                <a:off x="7479030" y="5179482"/>
                <a:ext cx="168840" cy="2573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uppo 8"/>
            <p:cNvGrpSpPr/>
            <p:nvPr/>
          </p:nvGrpSpPr>
          <p:grpSpPr>
            <a:xfrm>
              <a:off x="3418889" y="1919972"/>
              <a:ext cx="3595866" cy="1400473"/>
              <a:chOff x="3418889" y="1919972"/>
              <a:chExt cx="3595866" cy="1400473"/>
            </a:xfrm>
          </p:grpSpPr>
          <p:sp>
            <p:nvSpPr>
              <p:cNvPr id="44" name="CasellaDiTesto 43"/>
              <p:cNvSpPr txBox="1"/>
              <p:nvPr/>
            </p:nvSpPr>
            <p:spPr>
              <a:xfrm>
                <a:off x="6370539" y="2929634"/>
                <a:ext cx="5036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X-rays</a:t>
                </a:r>
                <a:endParaRPr lang="en-US" sz="1000" dirty="0"/>
              </a:p>
            </p:txBody>
          </p:sp>
          <p:grpSp>
            <p:nvGrpSpPr>
              <p:cNvPr id="7" name="Gruppo 6"/>
              <p:cNvGrpSpPr/>
              <p:nvPr/>
            </p:nvGrpSpPr>
            <p:grpSpPr>
              <a:xfrm>
                <a:off x="3418889" y="1919972"/>
                <a:ext cx="3595866" cy="1400473"/>
                <a:chOff x="3418889" y="1919972"/>
                <a:chExt cx="3595866" cy="1400473"/>
              </a:xfrm>
            </p:grpSpPr>
            <p:cxnSp>
              <p:nvCxnSpPr>
                <p:cNvPr id="42" name="Connettore 1 41"/>
                <p:cNvCxnSpPr/>
                <p:nvPr/>
              </p:nvCxnSpPr>
              <p:spPr>
                <a:xfrm>
                  <a:off x="3741716" y="2514600"/>
                  <a:ext cx="3273039" cy="805845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" name="Gruppo 1"/>
                <p:cNvGrpSpPr/>
                <p:nvPr/>
              </p:nvGrpSpPr>
              <p:grpSpPr>
                <a:xfrm>
                  <a:off x="3418889" y="1919972"/>
                  <a:ext cx="732123" cy="953746"/>
                  <a:chOff x="3418889" y="1919972"/>
                  <a:chExt cx="732123" cy="953746"/>
                </a:xfrm>
              </p:grpSpPr>
              <p:sp>
                <p:nvSpPr>
                  <p:cNvPr id="91" name="Cubo 90"/>
                  <p:cNvSpPr/>
                  <p:nvPr/>
                </p:nvSpPr>
                <p:spPr>
                  <a:xfrm>
                    <a:off x="3505200" y="2163825"/>
                    <a:ext cx="383608" cy="709893"/>
                  </a:xfrm>
                  <a:prstGeom prst="cube">
                    <a:avLst>
                      <a:gd name="adj" fmla="val 74315"/>
                    </a:avLst>
                  </a:prstGeom>
                  <a:noFill/>
                  <a:ln>
                    <a:solidFill>
                      <a:schemeClr val="accent1">
                        <a:shade val="50000"/>
                        <a:alpha val="1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CasellaDiTesto 91"/>
                  <p:cNvSpPr txBox="1"/>
                  <p:nvPr/>
                </p:nvSpPr>
                <p:spPr>
                  <a:xfrm>
                    <a:off x="3418889" y="1919972"/>
                    <a:ext cx="732123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/>
                      <a:t>Detector</a:t>
                    </a:r>
                    <a:endParaRPr lang="en-US" sz="1200" dirty="0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41355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9"/>
          <p:cNvSpPr/>
          <p:nvPr/>
        </p:nvSpPr>
        <p:spPr>
          <a:xfrm>
            <a:off x="5181600" y="2702548"/>
            <a:ext cx="3594216" cy="1498829"/>
          </a:xfrm>
          <a:prstGeom prst="roundRect">
            <a:avLst/>
          </a:prstGeom>
          <a:solidFill>
            <a:schemeClr val="tx2">
              <a:lumMod val="20000"/>
              <a:lumOff val="80000"/>
              <a:alpha val="2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5" name="TextBox 1"/>
          <p:cNvSpPr txBox="1">
            <a:spLocks noChangeArrowheads="1"/>
          </p:cNvSpPr>
          <p:nvPr/>
        </p:nvSpPr>
        <p:spPr bwMode="auto">
          <a:xfrm>
            <a:off x="4834202" y="887960"/>
            <a:ext cx="37866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US" b="1" i="1" dirty="0" smtClean="0">
                <a:solidFill>
                  <a:srgbClr val="FF0000"/>
                </a:solidFill>
              </a:rPr>
              <a:t>in-situ</a:t>
            </a:r>
            <a:r>
              <a:rPr lang="en-US" b="1" dirty="0" smtClean="0">
                <a:solidFill>
                  <a:srgbClr val="FF0000"/>
                </a:solidFill>
              </a:rPr>
              <a:t> X-ray diff </a:t>
            </a:r>
            <a:r>
              <a:rPr lang="en-US" dirty="0" smtClean="0"/>
              <a:t>during deposition. </a:t>
            </a:r>
            <a:endParaRPr lang="en-US" sz="1600" dirty="0"/>
          </a:p>
        </p:txBody>
      </p:sp>
      <p:sp>
        <p:nvSpPr>
          <p:cNvPr id="29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44422D3-DE59-4F8F-A3AB-0EFD394F143D}" type="slidenum">
              <a:rPr lang="en-US" smtClean="0"/>
              <a:t>7</a:t>
            </a:fld>
            <a:endParaRPr lang="en-US"/>
          </a:p>
        </p:txBody>
      </p:sp>
      <p:sp>
        <p:nvSpPr>
          <p:cNvPr id="32" name="Rettangolo 31"/>
          <p:cNvSpPr/>
          <p:nvPr/>
        </p:nvSpPr>
        <p:spPr>
          <a:xfrm>
            <a:off x="5181600" y="2779412"/>
            <a:ext cx="361021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UHV system (2x10-10 </a:t>
            </a:r>
            <a:r>
              <a:rPr lang="en-US" sz="1600" dirty="0" err="1" smtClean="0"/>
              <a:t>Torr</a:t>
            </a:r>
            <a:r>
              <a:rPr lang="en-US" sz="1600" dirty="0" smtClean="0"/>
              <a:t> base pressure)</a:t>
            </a:r>
          </a:p>
          <a:p>
            <a:r>
              <a:rPr lang="en-US" sz="1600" dirty="0" smtClean="0"/>
              <a:t>Residual Gas Analyzer (RGA)</a:t>
            </a:r>
          </a:p>
          <a:p>
            <a:r>
              <a:rPr lang="en-US" sz="1600" dirty="0" smtClean="0"/>
              <a:t>Heating/cooling substrate/cathode</a:t>
            </a:r>
          </a:p>
          <a:p>
            <a:r>
              <a:rPr lang="en-US" sz="1600" dirty="0" smtClean="0"/>
              <a:t>Load lock (fast exchange of substrates)</a:t>
            </a:r>
          </a:p>
          <a:p>
            <a:r>
              <a:rPr lang="en-US" sz="1600" dirty="0" smtClean="0"/>
              <a:t>Horizontal </a:t>
            </a:r>
            <a:r>
              <a:rPr lang="en-US" sz="1600" dirty="0"/>
              <a:t>deposition of </a:t>
            </a:r>
            <a:r>
              <a:rPr lang="en-US" sz="1600" dirty="0" err="1"/>
              <a:t>Sb</a:t>
            </a:r>
            <a:r>
              <a:rPr lang="en-US" sz="1600" dirty="0"/>
              <a:t>, K and Cs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3" name="Rettangolo 2"/>
          <p:cNvSpPr/>
          <p:nvPr/>
        </p:nvSpPr>
        <p:spPr>
          <a:xfrm>
            <a:off x="609600" y="892518"/>
            <a:ext cx="3534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4 axis diffractometer UHV chamber </a:t>
            </a:r>
          </a:p>
        </p:txBody>
      </p:sp>
      <p:sp>
        <p:nvSpPr>
          <p:cNvPr id="4" name="Freccia a destra 3"/>
          <p:cNvSpPr/>
          <p:nvPr/>
        </p:nvSpPr>
        <p:spPr>
          <a:xfrm>
            <a:off x="4267200" y="980293"/>
            <a:ext cx="304800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1"/>
          <p:cNvGrpSpPr/>
          <p:nvPr/>
        </p:nvGrpSpPr>
        <p:grpSpPr>
          <a:xfrm>
            <a:off x="5181600" y="1349718"/>
            <a:ext cx="4038600" cy="1302032"/>
            <a:chOff x="4940184" y="1796540"/>
            <a:chExt cx="4038600" cy="1302032"/>
          </a:xfrm>
        </p:grpSpPr>
        <p:sp>
          <p:nvSpPr>
            <p:cNvPr id="26" name="Rounded Rectangle 9"/>
            <p:cNvSpPr/>
            <p:nvPr/>
          </p:nvSpPr>
          <p:spPr>
            <a:xfrm>
              <a:off x="4940184" y="1796540"/>
              <a:ext cx="3365616" cy="1302032"/>
            </a:xfrm>
            <a:prstGeom prst="roundRect">
              <a:avLst/>
            </a:prstGeom>
            <a:solidFill>
              <a:schemeClr val="tx2">
                <a:lumMod val="20000"/>
                <a:lumOff val="80000"/>
                <a:alpha val="25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9"/>
            <p:cNvSpPr>
              <a:spLocks noChangeArrowheads="1"/>
            </p:cNvSpPr>
            <p:nvPr/>
          </p:nvSpPr>
          <p:spPr bwMode="auto">
            <a:xfrm>
              <a:off x="4940184" y="1905000"/>
              <a:ext cx="40386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cs typeface="Consolas" pitchFamily="49" charset="0"/>
                  <a:sym typeface="Consolas" pitchFamily="49" charset="0"/>
                </a:rPr>
                <a:t>Beam </a:t>
              </a:r>
              <a:r>
                <a:rPr lang="en-US" sz="1600" dirty="0">
                  <a:cs typeface="Consolas" pitchFamily="49" charset="0"/>
                  <a:sym typeface="Consolas" pitchFamily="49" charset="0"/>
                </a:rPr>
                <a:t>Energy = 10 </a:t>
              </a:r>
              <a:r>
                <a:rPr lang="en-US" sz="1600" dirty="0" err="1">
                  <a:cs typeface="Consolas" pitchFamily="49" charset="0"/>
                  <a:sym typeface="Consolas" pitchFamily="49" charset="0"/>
                </a:rPr>
                <a:t>keV</a:t>
              </a:r>
              <a:r>
                <a:rPr lang="en-US" sz="1600" dirty="0">
                  <a:cs typeface="Consolas" pitchFamily="49" charset="0"/>
                  <a:sym typeface="Consolas" pitchFamily="49" charset="0"/>
                </a:rPr>
                <a:t>, </a:t>
              </a:r>
              <a:r>
                <a:rPr lang="el-GR" sz="1600" dirty="0"/>
                <a:t>λ</a:t>
              </a:r>
              <a:r>
                <a:rPr lang="en-US" sz="1600" dirty="0"/>
                <a:t> = 1.2398 </a:t>
              </a:r>
              <a:r>
                <a:rPr lang="da-DK" sz="1600" dirty="0" smtClean="0"/>
                <a:t>Å</a:t>
              </a:r>
            </a:p>
            <a:p>
              <a:r>
                <a:rPr lang="da-DK" sz="1600" dirty="0" smtClean="0"/>
                <a:t>Mono </a:t>
              </a:r>
              <a:r>
                <a:rPr lang="en-US" sz="1600" dirty="0" smtClean="0">
                  <a:cs typeface="Consolas" pitchFamily="49" charset="0"/>
                  <a:sym typeface="Consolas" pitchFamily="49" charset="0"/>
                </a:rPr>
                <a:t>Resolution </a:t>
              </a:r>
              <a:r>
                <a:rPr lang="en-US" sz="1600" dirty="0">
                  <a:cs typeface="Consolas" pitchFamily="49" charset="0"/>
                  <a:sym typeface="Consolas" pitchFamily="49" charset="0"/>
                </a:rPr>
                <a:t>(ΔE/E) = </a:t>
              </a:r>
              <a:r>
                <a:rPr lang="en-US" sz="1600" dirty="0" smtClean="0">
                  <a:cs typeface="Consolas" pitchFamily="49" charset="0"/>
                  <a:sym typeface="Consolas" pitchFamily="49" charset="0"/>
                </a:rPr>
                <a:t>~ 2x10</a:t>
              </a:r>
              <a:r>
                <a:rPr lang="en-US" sz="1600" baseline="30000" dirty="0" smtClean="0">
                  <a:cs typeface="Consolas" pitchFamily="49" charset="0"/>
                  <a:sym typeface="Consolas" pitchFamily="49" charset="0"/>
                </a:rPr>
                <a:t>-4</a:t>
              </a:r>
            </a:p>
            <a:p>
              <a:r>
                <a:rPr lang="en-US" sz="1600" dirty="0" smtClean="0">
                  <a:cs typeface="Consolas" pitchFamily="49" charset="0"/>
                  <a:sym typeface="Consolas" pitchFamily="49" charset="0"/>
                </a:rPr>
                <a:t>Flux </a:t>
              </a:r>
              <a:r>
                <a:rPr lang="en-US" sz="1600" dirty="0">
                  <a:cs typeface="Consolas" pitchFamily="49" charset="0"/>
                  <a:sym typeface="Consolas" pitchFamily="49" charset="0"/>
                </a:rPr>
                <a:t>= ~ 2x10</a:t>
              </a:r>
              <a:r>
                <a:rPr lang="en-US" sz="1600" baseline="30000" dirty="0">
                  <a:cs typeface="Consolas" pitchFamily="49" charset="0"/>
                  <a:sym typeface="Consolas" pitchFamily="49" charset="0"/>
                </a:rPr>
                <a:t>12</a:t>
              </a:r>
              <a:r>
                <a:rPr lang="en-US" sz="1600" dirty="0">
                  <a:cs typeface="Consolas" pitchFamily="49" charset="0"/>
                  <a:sym typeface="Consolas" pitchFamily="49" charset="0"/>
                </a:rPr>
                <a:t> </a:t>
              </a:r>
              <a:r>
                <a:rPr lang="en-US" sz="1600" dirty="0" err="1">
                  <a:cs typeface="Consolas" pitchFamily="49" charset="0"/>
                  <a:sym typeface="Consolas" pitchFamily="49" charset="0"/>
                </a:rPr>
                <a:t>ph</a:t>
              </a:r>
              <a:r>
                <a:rPr lang="en-US" sz="1600" dirty="0">
                  <a:cs typeface="Consolas" pitchFamily="49" charset="0"/>
                  <a:sym typeface="Consolas" pitchFamily="49" charset="0"/>
                </a:rPr>
                <a:t>/sec @ 300 mA </a:t>
              </a:r>
            </a:p>
            <a:p>
              <a:r>
                <a:rPr lang="en-US" sz="1600" dirty="0" smtClean="0">
                  <a:cs typeface="Consolas" pitchFamily="49" charset="0"/>
                  <a:sym typeface="Consolas" pitchFamily="49" charset="0"/>
                </a:rPr>
                <a:t>Spot Size </a:t>
              </a:r>
              <a:r>
                <a:rPr lang="en-US" sz="1600" dirty="0">
                  <a:cs typeface="Consolas" pitchFamily="49" charset="0"/>
                  <a:sym typeface="Consolas" pitchFamily="49" charset="0"/>
                </a:rPr>
                <a:t>= ~ 1 x </a:t>
              </a:r>
              <a:r>
                <a:rPr lang="en-US" sz="1600" dirty="0" smtClean="0">
                  <a:cs typeface="Consolas" pitchFamily="49" charset="0"/>
                  <a:sym typeface="Consolas" pitchFamily="49" charset="0"/>
                </a:rPr>
                <a:t>0.5 </a:t>
              </a:r>
              <a:r>
                <a:rPr lang="en-US" sz="1600" dirty="0">
                  <a:cs typeface="Consolas" pitchFamily="49" charset="0"/>
                  <a:sym typeface="Consolas" pitchFamily="49" charset="0"/>
                </a:rPr>
                <a:t>mm</a:t>
              </a:r>
              <a:r>
                <a:rPr lang="en-US" sz="1600" baseline="30000" dirty="0">
                  <a:cs typeface="Consolas" pitchFamily="49" charset="0"/>
                  <a:sym typeface="Consolas" pitchFamily="49" charset="0"/>
                </a:rPr>
                <a:t>2</a:t>
              </a:r>
              <a:endParaRPr lang="en-US" sz="1600" dirty="0">
                <a:cs typeface="Consolas" pitchFamily="49" charset="0"/>
                <a:sym typeface="Consolas" pitchFamily="49" charset="0"/>
              </a:endParaRP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325101" y="1273518"/>
            <a:ext cx="4704099" cy="3701371"/>
            <a:chOff x="236085" y="1937429"/>
            <a:chExt cx="4704099" cy="3701371"/>
          </a:xfrm>
        </p:grpSpPr>
        <p:pic>
          <p:nvPicPr>
            <p:cNvPr id="47" name="Picture 2" descr="C:\Users\mruizoses\Desktop\IPAC 2012\Pictures\Two cameras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6085" y="1981200"/>
              <a:ext cx="4579263" cy="3657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uppo 8"/>
            <p:cNvGrpSpPr/>
            <p:nvPr/>
          </p:nvGrpSpPr>
          <p:grpSpPr>
            <a:xfrm>
              <a:off x="1739780" y="3079612"/>
              <a:ext cx="3200404" cy="2534135"/>
              <a:chOff x="1739780" y="2622412"/>
              <a:chExt cx="3200404" cy="2534135"/>
            </a:xfrm>
          </p:grpSpPr>
          <p:sp>
            <p:nvSpPr>
              <p:cNvPr id="50" name="Arc 36"/>
              <p:cNvSpPr/>
              <p:nvPr/>
            </p:nvSpPr>
            <p:spPr>
              <a:xfrm rot="9741246">
                <a:off x="1739780" y="2622412"/>
                <a:ext cx="3200404" cy="1990725"/>
              </a:xfrm>
              <a:prstGeom prst="arc">
                <a:avLst>
                  <a:gd name="adj1" fmla="val 14206848"/>
                  <a:gd name="adj2" fmla="val 0"/>
                </a:avLst>
              </a:prstGeom>
              <a:ln w="31750" cmpd="sng">
                <a:solidFill>
                  <a:srgbClr val="FFFF00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3" name="Rectangle 42"/>
              <p:cNvSpPr/>
              <p:nvPr/>
            </p:nvSpPr>
            <p:spPr>
              <a:xfrm>
                <a:off x="3799347" y="4571772"/>
                <a:ext cx="822661" cy="58477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spc="50" dirty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latin typeface="+mn-lt"/>
                    <a:ea typeface="+mn-ea"/>
                  </a:rPr>
                  <a:t>n</a:t>
                </a:r>
                <a:r>
                  <a:rPr lang="de-DE" sz="1600" b="1" spc="50" dirty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latin typeface="+mn-lt"/>
                    <a:ea typeface="+mn-ea"/>
                  </a:rPr>
                  <a:t>u </a:t>
                </a:r>
                <a:r>
                  <a:rPr lang="en-US" sz="1600" b="1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latin typeface="+mn-lt"/>
                    <a:ea typeface="+mn-ea"/>
                  </a:rPr>
                  <a:t>-</a:t>
                </a:r>
                <a:r>
                  <a:rPr lang="de-DE" sz="1600" b="1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latin typeface="+mn-lt"/>
                    <a:ea typeface="+mn-ea"/>
                  </a:rPr>
                  <a:t> </a:t>
                </a:r>
                <a:r>
                  <a:rPr lang="de-DE" sz="1600" b="1" spc="50" dirty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latin typeface="+mn-lt"/>
                    <a:ea typeface="+mn-ea"/>
                  </a:rPr>
                  <a:t>2θ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600" b="1" spc="50" dirty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latin typeface="+mn-lt"/>
                    <a:ea typeface="+mn-ea"/>
                  </a:rPr>
                  <a:t>(</a:t>
                </a:r>
                <a:r>
                  <a:rPr lang="de-DE" sz="1600" b="1" spc="50" dirty="0" err="1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latin typeface="+mn-lt"/>
                    <a:ea typeface="+mn-ea"/>
                  </a:rPr>
                  <a:t>table</a:t>
                </a:r>
                <a:r>
                  <a:rPr lang="de-DE" sz="1600" b="1" spc="50" dirty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latin typeface="+mn-lt"/>
                    <a:ea typeface="+mn-ea"/>
                  </a:rPr>
                  <a:t>)</a:t>
                </a:r>
                <a:endParaRPr lang="en-US" sz="1600" b="1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+mn-lt"/>
                  <a:ea typeface="+mn-ea"/>
                </a:endParaRPr>
              </a:p>
            </p:txBody>
          </p:sp>
        </p:grpSp>
        <p:grpSp>
          <p:nvGrpSpPr>
            <p:cNvPr id="10" name="Gruppo 9"/>
            <p:cNvGrpSpPr/>
            <p:nvPr/>
          </p:nvGrpSpPr>
          <p:grpSpPr>
            <a:xfrm>
              <a:off x="2181002" y="1937429"/>
              <a:ext cx="1766386" cy="609600"/>
              <a:chOff x="2181002" y="1480229"/>
              <a:chExt cx="1766386" cy="609600"/>
            </a:xfrm>
          </p:grpSpPr>
          <p:sp>
            <p:nvSpPr>
              <p:cNvPr id="54" name="Rectangle 40"/>
              <p:cNvSpPr/>
              <p:nvPr/>
            </p:nvSpPr>
            <p:spPr>
              <a:xfrm>
                <a:off x="2680695" y="1574571"/>
                <a:ext cx="126669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600" b="1" spc="50" dirty="0" smtClean="0">
                    <a:ln w="12700" cmpd="sng">
                      <a:solidFill>
                        <a:srgbClr val="0000FF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glow rad="53100">
                        <a:srgbClr val="0000FF">
                          <a:alpha val="30000"/>
                        </a:srgbClr>
                      </a:glow>
                    </a:effectLst>
                    <a:latin typeface="+mn-lt"/>
                    <a:ea typeface="+mn-ea"/>
                  </a:rPr>
                  <a:t>Evaporators</a:t>
                </a:r>
                <a:endParaRPr lang="en-US" sz="1600" b="1" spc="50" dirty="0">
                  <a:ln w="12700" cmpd="sng">
                    <a:solidFill>
                      <a:srgbClr val="0000FF"/>
                    </a:solidFill>
                    <a:prstDash val="solid"/>
                  </a:ln>
                  <a:solidFill>
                    <a:srgbClr val="FF0000"/>
                  </a:solidFill>
                  <a:effectLst>
                    <a:glow rad="53100">
                      <a:srgbClr val="0000FF">
                        <a:alpha val="30000"/>
                      </a:srgbClr>
                    </a:glow>
                  </a:effectLst>
                  <a:latin typeface="+mn-lt"/>
                  <a:ea typeface="+mn-ea"/>
                </a:endParaRPr>
              </a:p>
            </p:txBody>
          </p:sp>
          <p:sp>
            <p:nvSpPr>
              <p:cNvPr id="55" name="Rettangolo 54"/>
              <p:cNvSpPr/>
              <p:nvPr/>
            </p:nvSpPr>
            <p:spPr>
              <a:xfrm>
                <a:off x="2181002" y="1480229"/>
                <a:ext cx="506950" cy="6096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uppo 7"/>
            <p:cNvGrpSpPr/>
            <p:nvPr/>
          </p:nvGrpSpPr>
          <p:grpSpPr>
            <a:xfrm>
              <a:off x="1913777" y="3149371"/>
              <a:ext cx="1953167" cy="1055604"/>
              <a:chOff x="1913777" y="2692171"/>
              <a:chExt cx="1953167" cy="1055604"/>
            </a:xfrm>
          </p:grpSpPr>
          <p:sp>
            <p:nvSpPr>
              <p:cNvPr id="56" name="Arc 37"/>
              <p:cNvSpPr/>
              <p:nvPr/>
            </p:nvSpPr>
            <p:spPr>
              <a:xfrm rot="8735588">
                <a:off x="1913777" y="2692171"/>
                <a:ext cx="1041401" cy="858309"/>
              </a:xfrm>
              <a:prstGeom prst="arc">
                <a:avLst>
                  <a:gd name="adj1" fmla="val 14473850"/>
                  <a:gd name="adj2" fmla="val 20892933"/>
                </a:avLst>
              </a:prstGeom>
              <a:ln w="31750" cmpd="sng">
                <a:solidFill>
                  <a:srgbClr val="FFFF00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57" name="Rectangle 43"/>
              <p:cNvSpPr/>
              <p:nvPr/>
            </p:nvSpPr>
            <p:spPr>
              <a:xfrm>
                <a:off x="2890395" y="3163000"/>
                <a:ext cx="976549" cy="58477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spc="50" dirty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latin typeface="+mn-lt"/>
                    <a:ea typeface="+mn-ea"/>
                  </a:rPr>
                  <a:t>zeta - </a:t>
                </a:r>
                <a:r>
                  <a:rPr lang="en-US" sz="1600" b="1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latin typeface="+mn-lt"/>
                    <a:ea typeface="+mn-ea"/>
                  </a:rPr>
                  <a:t> </a:t>
                </a:r>
                <a:r>
                  <a:rPr lang="de-DE" sz="1600" b="1" spc="50" dirty="0" err="1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latin typeface="+mn-lt"/>
                    <a:ea typeface="+mn-ea"/>
                  </a:rPr>
                  <a:t>θ</a:t>
                </a:r>
                <a:endParaRPr lang="de-DE" sz="1600" b="1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+mn-lt"/>
                  <a:ea typeface="+mn-ea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600" b="1" spc="50" dirty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latin typeface="+mn-lt"/>
                    <a:ea typeface="+mn-ea"/>
                  </a:rPr>
                  <a:t>(sample)</a:t>
                </a:r>
                <a:endParaRPr lang="en-US" sz="1600" b="1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+mn-lt"/>
                  <a:ea typeface="+mn-ea"/>
                </a:endParaRPr>
              </a:p>
            </p:txBody>
          </p:sp>
        </p:grpSp>
        <p:grpSp>
          <p:nvGrpSpPr>
            <p:cNvPr id="7" name="Gruppo 6"/>
            <p:cNvGrpSpPr/>
            <p:nvPr/>
          </p:nvGrpSpPr>
          <p:grpSpPr>
            <a:xfrm>
              <a:off x="1152774" y="2729239"/>
              <a:ext cx="3256174" cy="420132"/>
              <a:chOff x="1152774" y="2272039"/>
              <a:chExt cx="3256174" cy="420132"/>
            </a:xfrm>
          </p:grpSpPr>
          <p:cxnSp>
            <p:nvCxnSpPr>
              <p:cNvPr id="48" name="Straight Arrow Connector 44"/>
              <p:cNvCxnSpPr/>
              <p:nvPr/>
            </p:nvCxnSpPr>
            <p:spPr>
              <a:xfrm flipH="1" flipV="1">
                <a:off x="3189746" y="2641371"/>
                <a:ext cx="1219202" cy="50800"/>
              </a:xfrm>
              <a:prstGeom prst="straightConnector1">
                <a:avLst/>
              </a:prstGeom>
              <a:ln w="3175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44"/>
              <p:cNvCxnSpPr/>
              <p:nvPr/>
            </p:nvCxnSpPr>
            <p:spPr>
              <a:xfrm flipH="1" flipV="1">
                <a:off x="1152774" y="2579685"/>
                <a:ext cx="1006353" cy="25400"/>
              </a:xfrm>
              <a:prstGeom prst="straightConnector1">
                <a:avLst/>
              </a:prstGeom>
              <a:ln w="3175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44"/>
              <p:cNvCxnSpPr/>
              <p:nvPr/>
            </p:nvCxnSpPr>
            <p:spPr>
              <a:xfrm flipH="1" flipV="1">
                <a:off x="1970545" y="2473023"/>
                <a:ext cx="188582" cy="106662"/>
              </a:xfrm>
              <a:prstGeom prst="straightConnector1">
                <a:avLst/>
              </a:prstGeom>
              <a:ln w="3175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CasellaDiTesto 5"/>
              <p:cNvSpPr txBox="1"/>
              <p:nvPr/>
            </p:nvSpPr>
            <p:spPr>
              <a:xfrm>
                <a:off x="3420096" y="2272039"/>
                <a:ext cx="70577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FF0000"/>
                    </a:solidFill>
                  </a:rPr>
                  <a:t>X-rays</a:t>
                </a:r>
                <a:endParaRPr lang="en-US" sz="1600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24" name="Title 1"/>
          <p:cNvSpPr txBox="1">
            <a:spLocks/>
          </p:cNvSpPr>
          <p:nvPr/>
        </p:nvSpPr>
        <p:spPr>
          <a:xfrm>
            <a:off x="370348" y="0"/>
            <a:ext cx="8077200" cy="655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smtClean="0">
                <a:solidFill>
                  <a:srgbClr val="7030A0"/>
                </a:solidFill>
              </a:rPr>
              <a:t>X21/NSLS </a:t>
            </a:r>
            <a:r>
              <a:rPr lang="en-US" sz="2600" b="1" dirty="0" err="1" smtClean="0">
                <a:solidFill>
                  <a:srgbClr val="7030A0"/>
                </a:solidFill>
              </a:rPr>
              <a:t>Beamline</a:t>
            </a:r>
            <a:endParaRPr lang="en-US" sz="2600" b="1" dirty="0">
              <a:solidFill>
                <a:srgbClr val="7030A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814981" y="4453153"/>
            <a:ext cx="1935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Portable chamber!</a:t>
            </a:r>
            <a:endParaRPr lang="en-US" dirty="0"/>
          </a:p>
        </p:txBody>
      </p:sp>
      <p:grpSp>
        <p:nvGrpSpPr>
          <p:cNvPr id="16" name="Gruppo 15"/>
          <p:cNvGrpSpPr/>
          <p:nvPr/>
        </p:nvGrpSpPr>
        <p:grpSpPr>
          <a:xfrm>
            <a:off x="542131" y="4238998"/>
            <a:ext cx="7763669" cy="2336481"/>
            <a:chOff x="542131" y="4489480"/>
            <a:chExt cx="7763669" cy="2336481"/>
          </a:xfrm>
        </p:grpSpPr>
        <p:grpSp>
          <p:nvGrpSpPr>
            <p:cNvPr id="15" name="Gruppo 14"/>
            <p:cNvGrpSpPr/>
            <p:nvPr/>
          </p:nvGrpSpPr>
          <p:grpSpPr>
            <a:xfrm>
              <a:off x="5164992" y="4489480"/>
              <a:ext cx="3140808" cy="2336481"/>
              <a:chOff x="5164992" y="4489480"/>
              <a:chExt cx="3140808" cy="2336481"/>
            </a:xfrm>
          </p:grpSpPr>
          <p:sp>
            <p:nvSpPr>
              <p:cNvPr id="43" name="Rounded Rectangle 9"/>
              <p:cNvSpPr/>
              <p:nvPr/>
            </p:nvSpPr>
            <p:spPr>
              <a:xfrm>
                <a:off x="5164992" y="4489480"/>
                <a:ext cx="3140808" cy="2336481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uppo 10"/>
              <p:cNvGrpSpPr/>
              <p:nvPr/>
            </p:nvGrpSpPr>
            <p:grpSpPr>
              <a:xfrm>
                <a:off x="5300621" y="4588384"/>
                <a:ext cx="2812791" cy="2151017"/>
                <a:chOff x="5264409" y="4559171"/>
                <a:chExt cx="2926247" cy="2207389"/>
              </a:xfrm>
            </p:grpSpPr>
            <p:pic>
              <p:nvPicPr>
                <p:cNvPr id="34" name="Picture 3" descr="C:\Users\mruizoses\Desktop\Smedley_April2012\Pictures\P1060174.JPG"/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64409" y="4572000"/>
                  <a:ext cx="2926247" cy="21945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5" name="Rettangolo 34"/>
                <p:cNvSpPr/>
                <p:nvPr/>
              </p:nvSpPr>
              <p:spPr>
                <a:xfrm>
                  <a:off x="5316660" y="5303520"/>
                  <a:ext cx="992777" cy="992777"/>
                </a:xfrm>
                <a:prstGeom prst="rect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ttangolo 35"/>
                <p:cNvSpPr/>
                <p:nvPr/>
              </p:nvSpPr>
              <p:spPr>
                <a:xfrm>
                  <a:off x="6693464" y="4907634"/>
                  <a:ext cx="817756" cy="889629"/>
                </a:xfrm>
                <a:prstGeom prst="rect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ttangolo 36"/>
                <p:cNvSpPr/>
                <p:nvPr/>
              </p:nvSpPr>
              <p:spPr>
                <a:xfrm>
                  <a:off x="5361159" y="4931118"/>
                  <a:ext cx="876715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/>
                    <a:t>Camera 1</a:t>
                  </a:r>
                </a:p>
              </p:txBody>
            </p:sp>
            <p:sp>
              <p:nvSpPr>
                <p:cNvPr id="38" name="Rettangolo 37"/>
                <p:cNvSpPr/>
                <p:nvPr/>
              </p:nvSpPr>
              <p:spPr>
                <a:xfrm>
                  <a:off x="6660335" y="4559171"/>
                  <a:ext cx="876715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/>
                    <a:t>Camera </a:t>
                  </a:r>
                  <a:r>
                    <a:rPr lang="en-US" sz="1400" dirty="0" smtClean="0"/>
                    <a:t>2</a:t>
                  </a:r>
                  <a:endParaRPr lang="en-US" sz="1400" dirty="0"/>
                </a:p>
              </p:txBody>
            </p:sp>
          </p:grpSp>
        </p:grpSp>
        <p:grpSp>
          <p:nvGrpSpPr>
            <p:cNvPr id="13" name="Gruppo 12"/>
            <p:cNvGrpSpPr/>
            <p:nvPr/>
          </p:nvGrpSpPr>
          <p:grpSpPr>
            <a:xfrm>
              <a:off x="542131" y="5540857"/>
              <a:ext cx="4652294" cy="508002"/>
              <a:chOff x="542131" y="5540857"/>
              <a:chExt cx="4652294" cy="508002"/>
            </a:xfrm>
          </p:grpSpPr>
          <p:sp>
            <p:nvSpPr>
              <p:cNvPr id="40" name="Rounded Rectangle 9"/>
              <p:cNvSpPr/>
              <p:nvPr/>
            </p:nvSpPr>
            <p:spPr>
              <a:xfrm>
                <a:off x="542131" y="5540857"/>
                <a:ext cx="3757562" cy="508002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ttangolo 11"/>
              <p:cNvSpPr/>
              <p:nvPr/>
            </p:nvSpPr>
            <p:spPr>
              <a:xfrm>
                <a:off x="622425" y="5626928"/>
                <a:ext cx="4572000" cy="33855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1600" b="1" dirty="0"/>
                  <a:t>Two 2D detectors (Pilatus 100K</a:t>
                </a:r>
                <a:r>
                  <a:rPr lang="en-US" sz="1600" b="1" dirty="0" smtClean="0"/>
                  <a:t>):</a:t>
                </a:r>
                <a:endParaRPr lang="es-ES_tradnl" sz="1600" dirty="0" smtClean="0"/>
              </a:p>
            </p:txBody>
          </p:sp>
        </p:grpSp>
        <p:sp>
          <p:nvSpPr>
            <p:cNvPr id="45" name="Freccia a destra 44"/>
            <p:cNvSpPr/>
            <p:nvPr/>
          </p:nvSpPr>
          <p:spPr>
            <a:xfrm>
              <a:off x="4529402" y="5670143"/>
              <a:ext cx="304800" cy="18466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7467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22D3-DE59-4F8F-A3AB-0EFD394F143D}" type="slidenum">
              <a:rPr lang="en-US" smtClean="0"/>
              <a:t>8</a:t>
            </a:fld>
            <a:endParaRPr lang="en-US"/>
          </a:p>
        </p:txBody>
      </p:sp>
      <p:sp>
        <p:nvSpPr>
          <p:cNvPr id="67" name="CasellaDiTesto 66"/>
          <p:cNvSpPr txBox="1"/>
          <p:nvPr/>
        </p:nvSpPr>
        <p:spPr>
          <a:xfrm>
            <a:off x="6705600" y="4939605"/>
            <a:ext cx="22533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/>
              <a:t>α</a:t>
            </a:r>
            <a:r>
              <a:rPr lang="en-US" sz="1400" dirty="0" smtClean="0"/>
              <a:t>: Swing angle</a:t>
            </a:r>
          </a:p>
          <a:p>
            <a:r>
              <a:rPr lang="en-US" sz="1400" dirty="0" smtClean="0"/>
              <a:t>D: Distance sample-detector</a:t>
            </a:r>
          </a:p>
          <a:p>
            <a:r>
              <a:rPr lang="en-US" sz="1400" dirty="0" smtClean="0"/>
              <a:t>X</a:t>
            </a:r>
            <a:r>
              <a:rPr lang="en-US" sz="1000" dirty="0" smtClean="0"/>
              <a:t>L, </a:t>
            </a:r>
            <a:r>
              <a:rPr lang="en-US" sz="1400" dirty="0" smtClean="0"/>
              <a:t>Y</a:t>
            </a:r>
            <a:r>
              <a:rPr lang="en-US" sz="1000" dirty="0" smtClean="0"/>
              <a:t>L</a:t>
            </a:r>
            <a:r>
              <a:rPr lang="en-US" sz="1400" dirty="0" smtClean="0"/>
              <a:t>, Z</a:t>
            </a:r>
            <a:r>
              <a:rPr lang="en-US" sz="1000" dirty="0" smtClean="0"/>
              <a:t>L: </a:t>
            </a:r>
            <a:r>
              <a:rPr lang="en-US" sz="1400" dirty="0" smtClean="0"/>
              <a:t>Lab coordinates</a:t>
            </a:r>
            <a:endParaRPr lang="en-US" sz="1400" dirty="0"/>
          </a:p>
        </p:txBody>
      </p:sp>
      <p:sp>
        <p:nvSpPr>
          <p:cNvPr id="35" name="Cubo 34"/>
          <p:cNvSpPr/>
          <p:nvPr/>
        </p:nvSpPr>
        <p:spPr>
          <a:xfrm>
            <a:off x="4534938" y="4484628"/>
            <a:ext cx="342900" cy="304800"/>
          </a:xfrm>
          <a:prstGeom prst="cube">
            <a:avLst>
              <a:gd name="adj" fmla="val 1061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ma 6"/>
          <p:cNvSpPr/>
          <p:nvPr/>
        </p:nvSpPr>
        <p:spPr>
          <a:xfrm rot="20673160">
            <a:off x="3139529" y="3862823"/>
            <a:ext cx="1224700" cy="685800"/>
          </a:xfrm>
          <a:prstGeom prst="parallelogram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o 8"/>
          <p:cNvSpPr/>
          <p:nvPr/>
        </p:nvSpPr>
        <p:spPr>
          <a:xfrm>
            <a:off x="2648988" y="4088051"/>
            <a:ext cx="533400" cy="1222572"/>
          </a:xfrm>
          <a:prstGeom prst="cube">
            <a:avLst>
              <a:gd name="adj" fmla="val 7431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onnettore 2 10"/>
          <p:cNvCxnSpPr/>
          <p:nvPr/>
        </p:nvCxnSpPr>
        <p:spPr>
          <a:xfrm flipH="1">
            <a:off x="2191788" y="4597041"/>
            <a:ext cx="4419600" cy="399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>
            <a:off x="3791988" y="3861137"/>
            <a:ext cx="1676400" cy="1676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V="1">
            <a:off x="4706388" y="3251537"/>
            <a:ext cx="0" cy="2209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H="1" flipV="1">
            <a:off x="3751879" y="4205723"/>
            <a:ext cx="954509" cy="4113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>
            <a:off x="2979884" y="4275088"/>
            <a:ext cx="0" cy="82296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 flipV="1">
            <a:off x="2804102" y="4435873"/>
            <a:ext cx="365760" cy="36576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 flipV="1">
            <a:off x="3751879" y="3881805"/>
            <a:ext cx="0" cy="64008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>
            <a:stCxn id="7" idx="5"/>
            <a:endCxn id="7" idx="2"/>
          </p:cNvCxnSpPr>
          <p:nvPr/>
        </p:nvCxnSpPr>
        <p:spPr>
          <a:xfrm flipV="1">
            <a:off x="3244278" y="4065455"/>
            <a:ext cx="1015202" cy="280536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1771122" y="4459762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sz="1100" dirty="0" smtClean="0"/>
              <a:t>L</a:t>
            </a:r>
            <a:endParaRPr lang="en-US" dirty="0"/>
          </a:p>
        </p:txBody>
      </p:sp>
      <p:sp>
        <p:nvSpPr>
          <p:cNvPr id="38" name="CasellaDiTesto 37"/>
          <p:cNvSpPr txBox="1"/>
          <p:nvPr/>
        </p:nvSpPr>
        <p:spPr>
          <a:xfrm>
            <a:off x="3396374" y="5537537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r>
              <a:rPr lang="en-US" sz="1100" dirty="0" smtClean="0"/>
              <a:t>L</a:t>
            </a:r>
            <a:endParaRPr lang="en-US" dirty="0"/>
          </a:p>
        </p:txBody>
      </p:sp>
      <p:sp>
        <p:nvSpPr>
          <p:cNvPr id="39" name="CasellaDiTesto 38"/>
          <p:cNvSpPr txBox="1"/>
          <p:nvPr/>
        </p:nvSpPr>
        <p:spPr>
          <a:xfrm>
            <a:off x="2986982" y="416652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</a:t>
            </a:r>
            <a:endParaRPr lang="en-US" sz="1000" dirty="0"/>
          </a:p>
        </p:txBody>
      </p:sp>
      <p:sp>
        <p:nvSpPr>
          <p:cNvPr id="40" name="CasellaDiTesto 39"/>
          <p:cNvSpPr txBox="1"/>
          <p:nvPr/>
        </p:nvSpPr>
        <p:spPr>
          <a:xfrm>
            <a:off x="4020588" y="370873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</a:t>
            </a:r>
          </a:p>
        </p:txBody>
      </p:sp>
      <p:grpSp>
        <p:nvGrpSpPr>
          <p:cNvPr id="55" name="Gruppo 54"/>
          <p:cNvGrpSpPr/>
          <p:nvPr/>
        </p:nvGrpSpPr>
        <p:grpSpPr>
          <a:xfrm>
            <a:off x="5403618" y="4528857"/>
            <a:ext cx="1159493" cy="162860"/>
            <a:chOff x="7479030" y="5105400"/>
            <a:chExt cx="1159493" cy="162860"/>
          </a:xfrm>
        </p:grpSpPr>
        <p:sp>
          <p:nvSpPr>
            <p:cNvPr id="45" name="Figura a mano libera 44"/>
            <p:cNvSpPr/>
            <p:nvPr/>
          </p:nvSpPr>
          <p:spPr>
            <a:xfrm>
              <a:off x="7636440" y="5105400"/>
              <a:ext cx="1002083" cy="162860"/>
            </a:xfrm>
            <a:custGeom>
              <a:avLst/>
              <a:gdLst>
                <a:gd name="connsiteX0" fmla="*/ 1002083 w 1002083"/>
                <a:gd name="connsiteY0" fmla="*/ 137808 h 162860"/>
                <a:gd name="connsiteX1" fmla="*/ 914400 w 1002083"/>
                <a:gd name="connsiteY1" fmla="*/ 12548 h 162860"/>
                <a:gd name="connsiteX2" fmla="*/ 864296 w 1002083"/>
                <a:gd name="connsiteY2" fmla="*/ 150334 h 162860"/>
                <a:gd name="connsiteX3" fmla="*/ 801666 w 1002083"/>
                <a:gd name="connsiteY3" fmla="*/ 12548 h 162860"/>
                <a:gd name="connsiteX4" fmla="*/ 751562 w 1002083"/>
                <a:gd name="connsiteY4" fmla="*/ 150334 h 162860"/>
                <a:gd name="connsiteX5" fmla="*/ 676406 w 1002083"/>
                <a:gd name="connsiteY5" fmla="*/ 12548 h 162860"/>
                <a:gd name="connsiteX6" fmla="*/ 638828 w 1002083"/>
                <a:gd name="connsiteY6" fmla="*/ 150334 h 162860"/>
                <a:gd name="connsiteX7" fmla="*/ 563672 w 1002083"/>
                <a:gd name="connsiteY7" fmla="*/ 12548 h 162860"/>
                <a:gd name="connsiteX8" fmla="*/ 513568 w 1002083"/>
                <a:gd name="connsiteY8" fmla="*/ 150334 h 162860"/>
                <a:gd name="connsiteX9" fmla="*/ 450937 w 1002083"/>
                <a:gd name="connsiteY9" fmla="*/ 12548 h 162860"/>
                <a:gd name="connsiteX10" fmla="*/ 400833 w 1002083"/>
                <a:gd name="connsiteY10" fmla="*/ 150334 h 162860"/>
                <a:gd name="connsiteX11" fmla="*/ 338203 w 1002083"/>
                <a:gd name="connsiteY11" fmla="*/ 21 h 162860"/>
                <a:gd name="connsiteX12" fmla="*/ 288099 w 1002083"/>
                <a:gd name="connsiteY12" fmla="*/ 162860 h 162860"/>
                <a:gd name="connsiteX13" fmla="*/ 212943 w 1002083"/>
                <a:gd name="connsiteY13" fmla="*/ 21 h 162860"/>
                <a:gd name="connsiteX14" fmla="*/ 175365 w 1002083"/>
                <a:gd name="connsiteY14" fmla="*/ 150334 h 162860"/>
                <a:gd name="connsiteX15" fmla="*/ 112735 w 1002083"/>
                <a:gd name="connsiteY15" fmla="*/ 12548 h 162860"/>
                <a:gd name="connsiteX16" fmla="*/ 62631 w 1002083"/>
                <a:gd name="connsiteY16" fmla="*/ 150334 h 162860"/>
                <a:gd name="connsiteX17" fmla="*/ 0 w 1002083"/>
                <a:gd name="connsiteY17" fmla="*/ 62652 h 16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2083" h="162860">
                  <a:moveTo>
                    <a:pt x="1002083" y="137808"/>
                  </a:moveTo>
                  <a:cubicBezTo>
                    <a:pt x="969723" y="74134"/>
                    <a:pt x="937364" y="10460"/>
                    <a:pt x="914400" y="12548"/>
                  </a:cubicBezTo>
                  <a:cubicBezTo>
                    <a:pt x="891436" y="14636"/>
                    <a:pt x="883085" y="150334"/>
                    <a:pt x="864296" y="150334"/>
                  </a:cubicBezTo>
                  <a:cubicBezTo>
                    <a:pt x="845507" y="150334"/>
                    <a:pt x="820455" y="12548"/>
                    <a:pt x="801666" y="12548"/>
                  </a:cubicBezTo>
                  <a:cubicBezTo>
                    <a:pt x="782877" y="12548"/>
                    <a:pt x="772439" y="150334"/>
                    <a:pt x="751562" y="150334"/>
                  </a:cubicBezTo>
                  <a:cubicBezTo>
                    <a:pt x="730685" y="150334"/>
                    <a:pt x="695195" y="12548"/>
                    <a:pt x="676406" y="12548"/>
                  </a:cubicBezTo>
                  <a:cubicBezTo>
                    <a:pt x="657617" y="12548"/>
                    <a:pt x="657617" y="150334"/>
                    <a:pt x="638828" y="150334"/>
                  </a:cubicBezTo>
                  <a:cubicBezTo>
                    <a:pt x="620039" y="150334"/>
                    <a:pt x="584549" y="12548"/>
                    <a:pt x="563672" y="12548"/>
                  </a:cubicBezTo>
                  <a:cubicBezTo>
                    <a:pt x="542795" y="12548"/>
                    <a:pt x="532357" y="150334"/>
                    <a:pt x="513568" y="150334"/>
                  </a:cubicBezTo>
                  <a:cubicBezTo>
                    <a:pt x="494779" y="150334"/>
                    <a:pt x="469726" y="12548"/>
                    <a:pt x="450937" y="12548"/>
                  </a:cubicBezTo>
                  <a:cubicBezTo>
                    <a:pt x="432148" y="12548"/>
                    <a:pt x="419622" y="152422"/>
                    <a:pt x="400833" y="150334"/>
                  </a:cubicBezTo>
                  <a:cubicBezTo>
                    <a:pt x="382044" y="148246"/>
                    <a:pt x="356992" y="-2067"/>
                    <a:pt x="338203" y="21"/>
                  </a:cubicBezTo>
                  <a:cubicBezTo>
                    <a:pt x="319414" y="2109"/>
                    <a:pt x="308976" y="162860"/>
                    <a:pt x="288099" y="162860"/>
                  </a:cubicBezTo>
                  <a:cubicBezTo>
                    <a:pt x="267222" y="162860"/>
                    <a:pt x="231732" y="2109"/>
                    <a:pt x="212943" y="21"/>
                  </a:cubicBezTo>
                  <a:cubicBezTo>
                    <a:pt x="194154" y="-2067"/>
                    <a:pt x="192066" y="148246"/>
                    <a:pt x="175365" y="150334"/>
                  </a:cubicBezTo>
                  <a:cubicBezTo>
                    <a:pt x="158664" y="152422"/>
                    <a:pt x="131524" y="12548"/>
                    <a:pt x="112735" y="12548"/>
                  </a:cubicBezTo>
                  <a:cubicBezTo>
                    <a:pt x="93946" y="12548"/>
                    <a:pt x="81420" y="141983"/>
                    <a:pt x="62631" y="150334"/>
                  </a:cubicBezTo>
                  <a:cubicBezTo>
                    <a:pt x="43842" y="158685"/>
                    <a:pt x="21921" y="110668"/>
                    <a:pt x="0" y="62652"/>
                  </a:cubicBezTo>
                </a:path>
              </a:pathLst>
            </a:custGeom>
            <a:noFill/>
            <a:ln>
              <a:solidFill>
                <a:srgbClr val="FF0000"/>
              </a:solidFill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54" name="Connettore 2 53"/>
            <p:cNvCxnSpPr/>
            <p:nvPr/>
          </p:nvCxnSpPr>
          <p:spPr>
            <a:xfrm flipH="1">
              <a:off x="7479030" y="5179482"/>
              <a:ext cx="168840" cy="257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Ovale 55"/>
          <p:cNvSpPr/>
          <p:nvPr/>
        </p:nvSpPr>
        <p:spPr>
          <a:xfrm>
            <a:off x="2904113" y="4494132"/>
            <a:ext cx="154629" cy="300237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e 56"/>
          <p:cNvSpPr/>
          <p:nvPr/>
        </p:nvSpPr>
        <p:spPr>
          <a:xfrm>
            <a:off x="2866593" y="4417687"/>
            <a:ext cx="228600" cy="4572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Arco 61"/>
          <p:cNvSpPr/>
          <p:nvPr/>
        </p:nvSpPr>
        <p:spPr>
          <a:xfrm rot="2949334">
            <a:off x="2440987" y="3320566"/>
            <a:ext cx="1606582" cy="1627118"/>
          </a:xfrm>
          <a:prstGeom prst="arc">
            <a:avLst>
              <a:gd name="adj1" fmla="val 17205187"/>
              <a:gd name="adj2" fmla="val 20416291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Arco 62"/>
          <p:cNvSpPr/>
          <p:nvPr/>
        </p:nvSpPr>
        <p:spPr>
          <a:xfrm rot="2949334">
            <a:off x="1995904" y="3438241"/>
            <a:ext cx="1606582" cy="1627118"/>
          </a:xfrm>
          <a:prstGeom prst="arc">
            <a:avLst>
              <a:gd name="adj1" fmla="val 17205187"/>
              <a:gd name="adj2" fmla="val 20416291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asellaDiTesto 63"/>
          <p:cNvSpPr txBox="1"/>
          <p:nvPr/>
        </p:nvSpPr>
        <p:spPr>
          <a:xfrm>
            <a:off x="4182514" y="4150530"/>
            <a:ext cx="295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</a:t>
            </a:r>
            <a:endParaRPr lang="en-US" sz="1400" dirty="0"/>
          </a:p>
        </p:txBody>
      </p:sp>
      <p:sp>
        <p:nvSpPr>
          <p:cNvPr id="65" name="Figura a mano libera 64"/>
          <p:cNvSpPr/>
          <p:nvPr/>
        </p:nvSpPr>
        <p:spPr>
          <a:xfrm>
            <a:off x="4172988" y="4484628"/>
            <a:ext cx="228600" cy="138509"/>
          </a:xfrm>
          <a:custGeom>
            <a:avLst/>
            <a:gdLst>
              <a:gd name="connsiteX0" fmla="*/ 0 w 416689"/>
              <a:gd name="connsiteY0" fmla="*/ 277793 h 277793"/>
              <a:gd name="connsiteX1" fmla="*/ 162046 w 416689"/>
              <a:gd name="connsiteY1" fmla="*/ 57874 h 277793"/>
              <a:gd name="connsiteX2" fmla="*/ 416689 w 416689"/>
              <a:gd name="connsiteY2" fmla="*/ 0 h 27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689" h="277793">
                <a:moveTo>
                  <a:pt x="0" y="277793"/>
                </a:moveTo>
                <a:cubicBezTo>
                  <a:pt x="46299" y="190983"/>
                  <a:pt x="92598" y="104173"/>
                  <a:pt x="162046" y="57874"/>
                </a:cubicBezTo>
                <a:cubicBezTo>
                  <a:pt x="231494" y="11575"/>
                  <a:pt x="324091" y="5787"/>
                  <a:pt x="416689" y="0"/>
                </a:cubicBezTo>
              </a:path>
            </a:pathLst>
          </a:custGeom>
          <a:noFill/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asellaDiTesto 65"/>
          <p:cNvSpPr txBox="1"/>
          <p:nvPr/>
        </p:nvSpPr>
        <p:spPr>
          <a:xfrm>
            <a:off x="4106314" y="4521885"/>
            <a:ext cx="295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/>
              <a:t>α</a:t>
            </a:r>
            <a:endParaRPr lang="en-US" sz="1400" dirty="0"/>
          </a:p>
        </p:txBody>
      </p:sp>
      <p:sp>
        <p:nvSpPr>
          <p:cNvPr id="69" name="CasellaDiTesto 68"/>
          <p:cNvSpPr txBox="1"/>
          <p:nvPr/>
        </p:nvSpPr>
        <p:spPr>
          <a:xfrm>
            <a:off x="5749643" y="4166522"/>
            <a:ext cx="624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X-rays</a:t>
            </a:r>
            <a:endParaRPr lang="en-US" sz="1400" dirty="0"/>
          </a:p>
        </p:txBody>
      </p:sp>
      <p:cxnSp>
        <p:nvCxnSpPr>
          <p:cNvPr id="111" name="Connettore 1 110"/>
          <p:cNvCxnSpPr/>
          <p:nvPr/>
        </p:nvCxnSpPr>
        <p:spPr>
          <a:xfrm>
            <a:off x="1398402" y="5710628"/>
            <a:ext cx="46636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ttore 2 112"/>
          <p:cNvCxnSpPr/>
          <p:nvPr/>
        </p:nvCxnSpPr>
        <p:spPr>
          <a:xfrm flipH="1">
            <a:off x="1389930" y="3480378"/>
            <a:ext cx="2184538" cy="2209559"/>
          </a:xfrm>
          <a:prstGeom prst="straightConnector1">
            <a:avLst/>
          </a:prstGeom>
          <a:ln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ttore 2 114"/>
          <p:cNvCxnSpPr/>
          <p:nvPr/>
        </p:nvCxnSpPr>
        <p:spPr>
          <a:xfrm flipH="1">
            <a:off x="6062069" y="3468469"/>
            <a:ext cx="1652461" cy="2242159"/>
          </a:xfrm>
          <a:prstGeom prst="straightConnector1">
            <a:avLst/>
          </a:prstGeom>
          <a:ln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CasellaDiTesto 118"/>
          <p:cNvSpPr txBox="1"/>
          <p:nvPr/>
        </p:nvSpPr>
        <p:spPr>
          <a:xfrm>
            <a:off x="6086183" y="3524070"/>
            <a:ext cx="1276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Diffractometer plane</a:t>
            </a:r>
            <a:endParaRPr lang="en-US" sz="1000" dirty="0"/>
          </a:p>
        </p:txBody>
      </p:sp>
      <p:grpSp>
        <p:nvGrpSpPr>
          <p:cNvPr id="128" name="Gruppo 127"/>
          <p:cNvGrpSpPr/>
          <p:nvPr/>
        </p:nvGrpSpPr>
        <p:grpSpPr>
          <a:xfrm>
            <a:off x="-152400" y="4916269"/>
            <a:ext cx="3352800" cy="1941731"/>
            <a:chOff x="-152400" y="4648200"/>
            <a:chExt cx="3352800" cy="1941731"/>
          </a:xfrm>
        </p:grpSpPr>
        <p:pic>
          <p:nvPicPr>
            <p:cNvPr id="121" name="Immagine 12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9028" y="4648200"/>
              <a:ext cx="1871372" cy="749317"/>
            </a:xfrm>
            <a:prstGeom prst="rect">
              <a:avLst/>
            </a:prstGeom>
            <a:scene3d>
              <a:camera prst="isometricOffAxis2Right"/>
              <a:lightRig rig="threePt" dir="t"/>
            </a:scene3d>
            <a:sp3d prstMaterial="matte"/>
          </p:spPr>
        </p:pic>
        <p:sp>
          <p:nvSpPr>
            <p:cNvPr id="122" name="Rettangolo 121"/>
            <p:cNvSpPr/>
            <p:nvPr/>
          </p:nvSpPr>
          <p:spPr>
            <a:xfrm>
              <a:off x="-152400" y="5943600"/>
              <a:ext cx="283741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US" dirty="0"/>
                <a:t>XRR movie while evaporation</a:t>
              </a:r>
            </a:p>
          </p:txBody>
        </p:sp>
        <p:sp>
          <p:nvSpPr>
            <p:cNvPr id="123" name="Freccia a destra 122"/>
            <p:cNvSpPr/>
            <p:nvPr/>
          </p:nvSpPr>
          <p:spPr>
            <a:xfrm rot="18495357">
              <a:off x="1374498" y="5732590"/>
              <a:ext cx="352954" cy="2352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itle 1"/>
          <p:cNvSpPr txBox="1">
            <a:spLocks/>
          </p:cNvSpPr>
          <p:nvPr/>
        </p:nvSpPr>
        <p:spPr>
          <a:xfrm>
            <a:off x="370348" y="358768"/>
            <a:ext cx="8077200" cy="655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smtClean="0">
                <a:solidFill>
                  <a:srgbClr val="7030A0"/>
                </a:solidFill>
              </a:rPr>
              <a:t>Camera 1: Scan in diff plane</a:t>
            </a:r>
            <a:endParaRPr lang="en-US" sz="2600" b="1" dirty="0">
              <a:solidFill>
                <a:srgbClr val="7030A0"/>
              </a:solidFill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2323268" y="3705719"/>
            <a:ext cx="95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Detector 1</a:t>
            </a:r>
            <a:endParaRPr lang="en-US" sz="1400" dirty="0"/>
          </a:p>
        </p:txBody>
      </p:sp>
      <p:cxnSp>
        <p:nvCxnSpPr>
          <p:cNvPr id="112" name="Connettore 1 111"/>
          <p:cNvCxnSpPr/>
          <p:nvPr/>
        </p:nvCxnSpPr>
        <p:spPr>
          <a:xfrm>
            <a:off x="3581405" y="3480378"/>
            <a:ext cx="41063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/>
          <p:cNvSpPr txBox="1"/>
          <p:nvPr/>
        </p:nvSpPr>
        <p:spPr>
          <a:xfrm>
            <a:off x="4706388" y="294673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r>
              <a:rPr lang="en-US" sz="1100" dirty="0" smtClean="0"/>
              <a:t>L</a:t>
            </a:r>
            <a:endParaRPr lang="en-US" dirty="0"/>
          </a:p>
        </p:txBody>
      </p:sp>
      <p:grpSp>
        <p:nvGrpSpPr>
          <p:cNvPr id="12" name="Gruppo 11"/>
          <p:cNvGrpSpPr/>
          <p:nvPr/>
        </p:nvGrpSpPr>
        <p:grpSpPr>
          <a:xfrm>
            <a:off x="304800" y="945335"/>
            <a:ext cx="8556471" cy="2286000"/>
            <a:chOff x="304800" y="945335"/>
            <a:chExt cx="8556471" cy="2286000"/>
          </a:xfrm>
        </p:grpSpPr>
        <p:sp>
          <p:nvSpPr>
            <p:cNvPr id="124" name="Rettangolo 123"/>
            <p:cNvSpPr/>
            <p:nvPr/>
          </p:nvSpPr>
          <p:spPr>
            <a:xfrm>
              <a:off x="641428" y="1600200"/>
              <a:ext cx="241681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/>
              <a:r>
                <a:rPr lang="en-US" dirty="0" smtClean="0"/>
                <a:t>Ɵ-2Ɵ WAXS</a:t>
              </a:r>
            </a:p>
            <a:p>
              <a:pPr lvl="1"/>
              <a:r>
                <a:rPr lang="en-US" dirty="0" smtClean="0"/>
                <a:t>(after evaporation)</a:t>
              </a:r>
              <a:endParaRPr lang="en-US" dirty="0"/>
            </a:p>
          </p:txBody>
        </p:sp>
        <p:sp>
          <p:nvSpPr>
            <p:cNvPr id="3" name="Freccia a destra 2"/>
            <p:cNvSpPr/>
            <p:nvPr/>
          </p:nvSpPr>
          <p:spPr>
            <a:xfrm>
              <a:off x="4043564" y="1953782"/>
              <a:ext cx="326057" cy="1798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Immagine 4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800" y="2362200"/>
              <a:ext cx="4065565" cy="457200"/>
            </a:xfrm>
            <a:prstGeom prst="rect">
              <a:avLst/>
            </a:prstGeom>
          </p:spPr>
        </p:pic>
        <p:pic>
          <p:nvPicPr>
            <p:cNvPr id="52" name="Immagin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404" y="945335"/>
              <a:ext cx="4273867" cy="228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958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22D3-DE59-4F8F-A3AB-0EFD394F143D}" type="slidenum">
              <a:rPr lang="en-US" smtClean="0"/>
              <a:t>9</a:t>
            </a:fld>
            <a:endParaRPr lang="en-US"/>
          </a:p>
        </p:txBody>
      </p:sp>
      <p:sp>
        <p:nvSpPr>
          <p:cNvPr id="5" name="Cubo 4"/>
          <p:cNvSpPr/>
          <p:nvPr/>
        </p:nvSpPr>
        <p:spPr>
          <a:xfrm>
            <a:off x="4407768" y="4599906"/>
            <a:ext cx="342900" cy="304800"/>
          </a:xfrm>
          <a:prstGeom prst="cube">
            <a:avLst>
              <a:gd name="adj" fmla="val 1061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o 6"/>
          <p:cNvSpPr/>
          <p:nvPr/>
        </p:nvSpPr>
        <p:spPr>
          <a:xfrm>
            <a:off x="2521818" y="4203329"/>
            <a:ext cx="533400" cy="1222572"/>
          </a:xfrm>
          <a:prstGeom prst="cube">
            <a:avLst>
              <a:gd name="adj" fmla="val 7431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ttore 2 7"/>
          <p:cNvCxnSpPr/>
          <p:nvPr/>
        </p:nvCxnSpPr>
        <p:spPr>
          <a:xfrm flipH="1">
            <a:off x="2064618" y="4712319"/>
            <a:ext cx="4419600" cy="399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H="1">
            <a:off x="3407105" y="3976415"/>
            <a:ext cx="1934113" cy="19832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V="1">
            <a:off x="4579218" y="3366815"/>
            <a:ext cx="0" cy="2209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2852714" y="4390366"/>
            <a:ext cx="0" cy="82296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 flipV="1">
            <a:off x="2676932" y="4551151"/>
            <a:ext cx="365760" cy="36576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4579218" y="306201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r>
              <a:rPr lang="en-US" sz="1100" dirty="0" smtClean="0"/>
              <a:t>L</a:t>
            </a:r>
            <a:endParaRPr lang="en-US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1643952" y="457504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sz="1100" dirty="0" smtClean="0"/>
              <a:t>L</a:t>
            </a:r>
            <a:endParaRPr lang="en-US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3072812" y="5652815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r>
              <a:rPr lang="en-US" sz="1100" dirty="0" smtClean="0"/>
              <a:t>L</a:t>
            </a:r>
            <a:endParaRPr lang="en-US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2859812" y="4281800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</a:t>
            </a:r>
            <a:endParaRPr lang="en-US" sz="1000" dirty="0"/>
          </a:p>
        </p:txBody>
      </p:sp>
      <p:grpSp>
        <p:nvGrpSpPr>
          <p:cNvPr id="21" name="Gruppo 20"/>
          <p:cNvGrpSpPr/>
          <p:nvPr/>
        </p:nvGrpSpPr>
        <p:grpSpPr>
          <a:xfrm>
            <a:off x="6384307" y="4644135"/>
            <a:ext cx="1159493" cy="162860"/>
            <a:chOff x="7479030" y="5105400"/>
            <a:chExt cx="1159493" cy="162860"/>
          </a:xfrm>
        </p:grpSpPr>
        <p:sp>
          <p:nvSpPr>
            <p:cNvPr id="22" name="Figura a mano libera 21"/>
            <p:cNvSpPr/>
            <p:nvPr/>
          </p:nvSpPr>
          <p:spPr>
            <a:xfrm>
              <a:off x="7636440" y="5105400"/>
              <a:ext cx="1002083" cy="162860"/>
            </a:xfrm>
            <a:custGeom>
              <a:avLst/>
              <a:gdLst>
                <a:gd name="connsiteX0" fmla="*/ 1002083 w 1002083"/>
                <a:gd name="connsiteY0" fmla="*/ 137808 h 162860"/>
                <a:gd name="connsiteX1" fmla="*/ 914400 w 1002083"/>
                <a:gd name="connsiteY1" fmla="*/ 12548 h 162860"/>
                <a:gd name="connsiteX2" fmla="*/ 864296 w 1002083"/>
                <a:gd name="connsiteY2" fmla="*/ 150334 h 162860"/>
                <a:gd name="connsiteX3" fmla="*/ 801666 w 1002083"/>
                <a:gd name="connsiteY3" fmla="*/ 12548 h 162860"/>
                <a:gd name="connsiteX4" fmla="*/ 751562 w 1002083"/>
                <a:gd name="connsiteY4" fmla="*/ 150334 h 162860"/>
                <a:gd name="connsiteX5" fmla="*/ 676406 w 1002083"/>
                <a:gd name="connsiteY5" fmla="*/ 12548 h 162860"/>
                <a:gd name="connsiteX6" fmla="*/ 638828 w 1002083"/>
                <a:gd name="connsiteY6" fmla="*/ 150334 h 162860"/>
                <a:gd name="connsiteX7" fmla="*/ 563672 w 1002083"/>
                <a:gd name="connsiteY7" fmla="*/ 12548 h 162860"/>
                <a:gd name="connsiteX8" fmla="*/ 513568 w 1002083"/>
                <a:gd name="connsiteY8" fmla="*/ 150334 h 162860"/>
                <a:gd name="connsiteX9" fmla="*/ 450937 w 1002083"/>
                <a:gd name="connsiteY9" fmla="*/ 12548 h 162860"/>
                <a:gd name="connsiteX10" fmla="*/ 400833 w 1002083"/>
                <a:gd name="connsiteY10" fmla="*/ 150334 h 162860"/>
                <a:gd name="connsiteX11" fmla="*/ 338203 w 1002083"/>
                <a:gd name="connsiteY11" fmla="*/ 21 h 162860"/>
                <a:gd name="connsiteX12" fmla="*/ 288099 w 1002083"/>
                <a:gd name="connsiteY12" fmla="*/ 162860 h 162860"/>
                <a:gd name="connsiteX13" fmla="*/ 212943 w 1002083"/>
                <a:gd name="connsiteY13" fmla="*/ 21 h 162860"/>
                <a:gd name="connsiteX14" fmla="*/ 175365 w 1002083"/>
                <a:gd name="connsiteY14" fmla="*/ 150334 h 162860"/>
                <a:gd name="connsiteX15" fmla="*/ 112735 w 1002083"/>
                <a:gd name="connsiteY15" fmla="*/ 12548 h 162860"/>
                <a:gd name="connsiteX16" fmla="*/ 62631 w 1002083"/>
                <a:gd name="connsiteY16" fmla="*/ 150334 h 162860"/>
                <a:gd name="connsiteX17" fmla="*/ 0 w 1002083"/>
                <a:gd name="connsiteY17" fmla="*/ 62652 h 16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2083" h="162860">
                  <a:moveTo>
                    <a:pt x="1002083" y="137808"/>
                  </a:moveTo>
                  <a:cubicBezTo>
                    <a:pt x="969723" y="74134"/>
                    <a:pt x="937364" y="10460"/>
                    <a:pt x="914400" y="12548"/>
                  </a:cubicBezTo>
                  <a:cubicBezTo>
                    <a:pt x="891436" y="14636"/>
                    <a:pt x="883085" y="150334"/>
                    <a:pt x="864296" y="150334"/>
                  </a:cubicBezTo>
                  <a:cubicBezTo>
                    <a:pt x="845507" y="150334"/>
                    <a:pt x="820455" y="12548"/>
                    <a:pt x="801666" y="12548"/>
                  </a:cubicBezTo>
                  <a:cubicBezTo>
                    <a:pt x="782877" y="12548"/>
                    <a:pt x="772439" y="150334"/>
                    <a:pt x="751562" y="150334"/>
                  </a:cubicBezTo>
                  <a:cubicBezTo>
                    <a:pt x="730685" y="150334"/>
                    <a:pt x="695195" y="12548"/>
                    <a:pt x="676406" y="12548"/>
                  </a:cubicBezTo>
                  <a:cubicBezTo>
                    <a:pt x="657617" y="12548"/>
                    <a:pt x="657617" y="150334"/>
                    <a:pt x="638828" y="150334"/>
                  </a:cubicBezTo>
                  <a:cubicBezTo>
                    <a:pt x="620039" y="150334"/>
                    <a:pt x="584549" y="12548"/>
                    <a:pt x="563672" y="12548"/>
                  </a:cubicBezTo>
                  <a:cubicBezTo>
                    <a:pt x="542795" y="12548"/>
                    <a:pt x="532357" y="150334"/>
                    <a:pt x="513568" y="150334"/>
                  </a:cubicBezTo>
                  <a:cubicBezTo>
                    <a:pt x="494779" y="150334"/>
                    <a:pt x="469726" y="12548"/>
                    <a:pt x="450937" y="12548"/>
                  </a:cubicBezTo>
                  <a:cubicBezTo>
                    <a:pt x="432148" y="12548"/>
                    <a:pt x="419622" y="152422"/>
                    <a:pt x="400833" y="150334"/>
                  </a:cubicBezTo>
                  <a:cubicBezTo>
                    <a:pt x="382044" y="148246"/>
                    <a:pt x="356992" y="-2067"/>
                    <a:pt x="338203" y="21"/>
                  </a:cubicBezTo>
                  <a:cubicBezTo>
                    <a:pt x="319414" y="2109"/>
                    <a:pt x="308976" y="162860"/>
                    <a:pt x="288099" y="162860"/>
                  </a:cubicBezTo>
                  <a:cubicBezTo>
                    <a:pt x="267222" y="162860"/>
                    <a:pt x="231732" y="2109"/>
                    <a:pt x="212943" y="21"/>
                  </a:cubicBezTo>
                  <a:cubicBezTo>
                    <a:pt x="194154" y="-2067"/>
                    <a:pt x="192066" y="148246"/>
                    <a:pt x="175365" y="150334"/>
                  </a:cubicBezTo>
                  <a:cubicBezTo>
                    <a:pt x="158664" y="152422"/>
                    <a:pt x="131524" y="12548"/>
                    <a:pt x="112735" y="12548"/>
                  </a:cubicBezTo>
                  <a:cubicBezTo>
                    <a:pt x="93946" y="12548"/>
                    <a:pt x="81420" y="141983"/>
                    <a:pt x="62631" y="150334"/>
                  </a:cubicBezTo>
                  <a:cubicBezTo>
                    <a:pt x="43842" y="158685"/>
                    <a:pt x="21921" y="110668"/>
                    <a:pt x="0" y="62652"/>
                  </a:cubicBezTo>
                </a:path>
              </a:pathLst>
            </a:custGeom>
            <a:noFill/>
            <a:ln>
              <a:solidFill>
                <a:srgbClr val="FF0000"/>
              </a:solidFill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23" name="Connettore 2 22"/>
            <p:cNvCxnSpPr/>
            <p:nvPr/>
          </p:nvCxnSpPr>
          <p:spPr>
            <a:xfrm flipH="1">
              <a:off x="7479030" y="5179482"/>
              <a:ext cx="168840" cy="257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Ovale 23"/>
          <p:cNvSpPr/>
          <p:nvPr/>
        </p:nvSpPr>
        <p:spPr>
          <a:xfrm>
            <a:off x="2776943" y="4609410"/>
            <a:ext cx="154629" cy="300237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e 24"/>
          <p:cNvSpPr/>
          <p:nvPr/>
        </p:nvSpPr>
        <p:spPr>
          <a:xfrm>
            <a:off x="2739423" y="4532965"/>
            <a:ext cx="228600" cy="4572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igura a mano libera 28"/>
          <p:cNvSpPr/>
          <p:nvPr/>
        </p:nvSpPr>
        <p:spPr>
          <a:xfrm rot="20935149">
            <a:off x="4115267" y="4400963"/>
            <a:ext cx="407441" cy="302727"/>
          </a:xfrm>
          <a:custGeom>
            <a:avLst/>
            <a:gdLst>
              <a:gd name="connsiteX0" fmla="*/ 0 w 416689"/>
              <a:gd name="connsiteY0" fmla="*/ 277793 h 277793"/>
              <a:gd name="connsiteX1" fmla="*/ 162046 w 416689"/>
              <a:gd name="connsiteY1" fmla="*/ 57874 h 277793"/>
              <a:gd name="connsiteX2" fmla="*/ 416689 w 416689"/>
              <a:gd name="connsiteY2" fmla="*/ 0 h 27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689" h="277793">
                <a:moveTo>
                  <a:pt x="0" y="277793"/>
                </a:moveTo>
                <a:cubicBezTo>
                  <a:pt x="46299" y="190983"/>
                  <a:pt x="92598" y="104173"/>
                  <a:pt x="162046" y="57874"/>
                </a:cubicBezTo>
                <a:cubicBezTo>
                  <a:pt x="231494" y="11575"/>
                  <a:pt x="324091" y="5787"/>
                  <a:pt x="416689" y="0"/>
                </a:cubicBezTo>
              </a:path>
            </a:pathLst>
          </a:custGeom>
          <a:noFill/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asellaDiTesto 29"/>
          <p:cNvSpPr txBox="1"/>
          <p:nvPr/>
        </p:nvSpPr>
        <p:spPr>
          <a:xfrm>
            <a:off x="3987684" y="4291142"/>
            <a:ext cx="332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/>
              <a:t>α</a:t>
            </a:r>
            <a:r>
              <a:rPr lang="en-US" sz="1400" dirty="0" smtClean="0"/>
              <a:t>’</a:t>
            </a:r>
            <a:endParaRPr lang="en-US" sz="1400" dirty="0"/>
          </a:p>
        </p:txBody>
      </p:sp>
      <p:grpSp>
        <p:nvGrpSpPr>
          <p:cNvPr id="32" name="Gruppo 31"/>
          <p:cNvGrpSpPr/>
          <p:nvPr/>
        </p:nvGrpSpPr>
        <p:grpSpPr>
          <a:xfrm>
            <a:off x="3654583" y="2358552"/>
            <a:ext cx="1187355" cy="1703466"/>
            <a:chOff x="3801234" y="1262830"/>
            <a:chExt cx="1187355" cy="1703466"/>
          </a:xfrm>
        </p:grpSpPr>
        <p:sp>
          <p:nvSpPr>
            <p:cNvPr id="33" name="Cubo 32"/>
            <p:cNvSpPr/>
            <p:nvPr/>
          </p:nvSpPr>
          <p:spPr>
            <a:xfrm rot="1873529">
              <a:off x="3974551" y="1262830"/>
              <a:ext cx="454283" cy="1222572"/>
            </a:xfrm>
            <a:prstGeom prst="cube">
              <a:avLst>
                <a:gd name="adj" fmla="val 74315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o 33"/>
            <p:cNvSpPr/>
            <p:nvPr/>
          </p:nvSpPr>
          <p:spPr>
            <a:xfrm rot="17249413">
              <a:off x="3836486" y="1931868"/>
              <a:ext cx="999176" cy="1069680"/>
            </a:xfrm>
            <a:prstGeom prst="arc">
              <a:avLst>
                <a:gd name="adj1" fmla="val 17652982"/>
                <a:gd name="adj2" fmla="val 20850404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co 34"/>
            <p:cNvSpPr/>
            <p:nvPr/>
          </p:nvSpPr>
          <p:spPr>
            <a:xfrm rot="17584920">
              <a:off x="3954161" y="1711951"/>
              <a:ext cx="999176" cy="1069680"/>
            </a:xfrm>
            <a:prstGeom prst="arc">
              <a:avLst>
                <a:gd name="adj1" fmla="val 17652982"/>
                <a:gd name="adj2" fmla="val 20850404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7" name="Connettore 1 36"/>
          <p:cNvCxnSpPr/>
          <p:nvPr/>
        </p:nvCxnSpPr>
        <p:spPr>
          <a:xfrm flipV="1">
            <a:off x="3862626" y="2673236"/>
            <a:ext cx="444472" cy="72523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>
            <a:stCxn id="33" idx="4"/>
          </p:cNvCxnSpPr>
          <p:nvPr/>
        </p:nvCxnSpPr>
        <p:spPr>
          <a:xfrm flipV="1">
            <a:off x="3873078" y="2910786"/>
            <a:ext cx="458323" cy="146136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/>
          <p:cNvCxnSpPr/>
          <p:nvPr/>
        </p:nvCxnSpPr>
        <p:spPr>
          <a:xfrm flipH="1" flipV="1">
            <a:off x="4126781" y="2983854"/>
            <a:ext cx="452437" cy="17777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sellaDiTesto 48"/>
          <p:cNvSpPr txBox="1"/>
          <p:nvPr/>
        </p:nvSpPr>
        <p:spPr>
          <a:xfrm>
            <a:off x="4283052" y="3672786"/>
            <a:ext cx="340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D’</a:t>
            </a:r>
            <a:endParaRPr lang="en-US" sz="1400" dirty="0"/>
          </a:p>
        </p:txBody>
      </p:sp>
      <p:cxnSp>
        <p:nvCxnSpPr>
          <p:cNvPr id="52" name="Connettore 1 51"/>
          <p:cNvCxnSpPr/>
          <p:nvPr/>
        </p:nvCxnSpPr>
        <p:spPr>
          <a:xfrm flipH="1">
            <a:off x="4102239" y="2983854"/>
            <a:ext cx="1" cy="1133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1 54"/>
          <p:cNvCxnSpPr/>
          <p:nvPr/>
        </p:nvCxnSpPr>
        <p:spPr>
          <a:xfrm flipH="1">
            <a:off x="3269204" y="4117147"/>
            <a:ext cx="833035" cy="6444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1 57"/>
          <p:cNvCxnSpPr/>
          <p:nvPr/>
        </p:nvCxnSpPr>
        <p:spPr>
          <a:xfrm>
            <a:off x="4102801" y="4117147"/>
            <a:ext cx="106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1 66"/>
          <p:cNvCxnSpPr/>
          <p:nvPr/>
        </p:nvCxnSpPr>
        <p:spPr>
          <a:xfrm>
            <a:off x="1075272" y="5980331"/>
            <a:ext cx="46636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1 67"/>
          <p:cNvCxnSpPr/>
          <p:nvPr/>
        </p:nvCxnSpPr>
        <p:spPr>
          <a:xfrm>
            <a:off x="3258275" y="3750081"/>
            <a:ext cx="41063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2 68"/>
          <p:cNvCxnSpPr/>
          <p:nvPr/>
        </p:nvCxnSpPr>
        <p:spPr>
          <a:xfrm flipH="1">
            <a:off x="1066800" y="3750081"/>
            <a:ext cx="2184538" cy="2209559"/>
          </a:xfrm>
          <a:prstGeom prst="straightConnector1">
            <a:avLst/>
          </a:prstGeom>
          <a:ln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2 69"/>
          <p:cNvCxnSpPr/>
          <p:nvPr/>
        </p:nvCxnSpPr>
        <p:spPr>
          <a:xfrm flipH="1">
            <a:off x="5738939" y="3738172"/>
            <a:ext cx="1652461" cy="2242159"/>
          </a:xfrm>
          <a:prstGeom prst="straightConnector1">
            <a:avLst/>
          </a:prstGeom>
          <a:ln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1 71"/>
          <p:cNvCxnSpPr/>
          <p:nvPr/>
        </p:nvCxnSpPr>
        <p:spPr>
          <a:xfrm flipV="1">
            <a:off x="4601476" y="2306205"/>
            <a:ext cx="491925" cy="2219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ttore 1 72"/>
          <p:cNvCxnSpPr/>
          <p:nvPr/>
        </p:nvCxnSpPr>
        <p:spPr>
          <a:xfrm flipV="1">
            <a:off x="4153755" y="4644136"/>
            <a:ext cx="1637445" cy="11743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ttore 1 75"/>
          <p:cNvCxnSpPr/>
          <p:nvPr/>
        </p:nvCxnSpPr>
        <p:spPr>
          <a:xfrm>
            <a:off x="3353941" y="2983854"/>
            <a:ext cx="837059" cy="28536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ttore 1 76"/>
          <p:cNvCxnSpPr/>
          <p:nvPr/>
        </p:nvCxnSpPr>
        <p:spPr>
          <a:xfrm>
            <a:off x="5093401" y="2329354"/>
            <a:ext cx="697799" cy="2321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/>
          <p:cNvSpPr txBox="1"/>
          <p:nvPr/>
        </p:nvSpPr>
        <p:spPr>
          <a:xfrm>
            <a:off x="6810262" y="4267263"/>
            <a:ext cx="624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X-rays</a:t>
            </a:r>
            <a:endParaRPr lang="en-US" sz="1400" dirty="0"/>
          </a:p>
        </p:txBody>
      </p:sp>
      <p:cxnSp>
        <p:nvCxnSpPr>
          <p:cNvPr id="106" name="Connettore 1 105"/>
          <p:cNvCxnSpPr/>
          <p:nvPr/>
        </p:nvCxnSpPr>
        <p:spPr>
          <a:xfrm flipV="1">
            <a:off x="3407105" y="2878847"/>
            <a:ext cx="389773" cy="183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Gruppo 122"/>
          <p:cNvGrpSpPr/>
          <p:nvPr/>
        </p:nvGrpSpPr>
        <p:grpSpPr>
          <a:xfrm>
            <a:off x="-228600" y="1447800"/>
            <a:ext cx="3783303" cy="1940090"/>
            <a:chOff x="304800" y="1447800"/>
            <a:chExt cx="3783303" cy="1940090"/>
          </a:xfrm>
        </p:grpSpPr>
        <p:pic>
          <p:nvPicPr>
            <p:cNvPr id="118" name="Immagine 11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715673">
              <a:off x="2416673" y="2268571"/>
              <a:ext cx="1598559" cy="640080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sp>
          <p:nvSpPr>
            <p:cNvPr id="119" name="Rettangolo 118"/>
            <p:cNvSpPr/>
            <p:nvPr/>
          </p:nvSpPr>
          <p:spPr>
            <a:xfrm>
              <a:off x="304800" y="1447800"/>
              <a:ext cx="233613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US" dirty="0"/>
                <a:t>XRD movie while evaporation</a:t>
              </a:r>
            </a:p>
          </p:txBody>
        </p:sp>
        <p:sp>
          <p:nvSpPr>
            <p:cNvPr id="120" name="Freccia a destra 119"/>
            <p:cNvSpPr/>
            <p:nvPr/>
          </p:nvSpPr>
          <p:spPr>
            <a:xfrm rot="1021207">
              <a:off x="2359453" y="2094131"/>
              <a:ext cx="352954" cy="2352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reccia a destra 120"/>
            <p:cNvSpPr/>
            <p:nvPr/>
          </p:nvSpPr>
          <p:spPr>
            <a:xfrm rot="1021207">
              <a:off x="3735149" y="2498203"/>
              <a:ext cx="352954" cy="2352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4" name="CasellaDiTesto 123"/>
          <p:cNvSpPr txBox="1"/>
          <p:nvPr/>
        </p:nvSpPr>
        <p:spPr>
          <a:xfrm>
            <a:off x="7543800" y="3826674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/>
              <a:t>α</a:t>
            </a:r>
            <a:r>
              <a:rPr lang="en-US" sz="1400" dirty="0" smtClean="0"/>
              <a:t>’= 25˚</a:t>
            </a:r>
            <a:endParaRPr lang="en-US" sz="1400" dirty="0"/>
          </a:p>
        </p:txBody>
      </p:sp>
      <p:sp>
        <p:nvSpPr>
          <p:cNvPr id="51" name="CasellaDiTesto 50"/>
          <p:cNvSpPr txBox="1"/>
          <p:nvPr/>
        </p:nvSpPr>
        <p:spPr>
          <a:xfrm>
            <a:off x="5886489" y="3792379"/>
            <a:ext cx="1276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Diffractometer plane</a:t>
            </a:r>
            <a:endParaRPr lang="en-US" sz="1000" dirty="0"/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370348" y="327819"/>
            <a:ext cx="8077200" cy="655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smtClean="0">
                <a:solidFill>
                  <a:srgbClr val="7030A0"/>
                </a:solidFill>
              </a:rPr>
              <a:t>Camera 2: Scan out of diff plane</a:t>
            </a:r>
            <a:endParaRPr lang="en-US" sz="2600" b="1" dirty="0">
              <a:solidFill>
                <a:srgbClr val="7030A0"/>
              </a:solidFill>
            </a:endParaRPr>
          </a:p>
        </p:txBody>
      </p:sp>
      <p:sp>
        <p:nvSpPr>
          <p:cNvPr id="50" name="CasellaDiTesto 49"/>
          <p:cNvSpPr txBox="1"/>
          <p:nvPr/>
        </p:nvSpPr>
        <p:spPr>
          <a:xfrm>
            <a:off x="3823744" y="2057400"/>
            <a:ext cx="95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Detector 2</a:t>
            </a:r>
            <a:endParaRPr lang="en-US" sz="1400" dirty="0"/>
          </a:p>
        </p:txBody>
      </p:sp>
      <p:sp>
        <p:nvSpPr>
          <p:cNvPr id="54" name="CasellaDiTesto 53"/>
          <p:cNvSpPr txBox="1"/>
          <p:nvPr/>
        </p:nvSpPr>
        <p:spPr>
          <a:xfrm>
            <a:off x="1828800" y="4093717"/>
            <a:ext cx="95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Detector 1</a:t>
            </a:r>
            <a:endParaRPr lang="en-US" sz="1400" dirty="0"/>
          </a:p>
        </p:txBody>
      </p:sp>
      <p:sp>
        <p:nvSpPr>
          <p:cNvPr id="57" name="CasellaDiTesto 56"/>
          <p:cNvSpPr txBox="1"/>
          <p:nvPr/>
        </p:nvSpPr>
        <p:spPr>
          <a:xfrm>
            <a:off x="4172988" y="294673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r>
              <a:rPr lang="en-US" sz="1100" dirty="0" smtClean="0"/>
              <a:t>L</a:t>
            </a:r>
            <a:endParaRPr lang="en-US" dirty="0"/>
          </a:p>
        </p:txBody>
      </p:sp>
      <p:pic>
        <p:nvPicPr>
          <p:cNvPr id="65" name="Immagine 6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68"/>
          <a:stretch/>
        </p:blipFill>
        <p:spPr>
          <a:xfrm>
            <a:off x="5571130" y="1262320"/>
            <a:ext cx="342047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0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2642</TotalTime>
  <Words>1478</Words>
  <Application>Microsoft Office PowerPoint</Application>
  <PresentationFormat>Presentazione su schermo (4:3)</PresentationFormat>
  <Paragraphs>408</Paragraphs>
  <Slides>39</Slides>
  <Notes>0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1" baseType="lpstr">
      <vt:lpstr>Tema di Office</vt:lpstr>
      <vt:lpstr>Photo Editor Photo</vt:lpstr>
      <vt:lpstr>Measuring the growth of alkali antimonides using in-situ X-ray Diffraction and X-ray Reflectivity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165Å Sb at RT on Si(100)</vt:lpstr>
      <vt:lpstr>K at 140C</vt:lpstr>
      <vt:lpstr>Cs at 130C</vt:lpstr>
      <vt:lpstr>Cathodes comparison</vt:lpstr>
      <vt:lpstr>Presentazione standard di PowerPoint</vt:lpstr>
      <vt:lpstr>K3Sb formation: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Thanks to:</vt:lpstr>
      <vt:lpstr>Presentazione standard di PowerPoint</vt:lpstr>
      <vt:lpstr>Presentazione standard di PowerPoint</vt:lpstr>
      <vt:lpstr>Deposition system at Collider-Accelerator Department (CAD)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Visualizing Crystal Growth and Solid State Chemistry During the Recipe of bi-alkali photocathodes on Si(100)</dc:title>
  <dc:creator>Ruiz Oses, Miguel</dc:creator>
  <cp:lastModifiedBy>Ruiz Oses, Miguel</cp:lastModifiedBy>
  <cp:revision>181</cp:revision>
  <dcterms:created xsi:type="dcterms:W3CDTF">2012-06-27T12:33:07Z</dcterms:created>
  <dcterms:modified xsi:type="dcterms:W3CDTF">2012-10-08T11:17:33Z</dcterms:modified>
</cp:coreProperties>
</file>