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75" r:id="rId6"/>
    <p:sldId id="261" r:id="rId7"/>
    <p:sldId id="263" r:id="rId8"/>
    <p:sldId id="262" r:id="rId9"/>
    <p:sldId id="264" r:id="rId10"/>
    <p:sldId id="273" r:id="rId11"/>
    <p:sldId id="276" r:id="rId12"/>
    <p:sldId id="277" r:id="rId13"/>
    <p:sldId id="265" r:id="rId14"/>
    <p:sldId id="266" r:id="rId15"/>
    <p:sldId id="267" r:id="rId16"/>
    <p:sldId id="268" r:id="rId17"/>
    <p:sldId id="272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E30A3-EC53-4532-A79A-F68B131AD812}" type="datetimeFigureOut">
              <a:rPr lang="en-US" smtClean="0"/>
              <a:t>10/6/2012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3BEB-91B3-441D-A164-8030B8FFB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4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5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5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4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6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1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0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5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9AA81-DC33-42A8-AE33-D021D571C95B}" type="datetimeFigureOut">
              <a:rPr lang="en-US" smtClean="0"/>
              <a:t>10/6/2012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7DDC-4F2E-46B7-98D8-658F05A18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2010 P3 Workshop: Recap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Triveni Rao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4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Cornell </a:t>
            </a:r>
            <a:r>
              <a:rPr lang="en-US" sz="4000" dirty="0" smtClean="0"/>
              <a:t>activated </a:t>
            </a:r>
            <a:r>
              <a:rPr lang="en-US" sz="4000" dirty="0" smtClean="0"/>
              <a:t>with </a:t>
            </a:r>
            <a:r>
              <a:rPr lang="en-US" sz="4000" dirty="0" smtClean="0">
                <a:solidFill>
                  <a:srgbClr val="FF0000"/>
                </a:solidFill>
              </a:rPr>
              <a:t>Nitrogen!!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405968"/>
              </p:ext>
            </p:extLst>
          </p:nvPr>
        </p:nvGraphicFramePr>
        <p:xfrm>
          <a:off x="1981200" y="914400"/>
          <a:ext cx="6172200" cy="471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Acrobat Document" r:id="rId3" imgW="5402519" imgH="4122359" progId="AcroExch.Document.7">
                  <p:embed/>
                </p:oleObj>
              </mc:Choice>
              <mc:Fallback>
                <p:oleObj name="Acrobat Document" r:id="rId3" imgW="5402519" imgH="4122359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14400"/>
                        <a:ext cx="6172200" cy="4710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200" y="57912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We clearly do NOT fully understand the surface dipole, or how to best form 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649140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Sinclair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51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Graded </a:t>
            </a:r>
            <a:r>
              <a:rPr lang="en-US" sz="4000" dirty="0" err="1" smtClean="0"/>
              <a:t>Bandgap</a:t>
            </a:r>
            <a:r>
              <a:rPr lang="en-US" sz="4000" dirty="0" smtClean="0"/>
              <a:t> Cathode to Improve </a:t>
            </a:r>
            <a:r>
              <a:rPr lang="en-US" sz="4000" dirty="0" smtClean="0">
                <a:latin typeface="Symbol" pitchFamily="18" charset="2"/>
              </a:rPr>
              <a:t>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Jones et al. (Spin 2009, p. 1057) reported on a graded </a:t>
            </a:r>
            <a:r>
              <a:rPr lang="en-US" sz="3200" dirty="0" err="1" smtClean="0"/>
              <a:t>bandgap</a:t>
            </a:r>
            <a:r>
              <a:rPr lang="en-US" sz="3200" dirty="0" smtClean="0"/>
              <a:t> transmission mode cathode (on sapphire) to improve the temporal response with good QE and </a:t>
            </a:r>
            <a:r>
              <a:rPr lang="en-US" sz="3200" dirty="0" smtClean="0">
                <a:latin typeface="Symbol" pitchFamily="18" charset="2"/>
              </a:rPr>
              <a:t>e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4343400" cy="350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304800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graded region is </a:t>
            </a:r>
          </a:p>
          <a:p>
            <a:r>
              <a:rPr lang="en-US" sz="2400" dirty="0" err="1" smtClean="0"/>
              <a:t>Ga</a:t>
            </a:r>
            <a:r>
              <a:rPr lang="en-US" sz="2400" baseline="-25000" dirty="0" smtClean="0"/>
              <a:t>(1-x)</a:t>
            </a:r>
            <a:r>
              <a:rPr lang="en-US" sz="2400" dirty="0" err="1" smtClean="0"/>
              <a:t>Al</a:t>
            </a:r>
            <a:r>
              <a:rPr lang="en-US" sz="2400" baseline="-25000" dirty="0" err="1" smtClean="0"/>
              <a:t>x</a:t>
            </a:r>
            <a:r>
              <a:rPr lang="en-US" sz="2400" dirty="0" err="1" smtClean="0"/>
              <a:t>As</a:t>
            </a:r>
            <a:r>
              <a:rPr lang="en-US" sz="2400" dirty="0" smtClean="0"/>
              <a:t> with 0≤x≤0.1.</a:t>
            </a:r>
          </a:p>
          <a:p>
            <a:r>
              <a:rPr lang="en-US" sz="2400" dirty="0" smtClean="0"/>
              <a:t>This creates an electric field</a:t>
            </a:r>
          </a:p>
          <a:p>
            <a:r>
              <a:rPr lang="en-US" sz="2400" dirty="0" smtClean="0"/>
              <a:t>of ~ 4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V/m, accelerating electrons into the </a:t>
            </a:r>
            <a:r>
              <a:rPr lang="en-US" sz="2400" dirty="0" err="1" smtClean="0"/>
              <a:t>GaAs</a:t>
            </a:r>
            <a:r>
              <a:rPr lang="en-US" sz="2400" dirty="0" smtClean="0"/>
              <a:t> emitting layer.  They estimate a &lt; 10 </a:t>
            </a:r>
            <a:r>
              <a:rPr lang="en-US" sz="2400" dirty="0" err="1" smtClean="0"/>
              <a:t>ps</a:t>
            </a:r>
            <a:r>
              <a:rPr lang="en-US" sz="2400" dirty="0" smtClean="0"/>
              <a:t> response time with QE ~ 20%.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05799" y="6534393"/>
            <a:ext cx="82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Sinclair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79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of cathodes: </a:t>
            </a:r>
            <a:r>
              <a:rPr lang="en-US" dirty="0" err="1" smtClean="0"/>
              <a:t>GaAs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279241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4419599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Transmission type SL photocathode has been developed for high brightness</a:t>
            </a:r>
          </a:p>
          <a:p>
            <a:r>
              <a:rPr lang="en-US" dirty="0" smtClean="0"/>
              <a:t>polarized electron source of Spin Polarized LEEM (SPLEEM).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83" y="1905000"/>
            <a:ext cx="4901691" cy="383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000" y="6408492"/>
            <a:ext cx="1086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Yamamoto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106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833688" cy="391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953000"/>
            <a:ext cx="306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MgO</a:t>
            </a:r>
            <a:r>
              <a:rPr lang="en-US" dirty="0"/>
              <a:t>(100)2L-Ag(100)4L-MgO(100)2L; DFT(PW91)</a:t>
            </a:r>
          </a:p>
          <a:p>
            <a:r>
              <a:rPr lang="en-US" dirty="0"/>
              <a:t>Work function reduced by ~1 </a:t>
            </a:r>
            <a:r>
              <a:rPr lang="en-US" dirty="0" err="1" smtClean="0"/>
              <a:t>eV</a:t>
            </a:r>
            <a:r>
              <a:rPr lang="en-US" dirty="0" smtClean="0"/>
              <a:t> relative </a:t>
            </a:r>
            <a:r>
              <a:rPr lang="en-US" dirty="0"/>
              <a:t>to Ag(001)</a:t>
            </a:r>
          </a:p>
          <a:p>
            <a:r>
              <a:rPr lang="en-US" dirty="0"/>
              <a:t>Normalized emittance0.05 mm-</a:t>
            </a:r>
            <a:r>
              <a:rPr lang="en-US" dirty="0" err="1"/>
              <a:t>mr</a:t>
            </a:r>
            <a:r>
              <a:rPr lang="en-US" dirty="0"/>
              <a:t>/mm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844" y="76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Engineered Cathode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0022" y="4831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latin typeface="LiberationSerif"/>
              </a:rPr>
              <a:t>Mg, </a:t>
            </a:r>
            <a:r>
              <a:rPr lang="en-US" dirty="0" smtClean="0">
                <a:solidFill>
                  <a:srgbClr val="FF0000"/>
                </a:solidFill>
                <a:latin typeface="LiberationSerif"/>
              </a:rPr>
              <a:t>O,  </a:t>
            </a:r>
            <a:r>
              <a:rPr lang="en-US" dirty="0">
                <a:solidFill>
                  <a:srgbClr val="666666"/>
                </a:solidFill>
                <a:latin typeface="LiberationSerif"/>
              </a:rPr>
              <a:t>Ag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399" y="122366"/>
            <a:ext cx="495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Coupling of photon through Surface Plasmon</a:t>
            </a:r>
            <a:endParaRPr lang="en-US" sz="2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48" y="2438400"/>
            <a:ext cx="3796794" cy="321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14899" y="5674755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 grating, normal </a:t>
            </a:r>
            <a:r>
              <a:rPr lang="en-US" dirty="0" err="1"/>
              <a:t>inc.</a:t>
            </a:r>
            <a:endParaRPr lang="en-US" dirty="0"/>
          </a:p>
          <a:p>
            <a:r>
              <a:rPr lang="en-US" dirty="0"/>
              <a:t>period            g = 100 nm</a:t>
            </a:r>
          </a:p>
          <a:p>
            <a:r>
              <a:rPr lang="en-US" dirty="0"/>
              <a:t>groove depth h = 20 nm</a:t>
            </a:r>
          </a:p>
          <a:p>
            <a:r>
              <a:rPr lang="en-US" dirty="0"/>
              <a:t>groove width w= 10 nm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0" t="-1866" r="25033" b="22015"/>
          <a:stretch/>
        </p:blipFill>
        <p:spPr bwMode="auto">
          <a:xfrm>
            <a:off x="5082601" y="841267"/>
            <a:ext cx="2613599" cy="203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3442" y="6477000"/>
            <a:ext cx="864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Nemeth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593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of the cathode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Tutorials on </a:t>
            </a:r>
          </a:p>
          <a:p>
            <a:pPr lvl="1"/>
            <a:r>
              <a:rPr lang="en-US" dirty="0" smtClean="0"/>
              <a:t>Angle Resolved Photo Emission Spectroscopy</a:t>
            </a:r>
          </a:p>
          <a:p>
            <a:pPr lvl="1"/>
            <a:r>
              <a:rPr lang="en-US" dirty="0" smtClean="0"/>
              <a:t>X-Ray Diffraction</a:t>
            </a:r>
          </a:p>
          <a:p>
            <a:pPr lvl="1"/>
            <a:r>
              <a:rPr lang="en-US" dirty="0" smtClean="0"/>
              <a:t>X-Ray Absorption Fine Structure (And its relatives)</a:t>
            </a:r>
          </a:p>
          <a:p>
            <a:pPr lvl="1"/>
            <a:r>
              <a:rPr lang="en-US" dirty="0" smtClean="0"/>
              <a:t>X-Ray Photoelectron spectroscopy </a:t>
            </a:r>
          </a:p>
          <a:p>
            <a:pPr lvl="1"/>
            <a:r>
              <a:rPr lang="en-US" dirty="0" smtClean="0"/>
              <a:t>Photo Emission Electron Microscopy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0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73" y="906156"/>
            <a:ext cx="2676372" cy="255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52" y="4370159"/>
            <a:ext cx="17256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345084" y="3980495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dirty="0"/>
              <a:t>1 cm x 1 cm scale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6156"/>
            <a:ext cx="210978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602059"/>
            <a:ext cx="41227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>
              <a:spcBef>
                <a:spcPct val="20000"/>
              </a:spcBef>
              <a:buSzPct val="100000"/>
            </a:pPr>
            <a:r>
              <a:rPr lang="en-US" sz="1200" b="1" dirty="0" err="1"/>
              <a:t>Interferometric</a:t>
            </a:r>
            <a:r>
              <a:rPr lang="en-US" sz="1200" b="1" dirty="0"/>
              <a:t> Microscope Mapping:</a:t>
            </a:r>
          </a:p>
          <a:p>
            <a:pPr defTabSz="9144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1200" b="1" dirty="0"/>
              <a:t>1-2 mm size grains</a:t>
            </a:r>
          </a:p>
          <a:p>
            <a:pPr defTabSz="9144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1200" b="1" dirty="0"/>
              <a:t>10-15 nm height variation within a grain</a:t>
            </a:r>
          </a:p>
          <a:p>
            <a:pPr defTabSz="9144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1200" b="1" dirty="0"/>
              <a:t>20- 60 nm height variation across grains</a:t>
            </a:r>
          </a:p>
          <a:p>
            <a:pPr defTabSz="914400">
              <a:spcBef>
                <a:spcPct val="20000"/>
              </a:spcBef>
              <a:buSzPct val="100000"/>
            </a:pPr>
            <a:endParaRPr lang="en-US" sz="12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10" y="1085502"/>
            <a:ext cx="339566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73" y="3400043"/>
            <a:ext cx="31702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404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XRD studies of LCLS cathode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924800" y="6477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Padmore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0744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Significant progress in the development of </a:t>
            </a:r>
          </a:p>
          <a:p>
            <a:pPr lvl="1"/>
            <a:r>
              <a:rPr lang="en-US" dirty="0" smtClean="0"/>
              <a:t>Theoretical model</a:t>
            </a:r>
          </a:p>
          <a:p>
            <a:pPr lvl="1"/>
            <a:r>
              <a:rPr lang="en-US" dirty="0" smtClean="0"/>
              <a:t>Simulation codes</a:t>
            </a:r>
          </a:p>
          <a:p>
            <a:pPr lvl="1"/>
            <a:r>
              <a:rPr lang="en-US" dirty="0" smtClean="0"/>
              <a:t>Validation</a:t>
            </a:r>
          </a:p>
          <a:p>
            <a:r>
              <a:rPr lang="en-US" dirty="0" smtClean="0"/>
              <a:t>Comparisons with experimental results on </a:t>
            </a:r>
          </a:p>
          <a:p>
            <a:pPr lvl="1"/>
            <a:r>
              <a:rPr lang="en-US" dirty="0" smtClean="0"/>
              <a:t>Metals</a:t>
            </a:r>
          </a:p>
          <a:p>
            <a:pPr lvl="1"/>
            <a:r>
              <a:rPr lang="en-US" dirty="0" smtClean="0"/>
              <a:t>PEA semiconductors</a:t>
            </a:r>
          </a:p>
          <a:p>
            <a:pPr lvl="1"/>
            <a:r>
              <a:rPr lang="en-US" dirty="0" smtClean="0"/>
              <a:t>NEA semiconductors</a:t>
            </a:r>
          </a:p>
          <a:p>
            <a:pPr lvl="1"/>
            <a:r>
              <a:rPr lang="en-US" dirty="0" smtClean="0"/>
              <a:t>Diamond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27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296668"/>
              </p:ext>
            </p:extLst>
          </p:nvPr>
        </p:nvGraphicFramePr>
        <p:xfrm>
          <a:off x="152400" y="762000"/>
          <a:ext cx="6553309" cy="537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Document" r:id="rId3" imgW="8400333" imgH="6884983" progId="Word.Document.12">
                  <p:embed/>
                </p:oleObj>
              </mc:Choice>
              <mc:Fallback>
                <p:oleObj name="Document" r:id="rId3" imgW="8400333" imgH="6884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762000"/>
                        <a:ext cx="6553309" cy="5370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Change in work function due to Crystal Plane and Coverage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063172"/>
              </p:ext>
            </p:extLst>
          </p:nvPr>
        </p:nvGraphicFramePr>
        <p:xfrm>
          <a:off x="2145294" y="0"/>
          <a:ext cx="6998706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5" imgW="8272564" imgH="6608285" progId="Word.Document.12">
                  <p:embed/>
                </p:oleObj>
              </mc:Choice>
              <mc:Fallback>
                <p:oleObj name="Document" r:id="rId5" imgW="8272564" imgH="66082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5294" y="0"/>
                        <a:ext cx="6998706" cy="559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77200" y="6553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Jensen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678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Future of P3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Where should money be spent first?</a:t>
            </a:r>
          </a:p>
          <a:p>
            <a:pPr lvl="1"/>
            <a:r>
              <a:rPr lang="en-US" dirty="0" smtClean="0"/>
              <a:t>What questions should we answer first?</a:t>
            </a:r>
          </a:p>
          <a:p>
            <a:r>
              <a:rPr lang="en-US" dirty="0" smtClean="0"/>
              <a:t>What are the obvious collaborations?</a:t>
            </a:r>
          </a:p>
          <a:p>
            <a:pPr lvl="1"/>
            <a:r>
              <a:rPr lang="en-US" dirty="0" smtClean="0"/>
              <a:t>What do accelerator facilities lack and vice versa?</a:t>
            </a:r>
          </a:p>
          <a:p>
            <a:pPr lvl="1"/>
            <a:r>
              <a:rPr lang="en-US" dirty="0" smtClean="0"/>
              <a:t>Can solid state community help with cathode reproducibility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Symbiotic relationship with other applications</a:t>
            </a:r>
            <a:endParaRPr lang="en-US" dirty="0" smtClean="0"/>
          </a:p>
          <a:p>
            <a:r>
              <a:rPr lang="en-US" dirty="0" smtClean="0"/>
              <a:t>Cathode bazaar</a:t>
            </a:r>
          </a:p>
          <a:p>
            <a:pPr lvl="1"/>
            <a:r>
              <a:rPr lang="en-US" dirty="0" smtClean="0"/>
              <a:t>How to swap cathodes</a:t>
            </a:r>
          </a:p>
          <a:p>
            <a:pPr lvl="1"/>
            <a:r>
              <a:rPr lang="en-US" dirty="0" smtClean="0"/>
              <a:t>Universal puck? Load-lock compatibility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1000" y="6477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Hannon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661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P3 Repository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Cathode recipe and measurements repository</a:t>
            </a:r>
          </a:p>
          <a:p>
            <a:r>
              <a:rPr lang="en-US" dirty="0" smtClean="0"/>
              <a:t>Links to databases, cathode group pages at labs, universities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sz="2600" dirty="0" smtClean="0"/>
              <a:t>http://www.jlab.org/accel/inj_group/</a:t>
            </a:r>
            <a:endParaRPr lang="en-US" dirty="0" smtClean="0"/>
          </a:p>
          <a:p>
            <a:r>
              <a:rPr lang="en-US" dirty="0" smtClean="0"/>
              <a:t>Links to workshops, papers, reports</a:t>
            </a:r>
          </a:p>
          <a:p>
            <a:r>
              <a:rPr lang="en-US" dirty="0" smtClean="0"/>
              <a:t>Glossary of common language; e.g., EDCs vs. </a:t>
            </a:r>
            <a:r>
              <a:rPr lang="en-US" dirty="0" err="1" smtClean="0"/>
              <a:t>emittance</a:t>
            </a:r>
            <a:r>
              <a:rPr lang="en-US" dirty="0" smtClean="0"/>
              <a:t>. The meaning of life…time: units of QE or charge?, dark lifetime, measurements needed to validate </a:t>
            </a:r>
            <a:r>
              <a:rPr lang="en-US" dirty="0" smtClean="0"/>
              <a:t>models</a:t>
            </a:r>
            <a:endParaRPr lang="en-US" dirty="0" smtClean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52400" y="5813048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763" algn="ctr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sz="3200" b="1" dirty="0" smtClean="0">
                <a:solidFill>
                  <a:srgbClr val="FF0000"/>
                </a:solidFill>
              </a:rPr>
              <a:t>Please check and contribute to the database periodically!!!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64770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Hannon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250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111240"/>
            <a:ext cx="6172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Oct 12-14, 2010 At BNL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50 Registered Attendees: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International Participation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&gt; 30 presentations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Short presentations </a:t>
            </a:r>
            <a:r>
              <a:rPr lang="en-US" sz="2400" dirty="0" smtClean="0">
                <a:sym typeface="Wingdings" pitchFamily="2" charset="2"/>
              </a:rPr>
              <a:t> Ample discussion time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Discussions: </a:t>
            </a:r>
            <a:r>
              <a:rPr lang="en-US" sz="3200" b="1" i="1" u="sng" dirty="0" smtClean="0"/>
              <a:t>Photocathode</a:t>
            </a:r>
            <a:r>
              <a:rPr lang="en-US" sz="3200" dirty="0" smtClean="0"/>
              <a:t> </a:t>
            </a:r>
            <a:r>
              <a:rPr lang="en-US" sz="3200" b="1" i="1" u="sng" dirty="0" smtClean="0"/>
              <a:t>Physics</a:t>
            </a:r>
            <a:r>
              <a:rPr lang="en-US" sz="3200" dirty="0" smtClean="0"/>
              <a:t> for </a:t>
            </a:r>
            <a:r>
              <a:rPr lang="en-US" sz="3200" b="1" i="1" u="sng" dirty="0" err="1" smtClean="0"/>
              <a:t>Photoinjectors</a:t>
            </a: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1359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en-US" smtClean="0"/>
              <a:t>D. H. Dowell -- P3 Workshop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8E66-DDE6-4E20-8D2A-E23610D77F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1" y="0"/>
            <a:ext cx="890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Photoinjectors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(obviously) most important Photocathode properties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6229" y="337345"/>
            <a:ext cx="8290559" cy="6001643"/>
            <a:chOff x="1053737" y="592184"/>
            <a:chExt cx="7788838" cy="6328590"/>
          </a:xfrm>
        </p:grpSpPr>
        <p:sp>
          <p:nvSpPr>
            <p:cNvPr id="5" name="TextBox 4"/>
            <p:cNvSpPr txBox="1"/>
            <p:nvPr/>
          </p:nvSpPr>
          <p:spPr>
            <a:xfrm>
              <a:off x="1053737" y="592184"/>
              <a:ext cx="7788838" cy="632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b="1" dirty="0" smtClean="0"/>
                <a:t>Quantum efficiency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/>
                <a:t>High QE at the longest possible wavelength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/>
                <a:t>Fast response time: &lt;100 </a:t>
              </a:r>
              <a:r>
                <a:rPr lang="en-US" sz="1600" dirty="0" err="1" smtClean="0"/>
                <a:t>fs</a:t>
              </a:r>
              <a:endParaRPr lang="en-US" sz="1600" dirty="0" smtClean="0"/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/>
                <a:t>Uniform emission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en-US" sz="1600" dirty="0" smtClean="0"/>
                <a:t>Non-uniform emission seeds emittance growth due to transverse, space charge expansion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/>
                <a:t>Easy to fabricate, reliable, reproducible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/>
                <a:t>Low dark current, field emission.</a:t>
              </a:r>
            </a:p>
            <a:p>
              <a:pPr lvl="1"/>
              <a:endParaRPr lang="en-US" sz="16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>
                  <a:solidFill>
                    <a:srgbClr val="3333FF"/>
                  </a:solidFill>
                </a:rPr>
                <a:t>Intrinsic emittance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3333FF"/>
                  </a:solidFill>
                </a:rPr>
                <a:t>Low as possible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3333FF"/>
                  </a:solidFill>
                </a:rPr>
                <a:t>Atomically flat: ~few nm p-p, to minimize emittance growth due to surface roughness and space charge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3333FF"/>
                  </a:solidFill>
                </a:rPr>
                <a:t>Tunable, controllable with photon wavelength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3333FF"/>
                  </a:solidFill>
                </a:rPr>
                <a:t>May need to “chase” the work function: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rgbClr val="3333FF"/>
                  </a:solidFill>
                </a:rPr>
                <a:t>Better at cryogenic temperatures?</a:t>
              </a:r>
            </a:p>
            <a:p>
              <a:pPr lvl="1"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buFont typeface="Arial" pitchFamily="34" charset="0"/>
                <a:buChar char="•"/>
              </a:pPr>
              <a:r>
                <a:rPr lang="en-US" sz="1600" b="1" dirty="0" smtClean="0"/>
                <a:t>Lifetime, survivability, robustness, operational properties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/>
                <a:t>Require &gt;1 year of operating lifetime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en-US" sz="1600" dirty="0" smtClean="0"/>
                <a:t>reasonable vacuum level: 10</a:t>
              </a:r>
              <a:r>
                <a:rPr lang="en-US" sz="1600" baseline="30000" dirty="0" smtClean="0"/>
                <a:t>-10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Torr</a:t>
              </a:r>
              <a:r>
                <a:rPr lang="en-US" sz="1600" dirty="0" smtClean="0"/>
                <a:t> range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/>
                <a:t>Easy, reliable cathode cleaning or rejuvenation or re-activation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/>
                <a:t>Low field emission at high electric fields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1600" dirty="0" smtClean="0"/>
                <a:t>Reliable installation and replacement system (load lock)</a:t>
              </a:r>
            </a:p>
            <a:p>
              <a:pPr lvl="1">
                <a:buFont typeface="Arial" pitchFamily="34" charset="0"/>
                <a:buChar char="•"/>
              </a:pPr>
              <a:endParaRPr lang="en-US" sz="1600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5195779" y="4222025"/>
            <a:ext cx="1541418" cy="34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3" imgW="1231560" imgH="279360" progId="Equation.3">
                    <p:embed/>
                  </p:oleObj>
                </mc:Choice>
                <mc:Fallback>
                  <p:oleObj name="Equation" r:id="rId3" imgW="123156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5779" y="4222025"/>
                          <a:ext cx="1541418" cy="34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28600" y="6169628"/>
            <a:ext cx="840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Performance of cathode in guns in 2010 P3 Web site. Please update!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37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Current Status of cathodes: Metals</a:t>
            </a:r>
            <a:endParaRPr lang="en-US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647667" cy="229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66800" y="1064964"/>
            <a:ext cx="6821274" cy="5404833"/>
            <a:chOff x="1066800" y="1064964"/>
            <a:chExt cx="6821274" cy="5404833"/>
          </a:xfrm>
        </p:grpSpPr>
        <p:grpSp>
          <p:nvGrpSpPr>
            <p:cNvPr id="8" name="Group 7"/>
            <p:cNvGrpSpPr/>
            <p:nvPr/>
          </p:nvGrpSpPr>
          <p:grpSpPr>
            <a:xfrm>
              <a:off x="1066800" y="3810000"/>
              <a:ext cx="6821274" cy="2659797"/>
              <a:chOff x="1066800" y="3810000"/>
              <a:chExt cx="6821274" cy="2659797"/>
            </a:xfrm>
          </p:grpSpPr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1216455" y="3810000"/>
                <a:ext cx="1966913" cy="1004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u="sng" dirty="0"/>
                  <a:t>Exp. Cond.</a:t>
                </a:r>
                <a:r>
                  <a:rPr lang="en-US" sz="1200" dirty="0"/>
                  <a:t>:</a:t>
                </a:r>
              </a:p>
              <a:p>
                <a:pPr algn="ctr"/>
                <a:r>
                  <a:rPr lang="en-US" sz="1200" dirty="0"/>
                  <a:t>Q &lt; 1 </a:t>
                </a:r>
                <a:r>
                  <a:rPr lang="en-US" sz="1200" dirty="0" err="1"/>
                  <a:t>pC</a:t>
                </a:r>
                <a:r>
                  <a:rPr lang="en-US" sz="1200" dirty="0"/>
                  <a:t>; 5.2 MeV</a:t>
                </a:r>
              </a:p>
              <a:p>
                <a:pPr algn="ctr"/>
                <a:r>
                  <a:rPr lang="el-GR" sz="1200" dirty="0">
                    <a:cs typeface="Arial" charset="0"/>
                  </a:rPr>
                  <a:t>σ</a:t>
                </a:r>
                <a:r>
                  <a:rPr lang="el-GR" sz="1200" baseline="-25000" dirty="0">
                    <a:cs typeface="Arial" charset="0"/>
                  </a:rPr>
                  <a:t>t</a:t>
                </a:r>
                <a:r>
                  <a:rPr lang="en-US" sz="1200" baseline="-25000" dirty="0">
                    <a:cs typeface="Arial" charset="0"/>
                  </a:rPr>
                  <a:t>,laser</a:t>
                </a:r>
                <a:r>
                  <a:rPr lang="en-US" sz="1200" dirty="0">
                    <a:cs typeface="Arial" charset="0"/>
                  </a:rPr>
                  <a:t>= 4 </a:t>
                </a:r>
                <a:r>
                  <a:rPr lang="en-US" sz="1200" dirty="0" err="1">
                    <a:cs typeface="Arial" charset="0"/>
                  </a:rPr>
                  <a:t>ps</a:t>
                </a:r>
                <a:r>
                  <a:rPr lang="en-US" sz="1200" dirty="0">
                    <a:cs typeface="Arial" charset="0"/>
                  </a:rPr>
                  <a:t> </a:t>
                </a:r>
                <a:r>
                  <a:rPr lang="en-US" sz="1200" dirty="0" err="1">
                    <a:cs typeface="Arial" charset="0"/>
                  </a:rPr>
                  <a:t>rms</a:t>
                </a:r>
                <a:r>
                  <a:rPr lang="en-US" sz="1200" dirty="0">
                    <a:cs typeface="Arial" charset="0"/>
                  </a:rPr>
                  <a:t>; 25 MV/m</a:t>
                </a:r>
                <a:endParaRPr lang="el-GR" sz="1200" dirty="0">
                  <a:cs typeface="Arial" charset="0"/>
                </a:endParaRPr>
              </a:p>
              <a:p>
                <a:pPr algn="ctr"/>
                <a:r>
                  <a:rPr lang="en-US" sz="1200" b="1" dirty="0"/>
                  <a:t>Copper Cu</a:t>
                </a:r>
              </a:p>
              <a:p>
                <a:pPr algn="ctr"/>
                <a:r>
                  <a:rPr lang="en-US" sz="1200" dirty="0"/>
                  <a:t>Solenoid Scan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066800" y="4814887"/>
                <a:ext cx="6821274" cy="1654910"/>
                <a:chOff x="1066800" y="4814887"/>
                <a:chExt cx="6821274" cy="1654910"/>
              </a:xfrm>
            </p:grpSpPr>
            <p:graphicFrame>
              <p:nvGraphicFramePr>
                <p:cNvPr id="4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34821680"/>
                    </p:ext>
                  </p:extLst>
                </p:nvPr>
              </p:nvGraphicFramePr>
              <p:xfrm>
                <a:off x="1066800" y="4814887"/>
                <a:ext cx="2592387" cy="7572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7" name="Equation" r:id="rId4" imgW="2400300" imgH="698500" progId="Equation.3">
                        <p:embed/>
                      </p:oleObj>
                    </mc:Choice>
                    <mc:Fallback>
                      <p:oleObj name="Equation" r:id="rId4" imgW="2400300" imgH="698500" progId="Equation.3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66800" y="4814887"/>
                              <a:ext cx="2592387" cy="757238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" name="TextBox 5"/>
                <p:cNvSpPr txBox="1"/>
                <p:nvPr/>
              </p:nvSpPr>
              <p:spPr>
                <a:xfrm>
                  <a:off x="1524000" y="5638800"/>
                  <a:ext cx="63640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Systematic study of QE &amp; ε for different metals</a:t>
                  </a:r>
                </a:p>
                <a:p>
                  <a:r>
                    <a:rPr lang="en-US" sz="2400" b="1" dirty="0" smtClean="0"/>
                    <a:t>Good agreement between theory &amp; experiment</a:t>
                  </a: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1828801" y="106496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PSI Results</a:t>
              </a:r>
              <a:endParaRPr lang="en-US" dirty="0"/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01555"/>
            <a:ext cx="4578270" cy="311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9740" y="6469797"/>
            <a:ext cx="852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Ganter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18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289" y="698584"/>
            <a:ext cx="4081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Energy Distribution of e from </a:t>
            </a:r>
            <a:r>
              <a:rPr lang="en-US" sz="2000" dirty="0" err="1" smtClean="0"/>
              <a:t>GaAs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71289" y="4861315"/>
            <a:ext cx="3541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Liu </a:t>
            </a:r>
            <a:r>
              <a:rPr lang="en-US" sz="2000" dirty="0" smtClean="0"/>
              <a:t>et al., JVST B </a:t>
            </a:r>
            <a:r>
              <a:rPr lang="en-US" sz="2000" u="sng" dirty="0" smtClean="0"/>
              <a:t>23</a:t>
            </a:r>
            <a:r>
              <a:rPr lang="en-US" sz="2000" dirty="0" smtClean="0"/>
              <a:t>, 2758 (2005)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72311" y="4861315"/>
            <a:ext cx="404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Bazarov et </a:t>
            </a:r>
            <a:r>
              <a:rPr lang="en-US" sz="2000" dirty="0" err="1"/>
              <a:t>al</a:t>
            </a:r>
            <a:r>
              <a:rPr lang="en-US" sz="2000" dirty="0" err="1" smtClean="0"/>
              <a:t>.,JAP</a:t>
            </a:r>
            <a:r>
              <a:rPr lang="en-US" sz="2000" dirty="0" smtClean="0"/>
              <a:t> 103,154901 </a:t>
            </a:r>
            <a:r>
              <a:rPr lang="en-US" sz="2000" dirty="0"/>
              <a:t>(2008)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740814"/>
            <a:ext cx="4081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Emittance of e from </a:t>
            </a:r>
            <a:r>
              <a:rPr lang="en-US" sz="2000" dirty="0" err="1" smtClean="0"/>
              <a:t>GaAs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181564"/>
            <a:ext cx="4619701" cy="360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976" y="1143000"/>
            <a:ext cx="4930589" cy="364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716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Current Status of cathodes: </a:t>
            </a:r>
            <a:r>
              <a:rPr lang="en-US" sz="3200" b="1" dirty="0" err="1" smtClean="0"/>
              <a:t>GaAs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85524" y="6465065"/>
            <a:ext cx="82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Sinclair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181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Improvement</a:t>
            </a:r>
            <a:r>
              <a:rPr lang="en-US" sz="3600" dirty="0" smtClean="0"/>
              <a:t>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Load-Lock </a:t>
            </a:r>
            <a:r>
              <a:rPr lang="en-US" sz="3600" dirty="0" smtClean="0"/>
              <a:t>chamber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17454" cy="44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6178486"/>
            <a:ext cx="591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Load lock chambers being built at a number of facilities</a:t>
            </a:r>
          </a:p>
          <a:p>
            <a:pPr algn="ctr"/>
            <a:r>
              <a:rPr lang="en-US" dirty="0" smtClean="0"/>
              <a:t>Argonne, BNL, LBNL, Cornell, HZB to name a few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76950" y="6534045"/>
            <a:ext cx="767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Harkay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651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 noChangeAspect="1"/>
          </p:cNvGrpSpPr>
          <p:nvPr/>
        </p:nvGrpSpPr>
        <p:grpSpPr bwMode="auto">
          <a:xfrm>
            <a:off x="3810000" y="1946910"/>
            <a:ext cx="5168900" cy="2091690"/>
            <a:chOff x="912" y="2370"/>
            <a:chExt cx="3395" cy="1374"/>
          </a:xfrm>
        </p:grpSpPr>
        <p:pic>
          <p:nvPicPr>
            <p:cNvPr id="5" name="Picture 26" descr="quadnodeflector"/>
            <p:cNvPicPr>
              <a:picLocks noChangeAspect="1" noChangeArrowheads="1"/>
            </p:cNvPicPr>
            <p:nvPr/>
          </p:nvPicPr>
          <p:blipFill>
            <a:blip r:embed="rId2" cstate="print"/>
            <a:srcRect l="5455" r="5455"/>
            <a:stretch>
              <a:fillRect/>
            </a:stretch>
          </p:blipFill>
          <p:spPr bwMode="auto">
            <a:xfrm>
              <a:off x="915" y="2370"/>
              <a:ext cx="3392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7" descr="defl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2946"/>
              <a:ext cx="3390" cy="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28"/>
            <p:cNvSpPr txBox="1">
              <a:spLocks noChangeAspect="1" noChangeArrowheads="1"/>
            </p:cNvSpPr>
            <p:nvPr/>
          </p:nvSpPr>
          <p:spPr bwMode="auto">
            <a:xfrm>
              <a:off x="3353" y="2370"/>
              <a:ext cx="72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Deflector off</a:t>
              </a:r>
            </a:p>
          </p:txBody>
        </p:sp>
        <p:sp>
          <p:nvSpPr>
            <p:cNvPr id="8" name="Text Box 29"/>
            <p:cNvSpPr txBox="1">
              <a:spLocks noChangeAspect="1" noChangeArrowheads="1"/>
            </p:cNvSpPr>
            <p:nvPr/>
          </p:nvSpPr>
          <p:spPr bwMode="auto">
            <a:xfrm>
              <a:off x="3361" y="2878"/>
              <a:ext cx="72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Deflector on</a:t>
              </a:r>
            </a:p>
          </p:txBody>
        </p:sp>
      </p:grp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0" y="1834277"/>
            <a:ext cx="3886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800" dirty="0" smtClean="0"/>
              <a:t>Recipe: Use very short (and intense !!!) laser pulse on the cathode.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dirty="0" smtClean="0"/>
              <a:t>What </a:t>
            </a:r>
            <a:r>
              <a:rPr lang="en-US" sz="1800" dirty="0"/>
              <a:t>is really new here is: </a:t>
            </a:r>
          </a:p>
          <a:p>
            <a:pPr marL="800100" lvl="1" indent="-342900">
              <a:buFontTx/>
              <a:buChar char="•"/>
            </a:pPr>
            <a:r>
              <a:rPr lang="en-US" sz="1800" dirty="0"/>
              <a:t>Shorter beams. </a:t>
            </a:r>
          </a:p>
          <a:p>
            <a:pPr marL="800100" lvl="1" indent="-342900">
              <a:buFontTx/>
              <a:buChar char="•"/>
            </a:pPr>
            <a:r>
              <a:rPr lang="en-US" sz="1800" dirty="0"/>
              <a:t>More linear phase spaces (transverse and longitudinal). </a:t>
            </a:r>
          </a:p>
          <a:p>
            <a:pPr marL="800100" lvl="1" indent="-342900">
              <a:buFontTx/>
              <a:buChar char="•"/>
            </a:pPr>
            <a:r>
              <a:rPr lang="en-US" sz="1800" dirty="0"/>
              <a:t>Control beam tails. </a:t>
            </a:r>
          </a:p>
          <a:p>
            <a:pPr marL="800100" lvl="1" indent="-342900">
              <a:buFontTx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Ease requirements on laser </a:t>
            </a:r>
            <a:r>
              <a:rPr lang="en-US" sz="1800" b="1" dirty="0" smtClean="0">
                <a:solidFill>
                  <a:srgbClr val="FF0000"/>
                </a:solidFill>
              </a:rPr>
              <a:t>system 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"/>
            <a:ext cx="7924800" cy="16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4419600"/>
            <a:ext cx="5410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800" dirty="0"/>
              <a:t>Charge </a:t>
            </a:r>
            <a:r>
              <a:rPr lang="en-US" dirty="0" smtClean="0"/>
              <a:t>20</a:t>
            </a:r>
            <a:r>
              <a:rPr lang="en-US" sz="1800" dirty="0" smtClean="0"/>
              <a:t> </a:t>
            </a:r>
            <a:r>
              <a:rPr lang="en-US" sz="1800" dirty="0" err="1" smtClean="0"/>
              <a:t>pC</a:t>
            </a:r>
            <a:r>
              <a:rPr lang="en-US" sz="1800" dirty="0" smtClean="0"/>
              <a:t>. Laser spot size 400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sz="1800" dirty="0" smtClean="0"/>
              <a:t>m </a:t>
            </a:r>
            <a:r>
              <a:rPr lang="en-US" sz="1800" dirty="0" err="1" smtClean="0"/>
              <a:t>rms</a:t>
            </a:r>
            <a:r>
              <a:rPr lang="en-US" sz="1800" dirty="0" smtClean="0"/>
              <a:t> (limited by asymmetry due to image charge)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8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dirty="0"/>
              <a:t>rms length </a:t>
            </a:r>
            <a:r>
              <a:rPr lang="en-US" sz="1800" dirty="0" smtClean="0"/>
              <a:t> ~</a:t>
            </a:r>
            <a:r>
              <a:rPr lang="en-US" sz="1800" dirty="0"/>
              <a:t>300 </a:t>
            </a:r>
            <a:r>
              <a:rPr lang="en-US" sz="1800" dirty="0" smtClean="0"/>
              <a:t>fs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8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1800" dirty="0"/>
              <a:t>Very sharp ellipsoidal beam boundary due to the </a:t>
            </a:r>
            <a:r>
              <a:rPr lang="en-US" sz="1800" dirty="0" err="1"/>
              <a:t>ultrashort</a:t>
            </a:r>
            <a:r>
              <a:rPr lang="en-US" sz="1800" dirty="0"/>
              <a:t> beam on the </a:t>
            </a:r>
            <a:r>
              <a:rPr lang="en-US" sz="1800" dirty="0" smtClean="0"/>
              <a:t>cathode.</a:t>
            </a:r>
            <a:endParaRPr lang="en-US" sz="1800" dirty="0"/>
          </a:p>
        </p:txBody>
      </p:sp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8312" y="4114800"/>
            <a:ext cx="3290888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987815" y="6550223"/>
            <a:ext cx="1152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Musumeci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01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Overlayer</a:t>
            </a:r>
            <a:r>
              <a:rPr lang="en-US" sz="3200" dirty="0" smtClean="0"/>
              <a:t> with </a:t>
            </a:r>
            <a:r>
              <a:rPr lang="en-US" sz="3200" dirty="0" err="1" smtClean="0"/>
              <a:t>CsBr</a:t>
            </a:r>
            <a:endParaRPr lang="en-US" sz="3200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35" y="3240751"/>
            <a:ext cx="45720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443" y="1157973"/>
            <a:ext cx="5392757" cy="3470849"/>
            <a:chOff x="17443" y="2714759"/>
            <a:chExt cx="5392757" cy="3470849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3" y="2714759"/>
              <a:ext cx="5392757" cy="3470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101620"/>
              <a:ext cx="290195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771482" y="6507406"/>
            <a:ext cx="1263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Maldonado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547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39706"/>
            <a:ext cx="5151437" cy="389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33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Activation of </a:t>
            </a:r>
            <a:r>
              <a:rPr lang="en-US" sz="2400" dirty="0" err="1" smtClean="0"/>
              <a:t>GaAs</a:t>
            </a:r>
            <a:r>
              <a:rPr lang="en-US" sz="2400" dirty="0" smtClean="0"/>
              <a:t> by adding Li to Cs+NF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09018" y="5562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 increases immunity to 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and O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01000" y="655022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Mulhollan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509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840</Words>
  <Application>Microsoft Office PowerPoint</Application>
  <PresentationFormat>On-screen Show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Equation</vt:lpstr>
      <vt:lpstr>Microsoft Word Document</vt:lpstr>
      <vt:lpstr>Acrobat Document</vt:lpstr>
      <vt:lpstr>2010 P3 Workshop: Recap</vt:lpstr>
      <vt:lpstr>PowerPoint Presentation</vt:lpstr>
      <vt:lpstr>PowerPoint Presentation</vt:lpstr>
      <vt:lpstr>Current Status of cathodes: Metals</vt:lpstr>
      <vt:lpstr>PowerPoint Presentation</vt:lpstr>
      <vt:lpstr>Improvement:  Load-Lock chamber</vt:lpstr>
      <vt:lpstr>PowerPoint Presentation</vt:lpstr>
      <vt:lpstr>PowerPoint Presentation</vt:lpstr>
      <vt:lpstr>PowerPoint Presentation</vt:lpstr>
      <vt:lpstr>Cornell activated with Nitrogen!!</vt:lpstr>
      <vt:lpstr>Graded Bandgap Cathode to Improve t</vt:lpstr>
      <vt:lpstr>Current Status of cathodes: GaAs</vt:lpstr>
      <vt:lpstr>PowerPoint Presentation</vt:lpstr>
      <vt:lpstr>Physics of the cathode</vt:lpstr>
      <vt:lpstr>PowerPoint Presentation</vt:lpstr>
      <vt:lpstr>Theory</vt:lpstr>
      <vt:lpstr>PowerPoint Presentation</vt:lpstr>
      <vt:lpstr>Future of P3</vt:lpstr>
      <vt:lpstr>P3 Repository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P3 Workshop: Recap</dc:title>
  <dc:creator>Triveni Rao</dc:creator>
  <cp:lastModifiedBy>Triveni Rao</cp:lastModifiedBy>
  <cp:revision>28</cp:revision>
  <dcterms:created xsi:type="dcterms:W3CDTF">2012-09-26T16:50:23Z</dcterms:created>
  <dcterms:modified xsi:type="dcterms:W3CDTF">2012-10-06T15:42:35Z</dcterms:modified>
</cp:coreProperties>
</file>