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71" r:id="rId2"/>
    <p:sldId id="780" r:id="rId3"/>
    <p:sldId id="854" r:id="rId4"/>
    <p:sldId id="829" r:id="rId5"/>
    <p:sldId id="830" r:id="rId6"/>
    <p:sldId id="833" r:id="rId7"/>
    <p:sldId id="850" r:id="rId8"/>
    <p:sldId id="855" r:id="rId9"/>
    <p:sldId id="851" r:id="rId10"/>
    <p:sldId id="853" r:id="rId1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9933"/>
    <a:srgbClr val="CC3300"/>
    <a:srgbClr val="990000"/>
    <a:srgbClr val="FF3300"/>
    <a:srgbClr val="FF7C80"/>
    <a:srgbClr val="FF99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82751" autoAdjust="0"/>
  </p:normalViewPr>
  <p:slideViewPr>
    <p:cSldViewPr snapToGrid="0">
      <p:cViewPr varScale="1">
        <p:scale>
          <a:sx n="64" d="100"/>
          <a:sy n="64" d="100"/>
        </p:scale>
        <p:origin x="-1206" y="-102"/>
      </p:cViewPr>
      <p:guideLst>
        <p:guide orient="horz" pos="1570"/>
        <p:guide pos="2465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00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42413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fld id="{B80AFB0B-00C0-4EF2-9DCA-7FB5F6E8D3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0725"/>
            <a:ext cx="4795837" cy="359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1860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657D7632-F235-4733-9880-F563E92E63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BC29D-8563-467E-9F5D-216165AEC6B1}" type="slidenum">
              <a:rPr lang="en-US"/>
              <a:pPr/>
              <a:t>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7632-F235-4733-9880-F563E92E63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BC29D-8563-467E-9F5D-216165AEC6B1}" type="slidenum">
              <a:rPr lang="en-US"/>
              <a:pPr/>
              <a:t>3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8749D-91DC-4C1C-B476-812505D4C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E06596-6730-48C0-9C44-B84D70F4A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06B8B-6744-4783-B0B2-0F6E92CC1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75D553-821E-4E78-8F90-2A713ABB3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369A68-9FA4-41A5-95F4-9BB95E6C6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0E85AA-85DC-4AAD-847E-D87734631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EB0728-02F3-429C-B96F-D8541AB75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C377E2-A7DA-4E07-96EE-2DC5DCF2B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B8686A-6E37-43AF-A727-3EF5A43A4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A550A4-84EA-444D-8ECA-F0B1735FB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A8B65E-943F-48E2-BFE5-F24560038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AutoShape 45"/>
          <p:cNvSpPr>
            <a:spLocks noChangeArrowheads="1"/>
          </p:cNvSpPr>
          <p:nvPr userDrawn="1"/>
        </p:nvSpPr>
        <p:spPr bwMode="auto">
          <a:xfrm>
            <a:off x="139700" y="146050"/>
            <a:ext cx="8866188" cy="6497638"/>
          </a:xfrm>
          <a:prstGeom prst="roundRect">
            <a:avLst>
              <a:gd name="adj" fmla="val 120"/>
            </a:avLst>
          </a:prstGeom>
          <a:noFill/>
          <a:ln w="3175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269875" y="6208713"/>
            <a:ext cx="269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en-US" sz="600">
              <a:latin typeface="Times New Roman" pitchFamily="18" charset="0"/>
            </a:endParaRPr>
          </a:p>
        </p:txBody>
      </p:sp>
      <p:sp>
        <p:nvSpPr>
          <p:cNvPr id="1071" name="Text Box 47"/>
          <p:cNvSpPr txBox="1">
            <a:spLocks noChangeArrowheads="1"/>
          </p:cNvSpPr>
          <p:nvPr userDrawn="1"/>
        </p:nvSpPr>
        <p:spPr bwMode="auto">
          <a:xfrm>
            <a:off x="5510151" y="6634925"/>
            <a:ext cx="2719474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 smtClean="0">
                <a:latin typeface="Times New Roman" pitchFamily="18" charset="0"/>
              </a:rPr>
              <a:t>Photocathode</a:t>
            </a:r>
            <a:r>
              <a:rPr lang="en-US" sz="800" baseline="0" dirty="0" smtClean="0">
                <a:latin typeface="Times New Roman" pitchFamily="18" charset="0"/>
              </a:rPr>
              <a:t> Physics for </a:t>
            </a:r>
            <a:r>
              <a:rPr lang="en-US" sz="800" baseline="0" dirty="0" err="1" smtClean="0">
                <a:latin typeface="Times New Roman" pitchFamily="18" charset="0"/>
              </a:rPr>
              <a:t>Photoinjectors</a:t>
            </a:r>
            <a:r>
              <a:rPr lang="en-US" sz="800" dirty="0" smtClean="0">
                <a:latin typeface="Times New Roman" pitchFamily="18" charset="0"/>
              </a:rPr>
              <a:t>, Cornell,</a:t>
            </a:r>
            <a:r>
              <a:rPr lang="en-US" sz="800" baseline="0" dirty="0" smtClean="0">
                <a:latin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</a:rPr>
              <a:t>Oct 8, 2012</a:t>
            </a:r>
            <a:endParaRPr lang="en-US" sz="800" dirty="0">
              <a:latin typeface="Times New Roman" pitchFamily="18" charset="0"/>
            </a:endParaRPr>
          </a:p>
        </p:txBody>
      </p:sp>
      <p:pic>
        <p:nvPicPr>
          <p:cNvPr id="1072" name="Picture 48" descr="nsf4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96350" y="247650"/>
            <a:ext cx="534988" cy="534988"/>
          </a:xfrm>
          <a:prstGeom prst="rect">
            <a:avLst/>
          </a:prstGeom>
          <a:noFill/>
        </p:spPr>
      </p:pic>
      <p:sp>
        <p:nvSpPr>
          <p:cNvPr id="1073" name="Line 49"/>
          <p:cNvSpPr>
            <a:spLocks noChangeShapeType="1"/>
          </p:cNvSpPr>
          <p:nvPr userDrawn="1"/>
        </p:nvSpPr>
        <p:spPr bwMode="auto">
          <a:xfrm>
            <a:off x="1609725" y="1250950"/>
            <a:ext cx="5761038" cy="0"/>
          </a:xfrm>
          <a:prstGeom prst="line">
            <a:avLst/>
          </a:prstGeom>
          <a:noFill/>
          <a:ln w="1270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Text Box 50"/>
          <p:cNvSpPr txBox="1">
            <a:spLocks noChangeArrowheads="1"/>
          </p:cNvSpPr>
          <p:nvPr userDrawn="1"/>
        </p:nvSpPr>
        <p:spPr bwMode="auto">
          <a:xfrm>
            <a:off x="7904238" y="717550"/>
            <a:ext cx="1370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CLASSE</a:t>
            </a:r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6563" y="6634363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Times New Roman" pitchFamily="18" charset="0"/>
              </a:defRPr>
            </a:lvl1pPr>
          </a:lstStyle>
          <a:p>
            <a:fld id="{1A4C44AB-743A-4CB1-BF41-59746206A59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82" name="Group 58"/>
          <p:cNvGrpSpPr>
            <a:grpSpLocks/>
          </p:cNvGrpSpPr>
          <p:nvPr userDrawn="1"/>
        </p:nvGrpSpPr>
        <p:grpSpPr bwMode="auto">
          <a:xfrm>
            <a:off x="229488" y="6478588"/>
            <a:ext cx="1676401" cy="360362"/>
            <a:chOff x="836" y="3121"/>
            <a:chExt cx="1056" cy="227"/>
          </a:xfrm>
        </p:grpSpPr>
        <p:pic>
          <p:nvPicPr>
            <p:cNvPr id="1078" name="Picture 54" descr="Picture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36" y="3121"/>
              <a:ext cx="227" cy="227"/>
            </a:xfrm>
            <a:prstGeom prst="rect">
              <a:avLst/>
            </a:prstGeom>
            <a:noFill/>
          </p:spPr>
        </p:pic>
        <p:sp>
          <p:nvSpPr>
            <p:cNvPr id="1079" name="Text Box 55"/>
            <p:cNvSpPr txBox="1">
              <a:spLocks noChangeArrowheads="1"/>
            </p:cNvSpPr>
            <p:nvPr userDrawn="1"/>
          </p:nvSpPr>
          <p:spPr bwMode="auto">
            <a:xfrm>
              <a:off x="1062" y="3150"/>
              <a:ext cx="830" cy="1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tIns="18288" bIns="18288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000" b="1" dirty="0">
                  <a:solidFill>
                    <a:srgbClr val="CC3300"/>
                  </a:solidFill>
                </a:rPr>
                <a:t>Cornell University</a:t>
              </a:r>
            </a:p>
            <a:p>
              <a:pPr>
                <a:lnSpc>
                  <a:spcPct val="75000"/>
                </a:lnSpc>
              </a:pPr>
              <a:r>
                <a:rPr lang="en-US" sz="1000" b="1" dirty="0"/>
                <a:t>CHESS &amp; ERL</a:t>
              </a:r>
            </a:p>
          </p:txBody>
        </p:sp>
      </p:grpSp>
      <p:pic>
        <p:nvPicPr>
          <p:cNvPr id="28674" name="Picture 2" descr="http://www.che.ncsu.edu/ILEET/picts/logo-doe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67989" y="6452721"/>
            <a:ext cx="385383" cy="38152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76" name="AutoShape 188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878" name="AutoShape 190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b="50485"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" y="3873007"/>
            <a:ext cx="67246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96618" b="105"/>
          <a:stretch>
            <a:fillRect/>
          </a:stretch>
        </p:blipFill>
        <p:spPr bwMode="auto">
          <a:xfrm>
            <a:off x="0" y="6415790"/>
            <a:ext cx="9144000" cy="47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4014" y="2263515"/>
            <a:ext cx="8493617" cy="3540673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Looking forward to a productive P3 workshop!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Welcome!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Ivan </a:t>
            </a:r>
            <a:r>
              <a:rPr lang="en-US" dirty="0" err="1" smtClean="0"/>
              <a:t>Bazarov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Cornell University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04530"/>
            <a:ext cx="8072203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Organizing </a:t>
            </a:r>
            <a:r>
              <a:rPr lang="en-US" dirty="0" smtClean="0">
                <a:solidFill>
                  <a:schemeClr val="tx1"/>
                </a:solidFill>
              </a:rPr>
              <a:t>committee &amp; conveners: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Ivan </a:t>
            </a:r>
            <a:r>
              <a:rPr lang="en-US" dirty="0" err="1" smtClean="0"/>
              <a:t>Bazarov</a:t>
            </a:r>
            <a:r>
              <a:rPr lang="en-US" dirty="0" smtClean="0"/>
              <a:t>, Luca </a:t>
            </a:r>
            <a:r>
              <a:rPr lang="en-US" dirty="0" err="1" smtClean="0"/>
              <a:t>Cultrera</a:t>
            </a:r>
            <a:r>
              <a:rPr lang="en-US" dirty="0" smtClean="0"/>
              <a:t>, Bruce Dunham, David Dowell, Fay Hannon, Kathy </a:t>
            </a:r>
            <a:r>
              <a:rPr lang="en-US" dirty="0" err="1" smtClean="0"/>
              <a:t>Harkay</a:t>
            </a:r>
            <a:r>
              <a:rPr lang="en-US" dirty="0" smtClean="0"/>
              <a:t>, Carlos Hernandez-Garcia, Wayne Hess, Sven </a:t>
            </a:r>
            <a:r>
              <a:rPr lang="en-US" dirty="0" err="1" smtClean="0"/>
              <a:t>Lederer</a:t>
            </a:r>
            <a:r>
              <a:rPr lang="en-US" dirty="0" smtClean="0"/>
              <a:t>, Howard </a:t>
            </a:r>
            <a:r>
              <a:rPr lang="en-US" dirty="0" err="1" smtClean="0"/>
              <a:t>Padmore</a:t>
            </a:r>
            <a:r>
              <a:rPr lang="en-US" dirty="0" smtClean="0"/>
              <a:t>, </a:t>
            </a:r>
            <a:r>
              <a:rPr lang="en-US" dirty="0" err="1" smtClean="0"/>
              <a:t>Triveni</a:t>
            </a:r>
            <a:r>
              <a:rPr lang="en-US" dirty="0" smtClean="0"/>
              <a:t> </a:t>
            </a:r>
            <a:r>
              <a:rPr lang="en-US" dirty="0" err="1" smtClean="0"/>
              <a:t>Rao</a:t>
            </a:r>
            <a:r>
              <a:rPr lang="en-US" dirty="0" smtClean="0"/>
              <a:t>, Daniele </a:t>
            </a:r>
            <a:r>
              <a:rPr lang="en-US" dirty="0" err="1" smtClean="0"/>
              <a:t>Sertore</a:t>
            </a:r>
            <a:r>
              <a:rPr lang="en-US" dirty="0" smtClean="0"/>
              <a:t>, John </a:t>
            </a:r>
            <a:r>
              <a:rPr lang="en-US" dirty="0" err="1" smtClean="0"/>
              <a:t>Smedley</a:t>
            </a:r>
            <a:r>
              <a:rPr lang="en-US" dirty="0" smtClean="0"/>
              <a:t>, </a:t>
            </a:r>
            <a:r>
              <a:rPr lang="en-US" dirty="0" err="1" smtClean="0"/>
              <a:t>Dimitre</a:t>
            </a:r>
            <a:r>
              <a:rPr lang="en-US" dirty="0" smtClean="0"/>
              <a:t> </a:t>
            </a:r>
            <a:r>
              <a:rPr lang="en-US" dirty="0" err="1" smtClean="0"/>
              <a:t>Dimitrov</a:t>
            </a:r>
            <a:r>
              <a:rPr lang="en-US" dirty="0" smtClean="0"/>
              <a:t>, Kevin Jensen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Special thanks to the local organizers &amp; helpers:</a:t>
            </a:r>
          </a:p>
          <a:p>
            <a:pPr lvl="1"/>
            <a:r>
              <a:rPr lang="en-US" dirty="0" smtClean="0"/>
              <a:t>Monica Wesley, Jeanne Butler, Peggy </a:t>
            </a:r>
            <a:r>
              <a:rPr lang="en-US" dirty="0" err="1" smtClean="0"/>
              <a:t>Steenrod</a:t>
            </a:r>
            <a:r>
              <a:rPr lang="en-US" dirty="0" smtClean="0"/>
              <a:t>, Mike Roman, Devin </a:t>
            </a:r>
            <a:r>
              <a:rPr lang="en-US" dirty="0" err="1" smtClean="0"/>
              <a:t>Bougie</a:t>
            </a:r>
            <a:r>
              <a:rPr lang="en-US" dirty="0" smtClean="0"/>
              <a:t>, </a:t>
            </a:r>
            <a:r>
              <a:rPr lang="en-US" dirty="0" err="1" smtClean="0"/>
              <a:t>Siddharth</a:t>
            </a:r>
            <a:r>
              <a:rPr lang="en-US" dirty="0" smtClean="0"/>
              <a:t> </a:t>
            </a:r>
            <a:r>
              <a:rPr lang="en-US" dirty="0" err="1" smtClean="0"/>
              <a:t>Karkare</a:t>
            </a:r>
            <a:r>
              <a:rPr lang="en-US" dirty="0" smtClean="0"/>
              <a:t>, Karl </a:t>
            </a:r>
            <a:r>
              <a:rPr lang="en-US" dirty="0" err="1" smtClean="0"/>
              <a:t>Smolenski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96930" b="105"/>
          <a:stretch>
            <a:fillRect/>
          </a:stretch>
        </p:blipFill>
        <p:spPr bwMode="auto">
          <a:xfrm>
            <a:off x="0" y="6453266"/>
            <a:ext cx="9144000" cy="41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4497" y="0"/>
            <a:ext cx="9908498" cy="688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876" name="AutoShape 188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878" name="AutoShape 190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u="sng" dirty="0" smtClean="0">
                <a:solidFill>
                  <a:schemeClr val="bg1"/>
                </a:solidFill>
              </a:rPr>
              <a:t>Workshop charge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4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Cornell </a:t>
            </a:r>
            <a:r>
              <a:rPr lang="en-US" dirty="0" err="1" smtClean="0">
                <a:solidFill>
                  <a:schemeClr val="accent2"/>
                </a:solidFill>
              </a:rPr>
              <a:t>photoinjector</a:t>
            </a:r>
            <a:r>
              <a:rPr lang="en-US" dirty="0" smtClean="0">
                <a:solidFill>
                  <a:schemeClr val="accent2"/>
                </a:solidFill>
              </a:rPr>
              <a:t> for Energy Recovery </a:t>
            </a:r>
            <a:r>
              <a:rPr lang="en-US" dirty="0" err="1" smtClean="0">
                <a:solidFill>
                  <a:schemeClr val="accent2"/>
                </a:solidFill>
              </a:rPr>
              <a:t>Linac</a:t>
            </a:r>
            <a:r>
              <a:rPr lang="en-US" dirty="0" smtClean="0">
                <a:solidFill>
                  <a:schemeClr val="accent2"/>
                </a:solidFill>
              </a:rPr>
              <a:t> x-ray source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8458201" cy="4525963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NSF-supported accelerator R&amp;D test-bed, operational starting 2009</a:t>
            </a:r>
          </a:p>
          <a:p>
            <a:pPr lvl="1"/>
            <a:r>
              <a:rPr lang="en-US" dirty="0" smtClean="0"/>
              <a:t>Main goals:	</a:t>
            </a:r>
            <a:r>
              <a:rPr lang="en-US" dirty="0" smtClean="0">
                <a:sym typeface="Symbol"/>
              </a:rPr>
              <a:t>&lt;</a:t>
            </a:r>
            <a:r>
              <a:rPr lang="en-US" dirty="0" smtClean="0"/>
              <a:t>1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normalized </a:t>
            </a:r>
            <a:r>
              <a:rPr lang="en-US" dirty="0" err="1" smtClean="0"/>
              <a:t>rms</a:t>
            </a:r>
            <a:r>
              <a:rPr lang="en-US" dirty="0" smtClean="0"/>
              <a:t> </a:t>
            </a:r>
            <a:r>
              <a:rPr lang="en-US" dirty="0" err="1" smtClean="0"/>
              <a:t>emittance</a:t>
            </a:r>
            <a:r>
              <a:rPr lang="en-US" dirty="0" smtClean="0"/>
              <a:t> (to best 	                      			storage rings)</a:t>
            </a:r>
          </a:p>
          <a:p>
            <a:pPr lvl="1">
              <a:buNone/>
            </a:pPr>
            <a:r>
              <a:rPr lang="en-US" dirty="0" smtClean="0"/>
              <a:t>				average current 33mA @ 15MeV &amp; 100mA @ 5MeV</a:t>
            </a:r>
          </a:p>
          <a:p>
            <a:pPr lvl="1">
              <a:buNone/>
            </a:pPr>
            <a:r>
              <a:rPr lang="en-US" dirty="0" smtClean="0"/>
              <a:t>				2-3 </a:t>
            </a:r>
            <a:r>
              <a:rPr lang="en-US" dirty="0" err="1" smtClean="0"/>
              <a:t>ps</a:t>
            </a:r>
            <a:r>
              <a:rPr lang="en-US" dirty="0" smtClean="0"/>
              <a:t> bunch length</a:t>
            </a:r>
          </a:p>
          <a:p>
            <a:pPr lvl="1">
              <a:buNone/>
            </a:pPr>
            <a:r>
              <a:rPr lang="en-US" dirty="0" smtClean="0"/>
              <a:t>				demonstrate cathode longevity, RF controls,             			parameter stability &amp; reliability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1333784"/>
            <a:ext cx="9144000" cy="1970328"/>
            <a:chOff x="0" y="981075"/>
            <a:chExt cx="9144000" cy="1970328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981075"/>
              <a:ext cx="9144000" cy="1970328"/>
              <a:chOff x="0" y="981075"/>
              <a:chExt cx="9144000" cy="1970328"/>
            </a:xfrm>
          </p:grpSpPr>
          <p:grpSp>
            <p:nvGrpSpPr>
              <p:cNvPr id="9" name="Group 18"/>
              <p:cNvGrpSpPr/>
              <p:nvPr/>
            </p:nvGrpSpPr>
            <p:grpSpPr>
              <a:xfrm>
                <a:off x="0" y="981075"/>
                <a:ext cx="9144000" cy="1970328"/>
                <a:chOff x="0" y="981075"/>
                <a:chExt cx="9144000" cy="1970328"/>
              </a:xfrm>
            </p:grpSpPr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1077913"/>
                  <a:ext cx="9144000" cy="1489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846587" y="981075"/>
                  <a:ext cx="1204176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 b="1" i="1" dirty="0">
                      <a:solidFill>
                        <a:srgbClr val="0033CC"/>
                      </a:solidFill>
                      <a:latin typeface="+mj-lt"/>
                    </a:rPr>
                    <a:t>photocathode</a:t>
                  </a:r>
                </a:p>
                <a:p>
                  <a:pPr algn="ctr"/>
                  <a:r>
                    <a:rPr lang="en-US" sz="1200" b="1" i="1" dirty="0">
                      <a:solidFill>
                        <a:srgbClr val="0033CC"/>
                      </a:solidFill>
                      <a:latin typeface="+mj-lt"/>
                    </a:rPr>
                    <a:t>DC gun</a:t>
                  </a:r>
                </a:p>
              </p:txBody>
            </p:sp>
            <p:sp>
              <p:nvSpPr>
                <p:cNvPr id="1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085840" y="1133475"/>
                  <a:ext cx="780983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1" i="1" dirty="0">
                      <a:solidFill>
                        <a:srgbClr val="0033CC"/>
                      </a:solidFill>
                      <a:latin typeface="+mj-lt"/>
                    </a:rPr>
                    <a:t>buncher </a:t>
                  </a:r>
                </a:p>
              </p:txBody>
            </p:sp>
            <p:sp>
              <p:nvSpPr>
                <p:cNvPr id="1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860334" y="1133475"/>
                  <a:ext cx="1099981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i="1" dirty="0">
                      <a:solidFill>
                        <a:srgbClr val="0033CC"/>
                      </a:solidFill>
                      <a:latin typeface="+mj-lt"/>
                    </a:rPr>
                    <a:t>cryomodule </a:t>
                  </a:r>
                </a:p>
              </p:txBody>
            </p:sp>
            <p:sp>
              <p:nvSpPr>
                <p:cNvPr id="1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4346" y="2200275"/>
                  <a:ext cx="133562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i="1" dirty="0">
                      <a:solidFill>
                        <a:srgbClr val="0033CC"/>
                      </a:solidFill>
                      <a:latin typeface="+mn-lt"/>
                    </a:rPr>
                    <a:t>beam dump</a:t>
                  </a:r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009483" y="2366628"/>
                  <a:ext cx="1807213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i="1" dirty="0" smtClean="0">
                      <a:solidFill>
                        <a:srgbClr val="0033CC"/>
                      </a:solidFill>
                      <a:latin typeface="+mn-lt"/>
                    </a:rPr>
                    <a:t>diagnostics beam </a:t>
                  </a:r>
                  <a:r>
                    <a:rPr lang="en-US" sz="1600" b="1" i="1" dirty="0">
                      <a:solidFill>
                        <a:srgbClr val="0033CC"/>
                      </a:solidFill>
                      <a:latin typeface="+mn-lt"/>
                    </a:rPr>
                    <a:t>lines</a:t>
                  </a:r>
                </a:p>
              </p:txBody>
            </p:sp>
          </p:grp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 flipV="1">
                <a:off x="4419600" y="1895475"/>
                <a:ext cx="1066800" cy="533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H="1" flipV="1">
                <a:off x="1905000" y="1819275"/>
                <a:ext cx="144780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5578475" y="2366963"/>
                <a:ext cx="2000250" cy="92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6257925" y="2395538"/>
                <a:ext cx="61912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" charset="0"/>
                  </a:rPr>
                  <a:t>5 m</a:t>
                </a:r>
              </a:p>
            </p:txBody>
          </p:sp>
        </p:grp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7696200" y="1438275"/>
              <a:ext cx="228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32454" y="3273177"/>
            <a:ext cx="1780505" cy="3052294"/>
            <a:chOff x="4224539" y="3103806"/>
            <a:chExt cx="1780505" cy="30522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4539" y="3103806"/>
              <a:ext cx="1780505" cy="305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82"/>
            <p:cNvSpPr txBox="1">
              <a:spLocks noChangeArrowheads="1"/>
            </p:cNvSpPr>
            <p:nvPr/>
          </p:nvSpPr>
          <p:spPr bwMode="auto">
            <a:xfrm>
              <a:off x="4260760" y="5831882"/>
              <a:ext cx="1019577" cy="27699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HV DC gun</a:t>
              </a:r>
              <a:endParaRPr lang="en-US" sz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81930" y="4385929"/>
            <a:ext cx="3300278" cy="2472071"/>
            <a:chOff x="5405840" y="3765797"/>
            <a:chExt cx="3300278" cy="2472071"/>
          </a:xfrm>
        </p:grpSpPr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05840" y="3765797"/>
              <a:ext cx="3300278" cy="2472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 Box 182"/>
            <p:cNvSpPr txBox="1">
              <a:spLocks noChangeArrowheads="1"/>
            </p:cNvSpPr>
            <p:nvPr/>
          </p:nvSpPr>
          <p:spPr bwMode="auto">
            <a:xfrm>
              <a:off x="5417712" y="5919888"/>
              <a:ext cx="1086119" cy="27699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laser system</a:t>
              </a:r>
              <a:endParaRPr lang="en-US" sz="1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3217" y="1624684"/>
            <a:ext cx="4021126" cy="3053329"/>
            <a:chOff x="1275008" y="1764405"/>
            <a:chExt cx="4021126" cy="30533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6625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75008" y="1764405"/>
              <a:ext cx="4021126" cy="3053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182"/>
            <p:cNvSpPr txBox="1">
              <a:spLocks noChangeArrowheads="1"/>
            </p:cNvSpPr>
            <p:nvPr/>
          </p:nvSpPr>
          <p:spPr bwMode="auto">
            <a:xfrm>
              <a:off x="3863662" y="1822105"/>
              <a:ext cx="1375892" cy="27699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SRF </a:t>
              </a:r>
              <a:r>
                <a:rPr lang="en-US" sz="1200" dirty="0" err="1" smtClean="0"/>
                <a:t>cryomodule</a:t>
              </a:r>
              <a:endParaRPr lang="en-US" sz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31403" y="4471851"/>
            <a:ext cx="3155865" cy="2330137"/>
            <a:chOff x="0" y="4006266"/>
            <a:chExt cx="3155865" cy="23301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006266"/>
              <a:ext cx="3155865" cy="2330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182"/>
            <p:cNvSpPr txBox="1">
              <a:spLocks noChangeArrowheads="1"/>
            </p:cNvSpPr>
            <p:nvPr/>
          </p:nvSpPr>
          <p:spPr bwMode="auto">
            <a:xfrm>
              <a:off x="2318198" y="6001453"/>
              <a:ext cx="783464" cy="27699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err="1" smtClean="0"/>
                <a:t>coldbox</a:t>
              </a:r>
              <a:endParaRPr lang="en-US" sz="1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33023" y="1359324"/>
            <a:ext cx="3047664" cy="4063552"/>
            <a:chOff x="5478150" y="546010"/>
            <a:chExt cx="3047664" cy="40635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78150" y="546010"/>
              <a:ext cx="3047664" cy="406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182"/>
            <p:cNvSpPr txBox="1">
              <a:spLocks noChangeArrowheads="1"/>
            </p:cNvSpPr>
            <p:nvPr/>
          </p:nvSpPr>
          <p:spPr bwMode="auto">
            <a:xfrm>
              <a:off x="5497133" y="570709"/>
              <a:ext cx="1650642" cy="27699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RF 135 kW klystrons</a:t>
              </a:r>
              <a:endParaRPr lang="en-US" sz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16612" y="2416735"/>
            <a:ext cx="4681728" cy="3511296"/>
            <a:chOff x="1889760" y="2895600"/>
            <a:chExt cx="4681728" cy="35112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91" descr="C:\Users\ivb\AppData\Local\Temp\IMG_0754_small-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89760" y="2895600"/>
              <a:ext cx="4681728" cy="3511296"/>
            </a:xfrm>
            <a:prstGeom prst="rect">
              <a:avLst/>
            </a:prstGeom>
            <a:noFill/>
          </p:spPr>
        </p:pic>
        <p:sp>
          <p:nvSpPr>
            <p:cNvPr id="21" name="Text Box 182"/>
            <p:cNvSpPr txBox="1">
              <a:spLocks noChangeArrowheads="1"/>
            </p:cNvSpPr>
            <p:nvPr/>
          </p:nvSpPr>
          <p:spPr bwMode="auto">
            <a:xfrm>
              <a:off x="1980770" y="6112916"/>
              <a:ext cx="3218817" cy="28706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world‘s highest </a:t>
              </a:r>
              <a:r>
                <a:rPr lang="en-US" sz="1200" dirty="0" err="1" smtClean="0"/>
                <a:t>avg</a:t>
              </a:r>
              <a:r>
                <a:rPr lang="en-US" sz="1200" dirty="0" smtClean="0"/>
                <a:t> brightness </a:t>
              </a:r>
              <a:r>
                <a:rPr lang="en-US" sz="1200" dirty="0" err="1" smtClean="0"/>
                <a:t>photoinjector</a:t>
              </a:r>
              <a:r>
                <a:rPr lang="en-US" sz="1200" dirty="0" smtClean="0"/>
                <a:t>!</a:t>
              </a:r>
              <a:endParaRPr lang="en-US" sz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5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Cornell </a:t>
            </a:r>
            <a:r>
              <a:rPr lang="en-US" dirty="0" err="1" smtClean="0">
                <a:solidFill>
                  <a:schemeClr val="accent2"/>
                </a:solidFill>
              </a:rPr>
              <a:t>photoinjector</a:t>
            </a:r>
            <a:r>
              <a:rPr lang="en-US" dirty="0" smtClean="0">
                <a:solidFill>
                  <a:schemeClr val="accent2"/>
                </a:solidFill>
              </a:rPr>
              <a:t> achievements (so far!)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368378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Maximum </a:t>
            </a:r>
            <a:r>
              <a:rPr lang="en-US" dirty="0" smtClean="0">
                <a:solidFill>
                  <a:schemeClr val="accent2"/>
                </a:solidFill>
              </a:rPr>
              <a:t>average current of 52 </a:t>
            </a:r>
            <a:r>
              <a:rPr lang="en-US" dirty="0" err="1" smtClean="0">
                <a:solidFill>
                  <a:schemeClr val="accent2"/>
                </a:solidFill>
              </a:rPr>
              <a:t>mA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achieved</a:t>
            </a:r>
          </a:p>
          <a:p>
            <a:pPr lvl="1"/>
            <a:r>
              <a:rPr lang="en-US" dirty="0" smtClean="0"/>
              <a:t>Previous record from LANL/BOEING RF gun 32 </a:t>
            </a:r>
            <a:r>
              <a:rPr lang="en-US" dirty="0" err="1" smtClean="0"/>
              <a:t>mA</a:t>
            </a:r>
            <a:r>
              <a:rPr lang="en-US" dirty="0" smtClean="0"/>
              <a:t> (avg. over pulses), JLAB DC </a:t>
            </a:r>
            <a:r>
              <a:rPr lang="en-US" dirty="0" err="1" smtClean="0"/>
              <a:t>photoinjector</a:t>
            </a:r>
            <a:r>
              <a:rPr lang="en-US" dirty="0" smtClean="0"/>
              <a:t> 9.2 </a:t>
            </a:r>
            <a:r>
              <a:rPr lang="en-US" dirty="0" err="1" smtClean="0"/>
              <a:t>mA</a:t>
            </a:r>
            <a:r>
              <a:rPr lang="en-US" dirty="0" smtClean="0"/>
              <a:t> (CW);</a:t>
            </a:r>
          </a:p>
          <a:p>
            <a:pPr lvl="1">
              <a:buNone/>
            </a:pPr>
            <a:endParaRPr lang="en-US" sz="1200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Proved </a:t>
            </a:r>
            <a:r>
              <a:rPr lang="en-US" dirty="0" smtClean="0">
                <a:solidFill>
                  <a:schemeClr val="accent2"/>
                </a:solidFill>
              </a:rPr>
              <a:t>practicality of high current operation </a:t>
            </a:r>
            <a:r>
              <a:rPr lang="en-US" dirty="0" smtClean="0">
                <a:solidFill>
                  <a:schemeClr val="tx1"/>
                </a:solidFill>
              </a:rPr>
              <a:t>(~ </a:t>
            </a:r>
            <a:r>
              <a:rPr lang="en-US" dirty="0" err="1" smtClean="0">
                <a:solidFill>
                  <a:schemeClr val="tx1"/>
                </a:solidFill>
              </a:rPr>
              <a:t>kiloCoulomb</a:t>
            </a:r>
            <a:r>
              <a:rPr lang="en-US" dirty="0" smtClean="0">
                <a:solidFill>
                  <a:schemeClr val="tx1"/>
                </a:solidFill>
              </a:rPr>
              <a:t> extracted with no noticeable QE degradation from a single laser spot)</a:t>
            </a:r>
          </a:p>
          <a:p>
            <a:pPr lvl="1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Original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spec. achieved: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e</a:t>
            </a:r>
            <a:r>
              <a:rPr lang="en-US" baseline="-25000" dirty="0" smtClean="0">
                <a:solidFill>
                  <a:schemeClr val="accent2"/>
                </a:solidFill>
              </a:rPr>
              <a:t>n,90%</a:t>
            </a:r>
            <a:r>
              <a:rPr lang="en-US" dirty="0" smtClean="0">
                <a:solidFill>
                  <a:schemeClr val="accent2"/>
                </a:solidFill>
              </a:rPr>
              <a:t> = 0.5 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accent2"/>
                </a:solidFill>
              </a:rPr>
              <a:t>m at 80pC/bunch </a:t>
            </a:r>
            <a:r>
              <a:rPr lang="en-US" dirty="0" smtClean="0">
                <a:solidFill>
                  <a:schemeClr val="tx1"/>
                </a:solidFill>
              </a:rPr>
              <a:t>(= 100mA at 1.3GHz)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e</a:t>
            </a:r>
            <a:r>
              <a:rPr lang="en-US" baseline="-25000" dirty="0" smtClean="0">
                <a:solidFill>
                  <a:schemeClr val="accent2"/>
                </a:solidFill>
              </a:rPr>
              <a:t>n,90%</a:t>
            </a:r>
            <a:r>
              <a:rPr lang="en-US" dirty="0" smtClean="0">
                <a:solidFill>
                  <a:schemeClr val="accent2"/>
                </a:solidFill>
              </a:rPr>
              <a:t> = 0.2 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accent2"/>
                </a:solidFill>
              </a:rPr>
              <a:t>m at 20pC/bunch </a:t>
            </a:r>
            <a:r>
              <a:rPr lang="en-US" dirty="0" smtClean="0"/>
              <a:t>(= 25 </a:t>
            </a:r>
            <a:r>
              <a:rPr lang="en-US" dirty="0" err="1" smtClean="0"/>
              <a:t>mA</a:t>
            </a:r>
            <a:r>
              <a:rPr lang="en-US" dirty="0" smtClean="0"/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Would </a:t>
            </a:r>
            <a:r>
              <a:rPr lang="en-US" dirty="0" smtClean="0">
                <a:solidFill>
                  <a:schemeClr val="accent2"/>
                </a:solidFill>
              </a:rPr>
              <a:t>surpass best of existing storage rings in brightness </a:t>
            </a:r>
            <a:r>
              <a:rPr lang="en-US" dirty="0" smtClean="0">
                <a:solidFill>
                  <a:schemeClr val="tx1"/>
                </a:solidFill>
              </a:rPr>
              <a:t>today if this quality beam were to be accelerated to 5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r>
              <a:rPr lang="en-US" dirty="0" smtClean="0">
                <a:solidFill>
                  <a:schemeClr val="tx1"/>
                </a:solidFill>
              </a:rPr>
              <a:t> (~5 better than PETRA3!)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4564" y="4132262"/>
            <a:ext cx="3495170" cy="25036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6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6900" y="274638"/>
            <a:ext cx="702971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Photocathode work at Cornell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" name="Picture 2" descr="http://www.lepp.cornell.edu/Research/AP/rsrc/LEPP/Research/AP/Recruitment/facility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907767" y="1285474"/>
            <a:ext cx="3981450" cy="2466975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5063" r="4979"/>
          <a:stretch>
            <a:fillRect/>
          </a:stretch>
        </p:blipFill>
        <p:spPr bwMode="auto">
          <a:xfrm>
            <a:off x="169814" y="4349978"/>
            <a:ext cx="440218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1658618" y="6331178"/>
            <a:ext cx="1949450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>
                <a:latin typeface="+mj-lt"/>
              </a:rPr>
              <a:t>dedicated MBE </a:t>
            </a:r>
            <a:r>
              <a:rPr lang="en-US" sz="1200" dirty="0">
                <a:latin typeface="+mj-lt"/>
              </a:rPr>
              <a:t>system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5224774" y="3415303"/>
            <a:ext cx="147646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>
                <a:latin typeface="+mj-lt"/>
              </a:rPr>
              <a:t>actual accelerator</a:t>
            </a:r>
            <a:endParaRPr lang="en-US" sz="1200" dirty="0">
              <a:latin typeface="+mj-lt"/>
            </a:endParaRPr>
          </a:p>
        </p:txBody>
      </p:sp>
      <p:pic>
        <p:nvPicPr>
          <p:cNvPr id="16" name="Picture Placeholder 4" descr="motherchamber.png"/>
          <p:cNvPicPr>
            <a:picLocks noChangeAspect="1"/>
          </p:cNvPicPr>
          <p:nvPr/>
        </p:nvPicPr>
        <p:blipFill>
          <a:blip r:embed="rId5" cstate="print"/>
          <a:srcRect t="21875" b="26166"/>
          <a:stretch>
            <a:fillRect/>
          </a:stretch>
        </p:blipFill>
        <p:spPr>
          <a:xfrm>
            <a:off x="195937" y="1309549"/>
            <a:ext cx="3709851" cy="2570120"/>
          </a:xfrm>
          <a:prstGeom prst="rect">
            <a:avLst/>
          </a:prstGeom>
        </p:spPr>
      </p:pic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1014174" y="3567706"/>
            <a:ext cx="283936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err="1" smtClean="0">
                <a:latin typeface="+mj-lt"/>
              </a:rPr>
              <a:t>antimonide</a:t>
            </a:r>
            <a:r>
              <a:rPr lang="en-US" sz="1200" dirty="0" smtClean="0">
                <a:latin typeface="+mj-lt"/>
              </a:rPr>
              <a:t> growth &amp; analysis chamber</a:t>
            </a:r>
            <a:endParaRPr lang="en-US" sz="1200" dirty="0">
              <a:latin typeface="+mj-lt"/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>
            <a:off x="3200398" y="2743201"/>
            <a:ext cx="1907180" cy="365760"/>
          </a:xfrm>
          <a:prstGeom prst="leftRight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Left-Right Arrow 19"/>
          <p:cNvSpPr/>
          <p:nvPr/>
        </p:nvSpPr>
        <p:spPr bwMode="auto">
          <a:xfrm rot="2434279">
            <a:off x="2292312" y="4293326"/>
            <a:ext cx="1645920" cy="365760"/>
          </a:xfrm>
          <a:prstGeom prst="leftRight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Left-Right Arrow 20"/>
          <p:cNvSpPr/>
          <p:nvPr/>
        </p:nvSpPr>
        <p:spPr bwMode="auto">
          <a:xfrm rot="19151500">
            <a:off x="4262842" y="4197530"/>
            <a:ext cx="1645920" cy="365760"/>
          </a:xfrm>
          <a:prstGeom prst="leftRight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32511" y="5497175"/>
            <a:ext cx="19607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Phillips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31609" y="5566846"/>
            <a:ext cx="19607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Wilson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9860" y="1183506"/>
            <a:ext cx="36744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over in Newman lab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46475" y="1183506"/>
            <a:ext cx="33698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over in Wilson lab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9619" y="4273979"/>
            <a:ext cx="28408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over in Phillips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6096707" y="4946798"/>
            <a:ext cx="843739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>
                <a:latin typeface="+mj-lt"/>
              </a:rPr>
              <a:t>Clark Hall</a:t>
            </a:r>
            <a:endParaRPr lang="en-US" sz="1200" dirty="0">
              <a:latin typeface="+mj-lt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026049" y="4871801"/>
            <a:ext cx="164892" cy="16489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76797" y="4264911"/>
            <a:ext cx="19607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Newman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7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54239" y="274638"/>
            <a:ext cx="6674189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Just the beginning…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93" y="2899858"/>
            <a:ext cx="4331806" cy="324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474884" y="3313865"/>
            <a:ext cx="1631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phase space 20 </a:t>
            </a:r>
            <a:r>
              <a:rPr lang="en-US" b="1" dirty="0" err="1" smtClean="0"/>
              <a:t>pC</a:t>
            </a:r>
            <a:r>
              <a:rPr lang="en-US" b="1" dirty="0" smtClean="0"/>
              <a:t>/bunch</a:t>
            </a:r>
            <a:endParaRPr lang="en-US" b="1" dirty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457200" y="1419895"/>
            <a:ext cx="8302487" cy="14841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Example: x2 brightness increase after swapping a cathode with lower MTE (0.14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</a:rPr>
              <a:t>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core norm.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emittance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at 75% core fraction for 20pC/bunch)</a:t>
            </a:r>
            <a:endParaRPr lang="en-US" sz="2000" b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defRPr/>
            </a:pP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 enormous potential for improvement!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776" y="2931082"/>
            <a:ext cx="4010920" cy="300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572296" y="3301757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emittance</a:t>
            </a:r>
            <a:r>
              <a:rPr lang="en-US" b="1" dirty="0" smtClean="0"/>
              <a:t> vs. fraction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5586680" y="3622513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MBE grown </a:t>
            </a:r>
            <a:r>
              <a:rPr lang="en-US" b="1" dirty="0" err="1" smtClean="0"/>
              <a:t>GaAs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8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9548" y="274638"/>
            <a:ext cx="7555041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New photo-gun: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</a:t>
            </a:r>
            <a:r>
              <a:rPr lang="en-US" dirty="0" smtClean="0">
                <a:solidFill>
                  <a:schemeClr val="accent2"/>
                </a:solidFill>
              </a:rPr>
              <a:t>(&gt;5) improvement in the anticipated beam brightness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33535" y="1453076"/>
            <a:ext cx="4946754" cy="3983063"/>
            <a:chOff x="2233535" y="1453076"/>
            <a:chExt cx="4946754" cy="3983063"/>
          </a:xfrm>
        </p:grpSpPr>
        <p:grpSp>
          <p:nvGrpSpPr>
            <p:cNvPr id="2" name="Group 10"/>
            <p:cNvGrpSpPr>
              <a:grpSpLocks noChangeAspect="1"/>
            </p:cNvGrpSpPr>
            <p:nvPr/>
          </p:nvGrpSpPr>
          <p:grpSpPr>
            <a:xfrm>
              <a:off x="2233535" y="1453076"/>
              <a:ext cx="4946754" cy="3983063"/>
              <a:chOff x="3381220" y="2622310"/>
              <a:chExt cx="3351796" cy="2586843"/>
            </a:xfrm>
          </p:grpSpPr>
          <p:pic>
            <p:nvPicPr>
              <p:cNvPr id="6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81220" y="3038215"/>
                <a:ext cx="3351796" cy="2170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" name="Straight Arrow Connector 6"/>
              <p:cNvCxnSpPr/>
              <p:nvPr/>
            </p:nvCxnSpPr>
            <p:spPr bwMode="auto">
              <a:xfrm rot="10800000">
                <a:off x="3391265" y="2952871"/>
                <a:ext cx="2731008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8" name="TextBox 7"/>
              <p:cNvSpPr txBox="1"/>
              <p:nvPr/>
            </p:nvSpPr>
            <p:spPr>
              <a:xfrm>
                <a:off x="4381565" y="2622310"/>
                <a:ext cx="639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~3m</a:t>
                </a:r>
                <a:endParaRPr lang="en-US" dirty="0"/>
              </a:p>
            </p:txBody>
          </p:sp>
        </p:grpSp>
        <p:sp>
          <p:nvSpPr>
            <p:cNvPr id="13" name="Text Box 182"/>
            <p:cNvSpPr txBox="1">
              <a:spLocks noChangeArrowheads="1"/>
            </p:cNvSpPr>
            <p:nvPr/>
          </p:nvSpPr>
          <p:spPr bwMode="auto">
            <a:xfrm>
              <a:off x="3931491" y="5124386"/>
              <a:ext cx="3218817" cy="28706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new HV DC gun with diagnostics </a:t>
              </a:r>
              <a:r>
                <a:rPr lang="en-US" sz="1200" dirty="0" err="1" smtClean="0"/>
                <a:t>beamline</a:t>
              </a:r>
              <a:endParaRPr lang="en-US" sz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4830" y="1289154"/>
            <a:ext cx="3241623" cy="5568846"/>
            <a:chOff x="161144" y="1499015"/>
            <a:chExt cx="3014429" cy="535898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144" y="1499015"/>
              <a:ext cx="3014429" cy="5358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82"/>
            <p:cNvSpPr txBox="1">
              <a:spLocks noChangeArrowheads="1"/>
            </p:cNvSpPr>
            <p:nvPr/>
          </p:nvSpPr>
          <p:spPr bwMode="auto">
            <a:xfrm>
              <a:off x="1580534" y="6521041"/>
              <a:ext cx="1552410" cy="27699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new gun assembled</a:t>
              </a:r>
              <a:endParaRPr lang="en-US" sz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37678" y="2776301"/>
            <a:ext cx="5315887" cy="3543925"/>
            <a:chOff x="2668248" y="1532118"/>
            <a:chExt cx="5315887" cy="35439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68248" y="1532118"/>
              <a:ext cx="5315887" cy="354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82"/>
            <p:cNvSpPr txBox="1">
              <a:spLocks noChangeArrowheads="1"/>
            </p:cNvSpPr>
            <p:nvPr/>
          </p:nvSpPr>
          <p:spPr bwMode="auto">
            <a:xfrm>
              <a:off x="6364894" y="4732215"/>
              <a:ext cx="1552410" cy="27699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segmented ceramic</a:t>
              </a:r>
              <a:endParaRPr lang="en-US" sz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9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Logistics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044" y="1308205"/>
            <a:ext cx="8715096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Please upload your talk slides ahead of time!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accent2"/>
                </a:solidFill>
              </a:rPr>
              <a:t>Mike Roman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Siddharth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Karkare</a:t>
            </a:r>
            <a:r>
              <a:rPr lang="en-US" dirty="0" smtClean="0"/>
              <a:t>;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All talks will be video-taped and posted online: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you have any questions, please talk to </a:t>
            </a:r>
            <a:r>
              <a:rPr lang="en-US" dirty="0" smtClean="0">
                <a:solidFill>
                  <a:schemeClr val="accent2"/>
                </a:solidFill>
              </a:rPr>
              <a:t>Fay Hannon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Tour of Cornell photocathode &amp; </a:t>
            </a:r>
            <a:r>
              <a:rPr lang="en-US" dirty="0" err="1" smtClean="0">
                <a:solidFill>
                  <a:schemeClr val="tx1"/>
                </a:solidFill>
              </a:rPr>
              <a:t>photoinjector</a:t>
            </a:r>
            <a:r>
              <a:rPr lang="en-US" dirty="0" smtClean="0">
                <a:solidFill>
                  <a:schemeClr val="tx1"/>
                </a:solidFill>
              </a:rPr>
              <a:t> labs tonight (please sign up for a better head count);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Cayuga Lake Tour tomorrow (Tuesday): bus boarding 16:00-16:10;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Future 2-year plan discussion in Session 5:</a:t>
            </a:r>
          </a:p>
          <a:p>
            <a:pPr lvl="1"/>
            <a:r>
              <a:rPr lang="en-US" dirty="0" smtClean="0"/>
              <a:t>1 slide from every lab on their plans (</a:t>
            </a:r>
            <a:r>
              <a:rPr lang="en-US" dirty="0" smtClean="0">
                <a:solidFill>
                  <a:schemeClr val="accent2"/>
                </a:solidFill>
              </a:rPr>
              <a:t>Fay Hannon</a:t>
            </a:r>
            <a:r>
              <a:rPr lang="en-US" dirty="0" smtClean="0"/>
              <a:t>);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cayugalakecruises.com/images/mv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7790" y="179880"/>
            <a:ext cx="2831318" cy="1926870"/>
          </a:xfrm>
          <a:prstGeom prst="rect">
            <a:avLst/>
          </a:prstGeom>
          <a:noFill/>
        </p:spPr>
      </p:pic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6185011" y="205185"/>
            <a:ext cx="2149519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Tuesday Cayuga lake cruise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40934</TotalTime>
  <Words>461</Words>
  <Application>Microsoft Office PowerPoint</Application>
  <PresentationFormat>On-screen Show (4:3)</PresentationFormat>
  <Paragraphs>89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Slide 1</vt:lpstr>
      <vt:lpstr>Welcome!  Ivan Bazarov Cornell University</vt:lpstr>
      <vt:lpstr>  Workshop charge:</vt:lpstr>
      <vt:lpstr>Cornell photoinjector for Energy Recovery Linac x-ray source</vt:lpstr>
      <vt:lpstr>Cornell photoinjector achievements (so far!)</vt:lpstr>
      <vt:lpstr>Photocathode work at Cornell</vt:lpstr>
      <vt:lpstr>Just the beginning…</vt:lpstr>
      <vt:lpstr>New photo-gun: (&gt;5) improvement in the anticipated beam brightness</vt:lpstr>
      <vt:lpstr>Logistics</vt:lpstr>
      <vt:lpstr>Slide 10</vt:lpstr>
    </vt:vector>
  </TitlesOfParts>
  <Company>CLASSE, 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contractors' mtg, Aug 22-23</dc:title>
  <dc:creator>Ivan Bazarov</dc:creator>
  <cp:lastModifiedBy>Windows User</cp:lastModifiedBy>
  <cp:revision>1352</cp:revision>
  <cp:lastPrinted>2002-03-06T14:06:49Z</cp:lastPrinted>
  <dcterms:created xsi:type="dcterms:W3CDTF">1999-05-12T15:34:16Z</dcterms:created>
  <dcterms:modified xsi:type="dcterms:W3CDTF">2012-10-08T08:46:07Z</dcterms:modified>
</cp:coreProperties>
</file>