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2" r:id="rId2"/>
    <p:sldId id="354" r:id="rId3"/>
    <p:sldId id="341" r:id="rId4"/>
    <p:sldId id="366" r:id="rId5"/>
    <p:sldId id="356" r:id="rId6"/>
    <p:sldId id="357" r:id="rId7"/>
    <p:sldId id="358" r:id="rId8"/>
    <p:sldId id="360" r:id="rId9"/>
    <p:sldId id="367" r:id="rId10"/>
    <p:sldId id="368" r:id="rId11"/>
    <p:sldId id="363" r:id="rId12"/>
    <p:sldId id="371" r:id="rId13"/>
    <p:sldId id="364" r:id="rId14"/>
    <p:sldId id="372" r:id="rId15"/>
    <p:sldId id="362" r:id="rId16"/>
    <p:sldId id="369" r:id="rId17"/>
    <p:sldId id="370" r:id="rId18"/>
    <p:sldId id="365" r:id="rId19"/>
    <p:sldId id="35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48DFF-756F-4E81-853E-417BE8235D53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EDE14-E487-4429-8BF3-D8581C43E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42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6B9C-2B08-486D-A1D3-A192E3E4A3A5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4E7-B583-4037-AB89-51F3F89DE8C8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504C-C6FC-4E4A-9861-BA73A10514CE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BB8-23EF-4445-97DD-CAC8BC04CCDC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8D17-1A0C-4F9C-A635-5FC9758DB725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F46-3125-42BD-8F9A-D6AD80B4F0D4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7C0F-BC67-401D-851C-06FD51FFF67E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CC3-E7B2-4693-91AF-D80D534BA2BE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E568-169E-4DEB-83EE-08C7B9C9E85D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69C9-0E08-42ED-AC25-F41F42C5B980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4F04-FF7D-48AD-91D2-BEC4BFC0E8FA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1095-7499-41FA-94C6-0F685DCF6A87}" type="datetime1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8E66-DDE6-4E20-8D2A-E23610D77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emf"/><Relationship Id="rId7" Type="http://schemas.openxmlformats.org/officeDocument/2006/relationships/image" Target="../media/image58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833" y="797327"/>
            <a:ext cx="8229600" cy="53776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the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EuroFEL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Cathode Workshop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David H. Dowell</a:t>
            </a:r>
            <a:br>
              <a:rPr lang="en-US" sz="27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7030A0"/>
                </a:solidFill>
              </a:rPr>
              <a:t/>
            </a:r>
            <a:br>
              <a:rPr lang="en-US" sz="2200" b="1" dirty="0" smtClean="0">
                <a:solidFill>
                  <a:srgbClr val="7030A0"/>
                </a:solidFill>
              </a:rPr>
            </a:br>
            <a:r>
              <a:rPr lang="en-US" sz="2200" b="1" dirty="0" smtClean="0">
                <a:solidFill>
                  <a:srgbClr val="7030A0"/>
                </a:solidFill>
              </a:rPr>
              <a:t>Presented at</a:t>
            </a:r>
            <a:br>
              <a:rPr lang="en-US" sz="2200" b="1" dirty="0" smtClean="0">
                <a:solidFill>
                  <a:srgbClr val="7030A0"/>
                </a:solidFill>
              </a:rPr>
            </a:br>
            <a:r>
              <a:rPr lang="en-US" sz="2700" b="1" dirty="0" smtClean="0"/>
              <a:t>Photocathode Physics for Photoinjectors (P3) Workshop</a:t>
            </a:r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0000FF"/>
                </a:solidFill>
              </a:rPr>
              <a:t>Cornell University</a:t>
            </a:r>
            <a:br>
              <a:rPr lang="en-US" sz="2700" b="1" dirty="0" smtClean="0">
                <a:solidFill>
                  <a:srgbClr val="0000FF"/>
                </a:solidFill>
              </a:rPr>
            </a:br>
            <a:r>
              <a:rPr lang="en-US" sz="2700" b="1" dirty="0" smtClean="0">
                <a:solidFill>
                  <a:srgbClr val="0000FF"/>
                </a:solidFill>
              </a:rPr>
              <a:t>Ithaca, NY</a:t>
            </a:r>
            <a:br>
              <a:rPr lang="en-US" sz="2700" b="1" dirty="0" smtClean="0">
                <a:solidFill>
                  <a:srgbClr val="0000FF"/>
                </a:solidFill>
              </a:rPr>
            </a:br>
            <a:r>
              <a:rPr lang="en-US" sz="2700" b="1" dirty="0" smtClean="0">
                <a:solidFill>
                  <a:srgbClr val="0000FF"/>
                </a:solidFill>
              </a:rPr>
              <a:t> Oct. 2012</a:t>
            </a:r>
            <a:endParaRPr lang="en-US" sz="2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5689" y="212846"/>
            <a:ext cx="5390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emitter arrays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Tsujini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Nanofield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emitter arrays at PSI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–not posted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2871" y="135467"/>
            <a:ext cx="8094839" cy="6587066"/>
            <a:chOff x="595137" y="0"/>
            <a:chExt cx="8094839" cy="6587066"/>
          </a:xfrm>
          <a:noFill/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187" y="1018647"/>
              <a:ext cx="3829050" cy="3533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2686"/>
            <a:stretch>
              <a:fillRect/>
            </a:stretch>
          </p:blipFill>
          <p:spPr bwMode="auto">
            <a:xfrm>
              <a:off x="4868333" y="1066095"/>
              <a:ext cx="3810000" cy="41155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7707" b="47786"/>
            <a:stretch>
              <a:fillRect/>
            </a:stretch>
          </p:blipFill>
          <p:spPr bwMode="auto">
            <a:xfrm>
              <a:off x="595137" y="4594577"/>
              <a:ext cx="3867150" cy="19924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52183" y="0"/>
              <a:ext cx="7583165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Recent publication on using </a:t>
              </a:r>
              <a:r>
                <a:rPr lang="en-US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multifilamentary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Nb</a:t>
              </a:r>
              <a:r>
                <a:rPr lang="en-US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Sn as a cathode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en-US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Large charge extraction from metallic </a:t>
              </a:r>
              <a:r>
                <a:rPr lang="en-US" b="1" i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multifilamentary</a:t>
              </a:r>
              <a:r>
                <a:rPr lang="en-US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Nb</a:t>
              </a:r>
              <a:r>
                <a:rPr lang="en-US" b="1" i="1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Sn photocathode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en-US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Anghel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F. </a:t>
              </a:r>
              <a:r>
                <a:rPr lang="en-US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Ardana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-Lamas, F. </a:t>
              </a:r>
              <a:r>
                <a:rPr lang="en-US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LePimpec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and C.P. </a:t>
              </a:r>
              <a:r>
                <a:rPr lang="en-US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Hauri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PRL </a:t>
              </a:r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108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,194801(2012)]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54231" b="16518"/>
            <a:stretch>
              <a:fillRect/>
            </a:stretch>
          </p:blipFill>
          <p:spPr bwMode="auto">
            <a:xfrm>
              <a:off x="4822826" y="5226755"/>
              <a:ext cx="3867150" cy="13095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8029" y="248349"/>
            <a:ext cx="601760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Sertore: High QE Cs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photocathode at INFN Milano-LASA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59" y="894080"/>
            <a:ext cx="4022746" cy="28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86" y="883920"/>
            <a:ext cx="4114458" cy="290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23" y="3931920"/>
            <a:ext cx="3504842" cy="247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7604" y="4113869"/>
            <a:ext cx="3431279" cy="242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01" y="420414"/>
            <a:ext cx="3755552" cy="26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194" y="451946"/>
            <a:ext cx="397408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56" y="3415204"/>
            <a:ext cx="3824258" cy="270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4551" y="3449847"/>
            <a:ext cx="4040128" cy="28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372" y="171476"/>
            <a:ext cx="881029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Lederer: Operation of Cs2Te photocathodes at FLASH and PITZ, DESY preparation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7952"/>
            <a:ext cx="2244427" cy="221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602" y="788274"/>
            <a:ext cx="3433550" cy="25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496" y="789926"/>
            <a:ext cx="3571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00" y="3505337"/>
            <a:ext cx="4343610" cy="2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7149" y="3383667"/>
            <a:ext cx="4328676" cy="31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170" y="335550"/>
            <a:ext cx="3952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35" y="3082322"/>
            <a:ext cx="4332380" cy="279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70" y="320634"/>
            <a:ext cx="4011717" cy="26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700" y="3094715"/>
            <a:ext cx="3937000" cy="27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767" y="381706"/>
            <a:ext cx="3943527" cy="196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52400" y="2359661"/>
            <a:ext cx="3070247" cy="4485639"/>
            <a:chOff x="0" y="2219961"/>
            <a:chExt cx="3070247" cy="448563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219961"/>
              <a:ext cx="3064403" cy="2182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329289"/>
              <a:ext cx="3070247" cy="23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Rectangle 3"/>
          <p:cNvSpPr/>
          <p:nvPr/>
        </p:nvSpPr>
        <p:spPr>
          <a:xfrm>
            <a:off x="965200" y="0"/>
            <a:ext cx="7309557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LePimpec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Photocathode experience and developments at PSI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9570" y="4521200"/>
            <a:ext cx="3114430" cy="233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636" y="3301999"/>
            <a:ext cx="3009764" cy="2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b="6314"/>
          <a:stretch>
            <a:fillRect/>
          </a:stretch>
        </p:blipFill>
        <p:spPr bwMode="auto">
          <a:xfrm>
            <a:off x="3464063" y="2577304"/>
            <a:ext cx="3216137" cy="226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5800" y="3937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533" y="356570"/>
            <a:ext cx="7941733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Schubert: Cathode preparation for high average current ERL operation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03" y="826206"/>
            <a:ext cx="3211217" cy="241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053" y="937546"/>
            <a:ext cx="2702814" cy="204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022" y="926771"/>
            <a:ext cx="2824869" cy="20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956" y="3187374"/>
            <a:ext cx="4382558" cy="32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54" y="3469928"/>
            <a:ext cx="3805061" cy="269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 2012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1" y="413014"/>
            <a:ext cx="81844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Militsyn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perspective of use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GaAs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(III-IV) type photocathodes in the SRF guns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610" y="3532187"/>
            <a:ext cx="3531690" cy="266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23" y="880566"/>
            <a:ext cx="3447474" cy="258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264" y="850900"/>
            <a:ext cx="3556021" cy="26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74" y="3534521"/>
            <a:ext cx="3448226" cy="25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dirty="0" smtClean="0"/>
              <a:t>D. H. Dowell – 2012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6642" y="372533"/>
            <a:ext cx="6898235" cy="6771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on Requirements for cathodes from a SC Linac driven FEL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Schreiber, DESY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51" y="1151291"/>
            <a:ext cx="2109081" cy="29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30" y="1156758"/>
            <a:ext cx="4143903" cy="299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875" y="4051123"/>
            <a:ext cx="39528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1163" y="3993797"/>
            <a:ext cx="3952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2224" y="1727200"/>
            <a:ext cx="5742767" cy="3431822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4067" y="378180"/>
            <a:ext cx="5789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the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EuroFEL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Organizers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Attendees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6051" y="1302647"/>
            <a:ext cx="38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http://photocathodes2011.eurofel.eu/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DSC01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7200" y="2881771"/>
            <a:ext cx="3616207" cy="271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y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4667" y="1264914"/>
            <a:ext cx="5249333" cy="226920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dirty="0" smtClean="0"/>
              <a:t>D. H. Dowell – 2012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4546" y="167747"/>
            <a:ext cx="7088717" cy="1096609"/>
            <a:chOff x="1234546" y="167747"/>
            <a:chExt cx="7088717" cy="1096609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4546" y="167747"/>
              <a:ext cx="7080574" cy="1096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558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3538" y="744714"/>
              <a:ext cx="16097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schedul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53067"/>
            <a:ext cx="4937399" cy="521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6356" y="1174044"/>
            <a:ext cx="394351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invited + contributed talks in 1½ days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9689" y="3727352"/>
            <a:ext cx="3960108" cy="2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2556" y="25400"/>
            <a:ext cx="62671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Talks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Hannon: A summary of 2010 P3 Workshop at BNL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Cultera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Overview of photocathodes for high brightness beams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Dowell: Photocathode properties for photoinjector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21" y="1266613"/>
            <a:ext cx="7794979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cathode experience &amp; experiments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Cu photocathode operating experience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Trovo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Cu cathode experience at Fermi &amp; ozone cleaning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 Wang: Efficient low thermal-emittance metal cathode: a reality of pipe dream?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Lorusso: Thin film metallic-photocathodes grown by pulsed laser ablation.</a:t>
            </a: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Nietubyc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 film photocathodes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–no talk posted</a:t>
            </a: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LePimpec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Photocathode experience and developments at PSI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9338" y="3420529"/>
            <a:ext cx="5146281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emitter arrays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Tsujini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Nanofield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emitter arrays at PSI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–not posted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167" y="4206233"/>
            <a:ext cx="8660961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cathodes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Sertore: High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Cs2Te photocathode at INFN Milano-LASA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Lederer: Operation of Cs2Te photocathodes at FLASH and PITZ, DESY preparation system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387" y="5499947"/>
            <a:ext cx="796981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Cathodes for ERL’s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Schubert: Cathode preparation for high average current ERL operation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Militsyn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perspective of use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(III-IV) type photocathodes in the SRF guns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-- 2012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7688" y="136858"/>
            <a:ext cx="5853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Hannon:  A summary of 2010 P3 Workshop at BNL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46" y="698591"/>
            <a:ext cx="7005900" cy="526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398"/>
            <a:ext cx="2421989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9466"/>
            <a:ext cx="2569019" cy="19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H. Dowell -- P3 Workshop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7713" y="259645"/>
            <a:ext cx="717363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Cultrera:  Overview of photocathodes for high brightness beams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2213" y="793044"/>
            <a:ext cx="5612562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really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review 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cathode types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summaries of cathode properties and experience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list of references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05" y="4771495"/>
            <a:ext cx="2700517" cy="208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3932" y="1447801"/>
            <a:ext cx="2548467" cy="196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334" y="4617061"/>
            <a:ext cx="2609321" cy="20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4218" y="4957762"/>
            <a:ext cx="2459436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5342" y="3149600"/>
            <a:ext cx="2316979" cy="179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5333" y="2010268"/>
            <a:ext cx="4583289" cy="3321224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234" y="191911"/>
            <a:ext cx="778546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cathode experience &amp; experiments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Gatti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Cu photocathode operating experience at SPARC,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Frascati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4880"/>
            <a:ext cx="4547658" cy="325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154" y="1137744"/>
            <a:ext cx="4365766" cy="30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34908"/>
          <a:stretch>
            <a:fillRect/>
          </a:stretch>
        </p:blipFill>
        <p:spPr bwMode="auto">
          <a:xfrm>
            <a:off x="3691257" y="4483101"/>
            <a:ext cx="5401944" cy="19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641" y="4205914"/>
            <a:ext cx="3538537" cy="265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57111" y="238458"/>
            <a:ext cx="674511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Trovo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Cu cathode experience at Fermi &amp; ozone cleaning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955" y="745065"/>
            <a:ext cx="3702756" cy="218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267" y="931510"/>
            <a:ext cx="2847934" cy="190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48" y="3262490"/>
            <a:ext cx="3591124" cy="256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b="8214"/>
          <a:stretch>
            <a:fillRect/>
          </a:stretch>
        </p:blipFill>
        <p:spPr bwMode="auto">
          <a:xfrm>
            <a:off x="5294313" y="3043844"/>
            <a:ext cx="3680355" cy="259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7899" y="4981547"/>
            <a:ext cx="2883078" cy="128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845" y="520700"/>
            <a:ext cx="4176888" cy="33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b="6804"/>
          <a:stretch>
            <a:fillRect/>
          </a:stretch>
        </p:blipFill>
        <p:spPr bwMode="auto">
          <a:xfrm>
            <a:off x="1137003" y="4047067"/>
            <a:ext cx="3587142" cy="255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8334" y="4083756"/>
            <a:ext cx="3947419" cy="20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691" y="2776714"/>
            <a:ext cx="35623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794" y="301450"/>
            <a:ext cx="3746059" cy="279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82134" y="0"/>
            <a:ext cx="743937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Lorusso: Thin film metallic-photocathodes grown by pulsed laser ablation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84" y="748145"/>
            <a:ext cx="3615851" cy="271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0D78E66-DDE6-4E20-8D2A-E23610D77F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375" y="0"/>
            <a:ext cx="8308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 Wang: Efficient low thermal-emittance metal cathode: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reality or pipe dream?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156" y="3562598"/>
            <a:ext cx="3994516" cy="30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260" y="3631178"/>
            <a:ext cx="3550723" cy="263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8223" y="760019"/>
            <a:ext cx="3482630" cy="258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35231</TotalTime>
  <Words>614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Summary of the  2011 EuroFEL Cathode Workshop  David H. Dowell  Presented at Photocathode Physics for Photoinjectors (P3) Workshop  Cornell University Ithaca, NY  Oct. 2012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dowell</dc:creator>
  <cp:lastModifiedBy>dowell</cp:lastModifiedBy>
  <cp:revision>395</cp:revision>
  <dcterms:created xsi:type="dcterms:W3CDTF">2010-07-30T22:26:19Z</dcterms:created>
  <dcterms:modified xsi:type="dcterms:W3CDTF">2012-10-08T01:10:55Z</dcterms:modified>
</cp:coreProperties>
</file>