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6" r:id="rId3"/>
  </p:sldMasterIdLst>
  <p:notesMasterIdLst>
    <p:notesMasterId r:id="rId19"/>
  </p:notesMasterIdLst>
  <p:sldIdLst>
    <p:sldId id="256" r:id="rId4"/>
    <p:sldId id="260" r:id="rId5"/>
    <p:sldId id="287" r:id="rId6"/>
    <p:sldId id="259" r:id="rId7"/>
    <p:sldId id="279" r:id="rId8"/>
    <p:sldId id="286" r:id="rId9"/>
    <p:sldId id="278" r:id="rId10"/>
    <p:sldId id="280" r:id="rId11"/>
    <p:sldId id="281" r:id="rId12"/>
    <p:sldId id="289" r:id="rId13"/>
    <p:sldId id="261" r:id="rId14"/>
    <p:sldId id="272" r:id="rId15"/>
    <p:sldId id="262" r:id="rId16"/>
    <p:sldId id="275" r:id="rId17"/>
    <p:sldId id="288" r:id="rId1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2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43EBD-D3F1-450F-8A5D-2DCF0ABAEB09}" type="datetimeFigureOut">
              <a:rPr lang="de-DE" smtClean="0"/>
              <a:t>08.10.2012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899ED-0084-423B-9C9D-501FD1FAD5D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267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99ED-0084-423B-9C9D-501FD1FAD5D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19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00113" y="692150"/>
            <a:ext cx="6767512" cy="504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900113" y="1268413"/>
            <a:ext cx="67675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 txBox="1"/>
          <p:nvPr userDrawn="1"/>
        </p:nvSpPr>
        <p:spPr>
          <a:xfrm>
            <a:off x="71438" y="6215063"/>
            <a:ext cx="714375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CD40B398-F623-46F9-8127-79B515FA22F1}" type="slidenum">
              <a:rPr lang="de-DE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775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47971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9403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0271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005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57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539552" y="332656"/>
            <a:ext cx="8207375" cy="9353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003E89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3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68313" y="1557338"/>
            <a:ext cx="8207375" cy="4392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997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4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85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6346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08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04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965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75" y="-7938"/>
            <a:ext cx="9140825" cy="685641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pSp>
        <p:nvGrpSpPr>
          <p:cNvPr id="1027" name="Gruppieren 18"/>
          <p:cNvGrpSpPr>
            <a:grpSpLocks/>
          </p:cNvGrpSpPr>
          <p:nvPr/>
        </p:nvGrpSpPr>
        <p:grpSpPr bwMode="auto">
          <a:xfrm>
            <a:off x="-3175" y="0"/>
            <a:ext cx="9144000" cy="6858000"/>
            <a:chOff x="-3175" y="-19275"/>
            <a:chExt cx="9144000" cy="6858000"/>
          </a:xfrm>
        </p:grpSpPr>
        <p:grpSp>
          <p:nvGrpSpPr>
            <p:cNvPr id="1029" name="Gruppieren 14"/>
            <p:cNvGrpSpPr>
              <a:grpSpLocks/>
            </p:cNvGrpSpPr>
            <p:nvPr/>
          </p:nvGrpSpPr>
          <p:grpSpPr bwMode="auto">
            <a:xfrm>
              <a:off x="-3175" y="-19275"/>
              <a:ext cx="9144000" cy="6858000"/>
              <a:chOff x="0" y="0"/>
              <a:chExt cx="9144000" cy="6858000"/>
            </a:xfrm>
          </p:grpSpPr>
          <p:sp>
            <p:nvSpPr>
              <p:cNvPr id="1034" name="Rectangle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87338" cy="287338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6350" y="6426200"/>
                <a:ext cx="3059113" cy="144463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0" y="6713538"/>
                <a:ext cx="3059113" cy="144462"/>
              </a:xfrm>
              <a:prstGeom prst="rect">
                <a:avLst/>
              </a:prstGeom>
              <a:solidFill>
                <a:srgbClr val="9C9C9C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3057525" y="6567488"/>
                <a:ext cx="3059113" cy="144462"/>
              </a:xfrm>
              <a:prstGeom prst="rect">
                <a:avLst/>
              </a:prstGeom>
              <a:solidFill>
                <a:srgbClr val="B9B9B9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3175" y="6570663"/>
                <a:ext cx="3059113" cy="144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3062288" y="6711950"/>
                <a:ext cx="6081712" cy="1444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</p:grpSp>
        <p:grpSp>
          <p:nvGrpSpPr>
            <p:cNvPr id="1030" name="Gruppieren 15"/>
            <p:cNvGrpSpPr>
              <a:grpSpLocks/>
            </p:cNvGrpSpPr>
            <p:nvPr/>
          </p:nvGrpSpPr>
          <p:grpSpPr bwMode="auto">
            <a:xfrm>
              <a:off x="6011863" y="5157788"/>
              <a:ext cx="2808287" cy="1228725"/>
              <a:chOff x="6011863" y="5157788"/>
              <a:chExt cx="2808287" cy="1228725"/>
            </a:xfrm>
          </p:grpSpPr>
          <p:pic>
            <p:nvPicPr>
              <p:cNvPr id="1031" name="Grafik 19"/>
              <p:cNvPicPr>
                <a:picLocks noChangeAspect="1"/>
              </p:cNvPicPr>
              <p:nvPr/>
            </p:nvPicPr>
            <p:blipFill>
              <a:blip r:embed="rId3"/>
              <a:srcRect r="40276"/>
              <a:stretch>
                <a:fillRect/>
              </a:stretch>
            </p:blipFill>
            <p:spPr bwMode="auto">
              <a:xfrm>
                <a:off x="7077075" y="5157788"/>
                <a:ext cx="1743075" cy="1228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2" name="Bild 4" descr="DDC_Sticker_groß_Schatten_RGB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011863" y="5229225"/>
                <a:ext cx="1008062" cy="1008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001963" y="6672263"/>
            <a:ext cx="60198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dirty="0">
                <a:latin typeface="Arial" charset="0"/>
              </a:rPr>
              <a:t>                                                                                         </a:t>
            </a:r>
            <a:r>
              <a:rPr lang="de-DE" sz="900" dirty="0" err="1" smtClean="0">
                <a:latin typeface="Arial" charset="0"/>
              </a:rPr>
              <a:t>Rong</a:t>
            </a:r>
            <a:r>
              <a:rPr lang="de-DE" sz="900" baseline="0" dirty="0" smtClean="0">
                <a:latin typeface="Arial" charset="0"/>
              </a:rPr>
              <a:t> </a:t>
            </a:r>
            <a:r>
              <a:rPr lang="de-DE" sz="900" baseline="0" dirty="0" err="1" smtClean="0">
                <a:latin typeface="Arial" charset="0"/>
              </a:rPr>
              <a:t>Xiang</a:t>
            </a:r>
            <a:r>
              <a:rPr lang="de-DE" sz="900" baseline="0" dirty="0" smtClean="0">
                <a:latin typeface="Arial" charset="0"/>
              </a:rPr>
              <a:t> </a:t>
            </a:r>
            <a:r>
              <a:rPr lang="de-DE" sz="900" dirty="0" smtClean="0">
                <a:latin typeface="Arial" charset="0"/>
              </a:rPr>
              <a:t>I  r.xiang@hzdr.de  </a:t>
            </a:r>
            <a:r>
              <a:rPr lang="de-DE" sz="900" dirty="0">
                <a:latin typeface="Arial" charset="0"/>
              </a:rPr>
              <a:t>I  www.hzdr.de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6575425"/>
            <a:ext cx="3059113" cy="144463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057525" y="6575425"/>
            <a:ext cx="6086475" cy="14446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059832" y="6681788"/>
            <a:ext cx="5940722" cy="176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de-DE" sz="900" dirty="0">
                <a:latin typeface="Arial" charset="0"/>
              </a:rPr>
              <a:t>                                                                                   </a:t>
            </a:r>
            <a:r>
              <a:rPr lang="de-DE" sz="900" dirty="0" err="1" smtClean="0">
                <a:latin typeface="Arial" charset="0"/>
              </a:rPr>
              <a:t>Rong</a:t>
            </a:r>
            <a:r>
              <a:rPr lang="de-DE" sz="900" dirty="0" smtClean="0">
                <a:latin typeface="Arial" charset="0"/>
              </a:rPr>
              <a:t> </a:t>
            </a:r>
            <a:r>
              <a:rPr lang="de-DE" sz="900" dirty="0" err="1" smtClean="0">
                <a:latin typeface="Arial" charset="0"/>
              </a:rPr>
              <a:t>Xiang</a:t>
            </a:r>
            <a:r>
              <a:rPr lang="de-DE" sz="900" dirty="0" smtClean="0">
                <a:latin typeface="Arial" charset="0"/>
              </a:rPr>
              <a:t>  </a:t>
            </a:r>
            <a:r>
              <a:rPr lang="de-DE" sz="900" dirty="0">
                <a:latin typeface="Arial" charset="0"/>
              </a:rPr>
              <a:t>I  </a:t>
            </a:r>
            <a:r>
              <a:rPr lang="de-DE" sz="900" dirty="0" smtClean="0">
                <a:latin typeface="Arial" charset="0"/>
              </a:rPr>
              <a:t>r.xiang@hzdr.de I  www.hzdr.de</a:t>
            </a:r>
            <a:endParaRPr lang="de-DE" sz="2400" dirty="0">
              <a:latin typeface="Times" pitchFamily="18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0" y="6718300"/>
            <a:ext cx="3059113" cy="147638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6443663" y="6530975"/>
            <a:ext cx="252095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de-DE" sz="900">
                <a:solidFill>
                  <a:schemeClr val="bg1"/>
                </a:solidFill>
                <a:latin typeface="Arial" charset="0"/>
              </a:rPr>
              <a:t>           Member of the Helmholtz Association</a:t>
            </a:r>
          </a:p>
        </p:txBody>
      </p:sp>
      <p:pic>
        <p:nvPicPr>
          <p:cNvPr id="3077" name="Grafik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6165850"/>
            <a:ext cx="118903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6165850"/>
            <a:ext cx="7921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feld 16"/>
          <p:cNvSpPr txBox="1">
            <a:spLocks noChangeArrowheads="1"/>
          </p:cNvSpPr>
          <p:nvPr/>
        </p:nvSpPr>
        <p:spPr bwMode="auto">
          <a:xfrm>
            <a:off x="144463" y="6524625"/>
            <a:ext cx="971550" cy="230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900">
                <a:solidFill>
                  <a:schemeClr val="bg1"/>
                </a:solidFill>
                <a:latin typeface="Arial" charset="0"/>
              </a:rPr>
              <a:t>Page </a:t>
            </a:r>
            <a:fld id="{244B8412-7387-4693-BE13-63A77586A54E}" type="slidenum">
              <a:rPr lang="de-DE" sz="900">
                <a:solidFill>
                  <a:schemeClr val="bg1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de-DE" sz="900">
              <a:solidFill>
                <a:schemeClr val="bg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Line 10"/>
          <p:cNvSpPr>
            <a:spLocks noChangeShapeType="1"/>
          </p:cNvSpPr>
          <p:nvPr userDrawn="1"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6147" name="Picture 18" descr="FZD-Bildmarke_Preussel_wtransparent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1" name="Text Box 29"/>
          <p:cNvSpPr txBox="1">
            <a:spLocks noChangeArrowheads="1"/>
          </p:cNvSpPr>
          <p:nvPr userDrawn="1"/>
        </p:nvSpPr>
        <p:spPr bwMode="auto">
          <a:xfrm>
            <a:off x="287338" y="6619875"/>
            <a:ext cx="2438400" cy="122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800">
                <a:solidFill>
                  <a:srgbClr val="FFFFFF"/>
                </a:solidFill>
                <a:latin typeface="Arial" charset="0"/>
                <a:cs typeface="+mn-cs"/>
              </a:rPr>
              <a:t>Seite </a:t>
            </a:r>
            <a:fld id="{031F22FA-DD2A-40B5-8A4B-FDF362CB1471}" type="slidenum">
              <a:rPr lang="de-DE" sz="800">
                <a:solidFill>
                  <a:srgbClr val="FFFFFF"/>
                </a:solidFill>
                <a:latin typeface="Arial" charset="0"/>
                <a:cs typeface="+mn-cs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de-DE" sz="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6149" name="Bild 5" descr="DDC_Logo_110x50_4C.eps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37288"/>
            <a:ext cx="719137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9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4183063" y="0"/>
            <a:ext cx="49593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0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-7938" y="0"/>
            <a:ext cx="4191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 bwMode="auto">
          <a:xfrm>
            <a:off x="-7938" y="0"/>
            <a:ext cx="9150351" cy="574675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lIns="90000" tIns="46800" rIns="90000" bIns="46800"/>
          <a:lstStyle/>
          <a:p>
            <a:pPr>
              <a:defRPr/>
            </a:pP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7938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lIns="90000" tIns="46800" rIns="90000" bIns="46800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6154" name="Grafik 12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15888"/>
            <a:ext cx="12969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4"/>
          <p:cNvSpPr>
            <a:spLocks noChangeArrowheads="1"/>
          </p:cNvSpPr>
          <p:nvPr userDrawn="1"/>
        </p:nvSpPr>
        <p:spPr bwMode="auto">
          <a:xfrm>
            <a:off x="-7938" y="6619875"/>
            <a:ext cx="3048001" cy="1254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5" name="Rectangle 24"/>
          <p:cNvSpPr>
            <a:spLocks noChangeArrowheads="1"/>
          </p:cNvSpPr>
          <p:nvPr userDrawn="1"/>
        </p:nvSpPr>
        <p:spPr bwMode="auto">
          <a:xfrm>
            <a:off x="3038475" y="6619875"/>
            <a:ext cx="6103938" cy="12541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6" name="Rectangle 24"/>
          <p:cNvSpPr>
            <a:spLocks noChangeArrowheads="1"/>
          </p:cNvSpPr>
          <p:nvPr userDrawn="1"/>
        </p:nvSpPr>
        <p:spPr bwMode="auto">
          <a:xfrm>
            <a:off x="-7938" y="6742113"/>
            <a:ext cx="3048001" cy="12541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7637463" y="6591300"/>
            <a:ext cx="1452562" cy="184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600" dirty="0">
                <a:solidFill>
                  <a:srgbClr val="FFFFFF"/>
                </a:solidFill>
                <a:latin typeface="Arial" charset="0"/>
                <a:cs typeface="+mn-cs"/>
              </a:rPr>
              <a:t>Mitglied der Helmholtz-Gemeinschaft</a:t>
            </a:r>
          </a:p>
        </p:txBody>
      </p:sp>
      <p:pic>
        <p:nvPicPr>
          <p:cNvPr id="6159" name="Grafik 1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286500"/>
            <a:ext cx="12858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4"/>
          <p:cNvSpPr>
            <a:spLocks noChangeArrowheads="1"/>
          </p:cNvSpPr>
          <p:nvPr userDrawn="1"/>
        </p:nvSpPr>
        <p:spPr bwMode="auto">
          <a:xfrm>
            <a:off x="3038475" y="6742113"/>
            <a:ext cx="6103938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 userDrawn="1"/>
        </p:nvSpPr>
        <p:spPr bwMode="auto">
          <a:xfrm>
            <a:off x="4763" y="6597650"/>
            <a:ext cx="2982912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Jochen</a:t>
            </a:r>
            <a:r>
              <a:rPr lang="en-US" sz="600" dirty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  <a:r>
              <a:rPr lang="en-US" sz="600" dirty="0" err="1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Teichert</a:t>
            </a:r>
            <a:r>
              <a:rPr lang="en-US" sz="600" dirty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 </a:t>
            </a:r>
            <a:r>
              <a:rPr lang="de-DE" sz="600" dirty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j.teichert@hzdr.de</a:t>
            </a:r>
            <a:r>
              <a:rPr lang="en-US" sz="600" dirty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  <a:r>
              <a:rPr lang="de-DE" sz="600" dirty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</a:t>
            </a:r>
            <a:r>
              <a:rPr lang="en-US" sz="600" dirty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www.hzdr.de  </a:t>
            </a:r>
            <a:r>
              <a:rPr lang="de-DE" sz="600" dirty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 HZDR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142875" y="6215063"/>
            <a:ext cx="3571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16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zdr.de/ELBE/logbook/SRF_GUN_2012/08.23/cathode%20170412Mo(TiN)%20compare%203.jp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80517" y="2574655"/>
            <a:ext cx="8382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Photocathodes for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Rossendorf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SRF gun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727450" y="3645024"/>
            <a:ext cx="14516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200" dirty="0" err="1">
                <a:solidFill>
                  <a:srgbClr val="FFFFFF"/>
                </a:solidFill>
              </a:rPr>
              <a:t>Rong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 smtClean="0">
                <a:solidFill>
                  <a:srgbClr val="FFFFFF"/>
                </a:solidFill>
              </a:rPr>
              <a:t>Xiang</a:t>
            </a:r>
            <a:endParaRPr lang="de-DE" sz="2200" dirty="0" smtClea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9" y="624516"/>
            <a:ext cx="8111136" cy="974649"/>
          </a:xfrm>
          <a:prstGeom prst="rect">
            <a:avLst/>
          </a:prstGeom>
        </p:spPr>
      </p:pic>
      <p:pic>
        <p:nvPicPr>
          <p:cNvPr id="10" name="Picture 678" descr="image0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301208"/>
            <a:ext cx="2029167" cy="86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39552" y="5229200"/>
            <a:ext cx="2016224" cy="1008112"/>
            <a:chOff x="539552" y="5085184"/>
            <a:chExt cx="2016224" cy="1008112"/>
          </a:xfrm>
        </p:grpSpPr>
        <p:sp>
          <p:nvSpPr>
            <p:cNvPr id="3" name="Rectangle 2"/>
            <p:cNvSpPr/>
            <p:nvPr/>
          </p:nvSpPr>
          <p:spPr>
            <a:xfrm>
              <a:off x="539552" y="5085184"/>
              <a:ext cx="2016224" cy="10081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98" descr="http://www.deutsches-klima-konsortium.de/uploads/tx_n4mfundings/Logo_-_BMBF_2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1" y="5157192"/>
              <a:ext cx="1815242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7520" r="8271" b="3253"/>
          <a:stretch/>
        </p:blipFill>
        <p:spPr bwMode="auto">
          <a:xfrm>
            <a:off x="5652120" y="3121923"/>
            <a:ext cx="3066996" cy="241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3968" y="33266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charset="0"/>
              </a:rPr>
              <a:t>GaN</a:t>
            </a:r>
            <a:r>
              <a:rPr lang="en-US" dirty="0" smtClean="0">
                <a:latin typeface="Arial" charset="0"/>
              </a:rPr>
              <a:t> (</a:t>
            </a:r>
            <a:r>
              <a:rPr lang="en-US" dirty="0">
                <a:latin typeface="Arial" charset="0"/>
              </a:rPr>
              <a:t>Cs)</a:t>
            </a:r>
            <a:endParaRPr lang="en-US" dirty="0"/>
          </a:p>
        </p:txBody>
      </p:sp>
      <p:pic>
        <p:nvPicPr>
          <p:cNvPr id="4" name="Picture 95" descr="https://www.hzdr.de/ELBE/logbook/SRF_2011/06.28%20GaN/IMG_06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7" t="39478" r="24895" b="9130"/>
          <a:stretch/>
        </p:blipFill>
        <p:spPr bwMode="auto">
          <a:xfrm>
            <a:off x="713175" y="1988840"/>
            <a:ext cx="1612034" cy="159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439511" y="2060848"/>
            <a:ext cx="3644657" cy="157609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Genev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Genev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Genev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Genev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charset="-128"/>
              </a:defRPr>
            </a:lvl9pPr>
          </a:lstStyle>
          <a:p>
            <a:pPr marL="2857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sz="1600" dirty="0" err="1">
                <a:latin typeface="Arial" pitchFamily="34" charset="0"/>
                <a:ea typeface="+mn-ea"/>
                <a:cs typeface="Arial" pitchFamily="34" charset="0"/>
              </a:rPr>
              <a:t>GaN</a:t>
            </a:r>
            <a:r>
              <a:rPr lang="en-US" altLang="zh-CN" sz="1600" dirty="0">
                <a:latin typeface="Arial" pitchFamily="34" charset="0"/>
                <a:ea typeface="+mn-ea"/>
                <a:cs typeface="Arial" pitchFamily="34" charset="0"/>
              </a:rPr>
              <a:t> on sapphire with Au/Ni electrode</a:t>
            </a:r>
          </a:p>
          <a:p>
            <a:pPr marL="2857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de-DE" altLang="zh-CN" sz="1600" dirty="0" err="1">
                <a:latin typeface="Arial" pitchFamily="34" charset="0"/>
                <a:ea typeface="+mn-ea"/>
                <a:cs typeface="Arial" pitchFamily="34" charset="0"/>
              </a:rPr>
              <a:t>Only</a:t>
            </a:r>
            <a:r>
              <a:rPr lang="de-DE" altLang="zh-CN" sz="1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altLang="zh-CN" sz="1600" dirty="0" err="1">
                <a:latin typeface="Arial" pitchFamily="34" charset="0"/>
                <a:ea typeface="+mn-ea"/>
                <a:cs typeface="Arial" pitchFamily="34" charset="0"/>
              </a:rPr>
              <a:t>cesium</a:t>
            </a:r>
            <a:r>
              <a:rPr lang="de-DE" altLang="zh-CN" sz="1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2857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de-DE" altLang="zh-CN" sz="1600" dirty="0">
                <a:latin typeface="Arial" pitchFamily="34" charset="0"/>
                <a:ea typeface="+mn-ea"/>
                <a:cs typeface="Arial" pitchFamily="34" charset="0"/>
              </a:rPr>
              <a:t>262 </a:t>
            </a:r>
            <a:r>
              <a:rPr lang="de-DE" altLang="zh-CN" sz="1600" dirty="0" err="1">
                <a:latin typeface="Arial" pitchFamily="34" charset="0"/>
                <a:ea typeface="+mn-ea"/>
                <a:cs typeface="Arial" pitchFamily="34" charset="0"/>
              </a:rPr>
              <a:t>nm</a:t>
            </a:r>
            <a:r>
              <a:rPr lang="de-DE" altLang="zh-CN" sz="1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altLang="zh-CN" sz="1600" dirty="0" err="1">
                <a:latin typeface="Arial" pitchFamily="34" charset="0"/>
                <a:ea typeface="+mn-ea"/>
                <a:cs typeface="Arial" pitchFamily="34" charset="0"/>
              </a:rPr>
              <a:t>laser</a:t>
            </a:r>
            <a:endParaRPr lang="de-DE" altLang="zh-CN" sz="16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2857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de-DE" altLang="zh-CN" sz="1600" dirty="0">
                <a:latin typeface="Arial" pitchFamily="34" charset="0"/>
                <a:ea typeface="+mn-ea"/>
                <a:cs typeface="Arial" pitchFamily="34" charset="0"/>
              </a:rPr>
              <a:t>~ 10</a:t>
            </a:r>
            <a:r>
              <a:rPr lang="de-DE" altLang="zh-CN" sz="1600" baseline="30000" dirty="0">
                <a:latin typeface="Arial" pitchFamily="34" charset="0"/>
                <a:ea typeface="+mn-ea"/>
                <a:cs typeface="Arial" pitchFamily="34" charset="0"/>
              </a:rPr>
              <a:t>-9</a:t>
            </a:r>
            <a:r>
              <a:rPr lang="de-DE" altLang="zh-CN" sz="1600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altLang="zh-CN" sz="1600" dirty="0" err="1">
                <a:latin typeface="Arial" pitchFamily="34" charset="0"/>
                <a:ea typeface="+mn-ea"/>
                <a:cs typeface="Arial" pitchFamily="34" charset="0"/>
              </a:rPr>
              <a:t>mbar</a:t>
            </a:r>
            <a:endParaRPr lang="de-DE" altLang="zh-CN" sz="16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endParaRPr lang="de-DE" altLang="zh-CN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329" y="886415"/>
            <a:ext cx="3710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latin typeface="Arial" pitchFamily="34" charset="0"/>
                <a:cs typeface="Arial" pitchFamily="34" charset="0"/>
              </a:rPr>
              <a:t>wide band gap (3.4 </a:t>
            </a:r>
            <a:r>
              <a:rPr lang="en-US" altLang="zh-CN" dirty="0" err="1">
                <a:latin typeface="Arial" pitchFamily="34" charset="0"/>
                <a:cs typeface="Arial" pitchFamily="34" charset="0"/>
              </a:rPr>
              <a:t>eV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latin typeface="Arial" pitchFamily="34" charset="0"/>
                <a:cs typeface="Arial" pitchFamily="34" charset="0"/>
              </a:rPr>
              <a:t>negative electron affinity (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NEA)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latin typeface="Arial" pitchFamily="34" charset="0"/>
                <a:cs typeface="Arial" pitchFamily="34" charset="0"/>
              </a:rPr>
              <a:t>Robust: 10</a:t>
            </a:r>
            <a:r>
              <a:rPr lang="en-US" altLang="zh-CN" baseline="30000" dirty="0">
                <a:latin typeface="Arial" pitchFamily="34" charset="0"/>
                <a:cs typeface="Arial" pitchFamily="34" charset="0"/>
              </a:rPr>
              <a:t>-9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mbar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8024" y="5888305"/>
            <a:ext cx="16803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err="1">
                <a:solidFill>
                  <a:prstClr val="black"/>
                </a:solidFill>
              </a:rPr>
              <a:t>R.Xiang</a:t>
            </a:r>
            <a:r>
              <a:rPr lang="en-US" sz="1200" dirty="0">
                <a:solidFill>
                  <a:prstClr val="black"/>
                </a:solidFill>
              </a:rPr>
              <a:t>, et al., ERL 2011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21" y="5673519"/>
            <a:ext cx="2265986" cy="28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3528" y="332656"/>
            <a:ext cx="849694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3E89"/>
              </a:buClr>
            </a:pPr>
            <a:r>
              <a:rPr lang="en-US" dirty="0">
                <a:solidFill>
                  <a:schemeClr val="accent1"/>
                </a:solidFill>
                <a:latin typeface="Arial" charset="0"/>
              </a:rPr>
              <a:t>3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</a:rPr>
              <a:t>. Test new photocathode candidates: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endParaRPr lang="en-US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75" y="3720428"/>
            <a:ext cx="3548664" cy="266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43" y="476672"/>
            <a:ext cx="3170529" cy="264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0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332656"/>
            <a:ext cx="50943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3E89"/>
              </a:buClr>
            </a:pPr>
            <a:r>
              <a:rPr lang="de-DE" dirty="0">
                <a:solidFill>
                  <a:schemeClr val="accent1"/>
                </a:solidFill>
                <a:latin typeface="Arial" charset="0"/>
              </a:rPr>
              <a:t>4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.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GaAs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photocathodes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for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the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SRF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gun</a:t>
            </a:r>
            <a:endParaRPr lang="de-DE" dirty="0">
              <a:solidFill>
                <a:schemeClr val="accent1"/>
              </a:solidFill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endParaRPr lang="de-DE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358915" y="1196752"/>
            <a:ext cx="6952817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>
              <a:defRPr/>
            </a:pPr>
            <a:r>
              <a:rPr lang="en-US" sz="1800" b="1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preparation and transfer system for </a:t>
            </a:r>
            <a:r>
              <a:rPr lang="en-US" sz="1800" b="1" dirty="0" err="1" smtClean="0">
                <a:latin typeface="Arial" pitchFamily="34" charset="0"/>
                <a:ea typeface="Geneva" pitchFamily="34" charset="-128"/>
                <a:cs typeface="Arial" pitchFamily="34" charset="0"/>
              </a:rPr>
              <a:t>GaAs</a:t>
            </a:r>
            <a:r>
              <a:rPr lang="en-US" sz="1800" b="1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 (</a:t>
            </a:r>
            <a:r>
              <a:rPr lang="en-US" sz="1800" b="1" dirty="0" err="1" smtClean="0">
                <a:latin typeface="Arial" pitchFamily="34" charset="0"/>
                <a:ea typeface="Geneva" pitchFamily="34" charset="-128"/>
                <a:cs typeface="Arial" pitchFamily="34" charset="0"/>
              </a:rPr>
              <a:t>Cs,O</a:t>
            </a:r>
            <a:r>
              <a:rPr lang="en-US" sz="1800" b="1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)</a:t>
            </a:r>
          </a:p>
          <a:p>
            <a:pPr algn="just">
              <a:defRPr/>
            </a:pPr>
            <a:endParaRPr lang="en-US" sz="1400" b="1" dirty="0" smtClean="0">
              <a:latin typeface="Arial" pitchFamily="34" charset="0"/>
              <a:ea typeface="Geneva" pitchFamily="34" charset="-128"/>
              <a:cs typeface="Arial" pitchFamily="34" charset="0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en-US" altLang="zh-CN" sz="16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Close to SRF gun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en-US" altLang="zh-CN" sz="16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XHV chamber 10</a:t>
            </a:r>
            <a:r>
              <a:rPr lang="en-US" altLang="zh-CN" sz="1600" baseline="300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-11 </a:t>
            </a:r>
            <a:r>
              <a:rPr lang="en-US" altLang="zh-CN" sz="16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mbar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en-US" altLang="zh-CN" sz="16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Green light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First cathode planned in 2013</a:t>
            </a:r>
          </a:p>
          <a:p>
            <a:pPr algn="just">
              <a:defRPr/>
            </a:pPr>
            <a:endParaRPr lang="en-US" sz="1600" dirty="0" smtClean="0">
              <a:latin typeface="Arial" pitchFamily="34" charset="0"/>
              <a:ea typeface="Geneva" pitchFamily="34" charset="-128"/>
              <a:cs typeface="Arial" pitchFamily="34" charset="0"/>
            </a:endParaRPr>
          </a:p>
          <a:p>
            <a:pPr algn="just">
              <a:defRPr/>
            </a:pPr>
            <a:r>
              <a:rPr lang="en-US" sz="1800" b="1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Interesting points:</a:t>
            </a:r>
          </a:p>
          <a:p>
            <a:pPr algn="just">
              <a:defRPr/>
            </a:pPr>
            <a:r>
              <a:rPr lang="en-US" sz="1200" b="1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zh-CN" sz="16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      QE / lifetime  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zh-CN" sz="16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      dielectric loss on crystal</a:t>
            </a:r>
          </a:p>
          <a:p>
            <a:pPr>
              <a:buFont typeface="Arial" charset="0"/>
              <a:buChar char="•"/>
              <a:defRPr/>
            </a:pPr>
            <a:r>
              <a:rPr lang="en-US" altLang="zh-CN" sz="16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      temporal response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zh-CN" sz="16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      thermal </a:t>
            </a:r>
            <a:r>
              <a:rPr lang="en-US" altLang="zh-CN" sz="1600" dirty="0" err="1" smtClean="0">
                <a:latin typeface="Arial" pitchFamily="34" charset="0"/>
                <a:ea typeface="Geneva" pitchFamily="34" charset="-128"/>
                <a:cs typeface="Arial" pitchFamily="34" charset="0"/>
              </a:rPr>
              <a:t>emittance</a:t>
            </a:r>
            <a:endParaRPr lang="en-US" altLang="zh-CN" sz="1600" dirty="0" smtClean="0">
              <a:latin typeface="Arial" pitchFamily="34" charset="0"/>
              <a:ea typeface="Geneva" pitchFamily="34" charset="-128"/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altLang="zh-CN" sz="16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      potential field emission </a:t>
            </a:r>
          </a:p>
          <a:p>
            <a:pPr>
              <a:defRPr/>
            </a:pPr>
            <a:r>
              <a:rPr lang="en-US" altLang="zh-CN" sz="1600" dirty="0">
                <a:latin typeface="Arial" pitchFamily="34" charset="0"/>
                <a:ea typeface="Geneva" pitchFamily="34" charset="-128"/>
                <a:cs typeface="Arial" pitchFamily="34" charset="0"/>
              </a:rPr>
              <a:t> </a:t>
            </a:r>
            <a:r>
              <a:rPr lang="en-US" altLang="zh-CN" sz="1600" dirty="0" smtClean="0">
                <a:latin typeface="Arial" pitchFamily="34" charset="0"/>
                <a:ea typeface="Geneva" pitchFamily="34" charset="-128"/>
                <a:cs typeface="Arial" pitchFamily="34" charset="0"/>
              </a:rPr>
              <a:t>      dark current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43977" y="1772816"/>
            <a:ext cx="5580995" cy="4362815"/>
            <a:chOff x="3352089" y="1034387"/>
            <a:chExt cx="5580995" cy="43628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034387"/>
              <a:ext cx="4136762" cy="4362815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979496" y="2418356"/>
              <a:ext cx="989474" cy="18747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Oval 3"/>
            <p:cNvSpPr/>
            <p:nvPr/>
          </p:nvSpPr>
          <p:spPr>
            <a:xfrm>
              <a:off x="5968970" y="2418356"/>
              <a:ext cx="1728192" cy="15841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432160" y="2892628"/>
              <a:ext cx="1500924" cy="64633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 </a:t>
              </a:r>
              <a:r>
                <a:rPr lang="en-US" dirty="0" err="1" smtClean="0"/>
                <a:t>GaAs</a:t>
              </a:r>
              <a:r>
                <a:rPr lang="en-US" dirty="0" smtClean="0"/>
                <a:t> Prep- </a:t>
              </a:r>
            </a:p>
            <a:p>
              <a:r>
                <a:rPr lang="en-US" dirty="0" smtClean="0"/>
                <a:t>system</a:t>
              </a:r>
              <a:endParaRPr lang="de-DE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393178" y="4365104"/>
              <a:ext cx="1728192" cy="8640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52089" y="3031128"/>
              <a:ext cx="1846339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dirty="0" smtClean="0"/>
                <a:t>. Connect to gun</a:t>
              </a:r>
              <a:endParaRPr lang="de-DE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24128" y="4730053"/>
              <a:ext cx="2458494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 Storage and transport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5341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872" y="4647764"/>
            <a:ext cx="4968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Cathode 106 mm long</a:t>
            </a:r>
          </a:p>
          <a:p>
            <a:r>
              <a:rPr lang="en-US" dirty="0" smtClean="0"/>
              <a:t>plug  ɸ10mm </a:t>
            </a:r>
            <a:r>
              <a:rPr lang="en-US" dirty="0"/>
              <a:t>x </a:t>
            </a:r>
            <a:r>
              <a:rPr lang="en-US" dirty="0" smtClean="0"/>
              <a:t>6mm (</a:t>
            </a:r>
            <a:r>
              <a:rPr lang="en-US" dirty="0"/>
              <a:t>modified from </a:t>
            </a:r>
            <a:r>
              <a:rPr lang="en-US" dirty="0" smtClean="0"/>
              <a:t>HZB-plug)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Easier for transport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Easier for heat-cleaning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23528" y="332656"/>
            <a:ext cx="50943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3E89"/>
              </a:buClr>
            </a:pPr>
            <a:r>
              <a:rPr lang="de-DE" dirty="0">
                <a:solidFill>
                  <a:schemeClr val="accent1"/>
                </a:solidFill>
                <a:latin typeface="Arial" charset="0"/>
              </a:rPr>
              <a:t>4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.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GaAs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photocathodes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for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the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SRF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gun</a:t>
            </a:r>
            <a:endParaRPr lang="de-DE" dirty="0">
              <a:solidFill>
                <a:schemeClr val="accent1"/>
              </a:solidFill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endParaRPr lang="de-DE" dirty="0">
              <a:solidFill>
                <a:schemeClr val="accent1"/>
              </a:solidFill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79412" y="1013091"/>
            <a:ext cx="4577792" cy="3312368"/>
            <a:chOff x="1165762" y="3812542"/>
            <a:chExt cx="3278114" cy="2334747"/>
          </a:xfrm>
        </p:grpSpPr>
        <p:grpSp>
          <p:nvGrpSpPr>
            <p:cNvPr id="24" name="Group 23"/>
            <p:cNvGrpSpPr/>
            <p:nvPr/>
          </p:nvGrpSpPr>
          <p:grpSpPr>
            <a:xfrm>
              <a:off x="1165762" y="3812542"/>
              <a:ext cx="3149730" cy="2334747"/>
              <a:chOff x="981213" y="4509120"/>
              <a:chExt cx="3149730" cy="233474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213" y="4509120"/>
                <a:ext cx="2444905" cy="2334747"/>
              </a:xfrm>
              <a:prstGeom prst="rect">
                <a:avLst/>
              </a:prstGeom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47" r="28860"/>
              <a:stretch/>
            </p:blipFill>
            <p:spPr bwMode="auto">
              <a:xfrm>
                <a:off x="2721292" y="4509120"/>
                <a:ext cx="1409651" cy="126156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Oval 27"/>
              <p:cNvSpPr/>
              <p:nvPr/>
            </p:nvSpPr>
            <p:spPr>
              <a:xfrm>
                <a:off x="2627784" y="4509120"/>
                <a:ext cx="1435441" cy="1296144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818553" y="6309320"/>
                <a:ext cx="385295" cy="415941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3064952" y="5739070"/>
                <a:ext cx="138896" cy="570251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3134400" y="6517290"/>
                <a:ext cx="572540" cy="15729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3779912" y="5714694"/>
              <a:ext cx="663964" cy="36933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GaAs</a:t>
              </a:r>
              <a:endParaRPr lang="en-US" dirty="0"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80" y="4157190"/>
            <a:ext cx="3198730" cy="186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2745" y="5571563"/>
            <a:ext cx="255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VG </a:t>
            </a:r>
            <a:r>
              <a:rPr lang="en-US" sz="1400" dirty="0" err="1" smtClean="0"/>
              <a:t>Scienta</a:t>
            </a:r>
            <a:r>
              <a:rPr lang="en-US" dirty="0" smtClean="0"/>
              <a:t> sample handling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16016" y="1058668"/>
            <a:ext cx="4287228" cy="2730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Reservoi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60" y="1308130"/>
            <a:ext cx="1363884" cy="225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19586" y="1738615"/>
            <a:ext cx="25836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Arial" pitchFamily="34" charset="0"/>
                <a:ea typeface="Geneva" pitchFamily="34" charset="-128"/>
                <a:cs typeface="Arial" pitchFamily="34" charset="0"/>
              </a:rPr>
              <a:t>Transport only small plugs (up to 6 plugs)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HZB-carrier for storage and transport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r="10992"/>
          <a:stretch/>
        </p:blipFill>
        <p:spPr>
          <a:xfrm>
            <a:off x="1" y="1248568"/>
            <a:ext cx="4283968" cy="3556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3" y="4941168"/>
            <a:ext cx="453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detectable dark current from </a:t>
            </a:r>
            <a:r>
              <a:rPr lang="en-US" dirty="0" err="1" smtClean="0"/>
              <a:t>GaAs</a:t>
            </a:r>
            <a:r>
              <a:rPr lang="en-US" dirty="0" smtClean="0"/>
              <a:t>-crystal. </a:t>
            </a:r>
          </a:p>
          <a:p>
            <a:r>
              <a:rPr lang="en-US" dirty="0" smtClean="0"/>
              <a:t>But after activation?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26105" y="1196751"/>
            <a:ext cx="4684937" cy="3608289"/>
            <a:chOff x="314845" y="980728"/>
            <a:chExt cx="5184576" cy="36150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45" y="980728"/>
              <a:ext cx="5184576" cy="36150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82306" y="4204284"/>
              <a:ext cx="122559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 time (</a:t>
              </a:r>
              <a:r>
                <a:rPr lang="en-US" sz="1100" dirty="0" err="1" smtClean="0"/>
                <a:t>hh:mm</a:t>
              </a:r>
              <a:r>
                <a:rPr lang="en-US" sz="1100" dirty="0" smtClean="0"/>
                <a:t>)</a:t>
              </a:r>
              <a:endParaRPr lang="de-DE" sz="11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46547" y="492501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Gun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GaAs</a:t>
            </a:r>
            <a:r>
              <a:rPr lang="de-DE" dirty="0" smtClean="0"/>
              <a:t> </a:t>
            </a:r>
            <a:r>
              <a:rPr lang="de-DE" dirty="0" err="1" smtClean="0"/>
              <a:t>crystal</a:t>
            </a:r>
            <a:r>
              <a:rPr lang="de-DE" dirty="0" smtClean="0"/>
              <a:t> (</a:t>
            </a:r>
            <a:r>
              <a:rPr lang="en-US" dirty="0" smtClean="0"/>
              <a:t>0.35mm) </a:t>
            </a:r>
            <a:r>
              <a:rPr lang="de-DE" dirty="0" err="1" smtClean="0"/>
              <a:t>and</a:t>
            </a:r>
            <a:r>
              <a:rPr lang="de-DE" dirty="0" smtClean="0"/>
              <a:t> holder</a:t>
            </a:r>
          </a:p>
          <a:p>
            <a:r>
              <a:rPr lang="de-DE" dirty="0" err="1" smtClean="0"/>
              <a:t>Without</a:t>
            </a:r>
            <a:r>
              <a:rPr lang="de-DE" dirty="0" smtClean="0"/>
              <a:t> RF, P</a:t>
            </a:r>
            <a:r>
              <a:rPr lang="de-DE" baseline="-25000" dirty="0" smtClean="0"/>
              <a:t>N</a:t>
            </a:r>
            <a:r>
              <a:rPr lang="de-DE" sz="1600" baseline="-25000" dirty="0" smtClean="0"/>
              <a:t>2</a:t>
            </a:r>
            <a:r>
              <a:rPr lang="de-DE" dirty="0" smtClean="0"/>
              <a:t>=34.52W</a:t>
            </a:r>
          </a:p>
          <a:p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RF</a:t>
            </a:r>
            <a:r>
              <a:rPr lang="de-DE" baseline="-25000" dirty="0" err="1" smtClean="0"/>
              <a:t>max</a:t>
            </a:r>
            <a:r>
              <a:rPr lang="de-DE" dirty="0" smtClean="0"/>
              <a:t>=5.5MV/m on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/>
              <a:t>, </a:t>
            </a:r>
            <a:r>
              <a:rPr lang="de-DE" dirty="0" smtClean="0"/>
              <a:t>P</a:t>
            </a:r>
            <a:r>
              <a:rPr lang="de-DE" baseline="-25000" dirty="0" smtClean="0"/>
              <a:t>N</a:t>
            </a:r>
            <a:r>
              <a:rPr lang="de-DE" sz="1400" baseline="-25000" dirty="0" smtClean="0"/>
              <a:t>2</a:t>
            </a:r>
            <a:r>
              <a:rPr lang="de-DE" dirty="0" smtClean="0"/>
              <a:t>=35 W</a:t>
            </a:r>
            <a:endParaRPr lang="de-DE" dirty="0"/>
          </a:p>
        </p:txBody>
      </p:sp>
      <p:sp>
        <p:nvSpPr>
          <p:cNvPr id="14" name="Rectangle 13"/>
          <p:cNvSpPr/>
          <p:nvPr/>
        </p:nvSpPr>
        <p:spPr>
          <a:xfrm>
            <a:off x="323528" y="332656"/>
            <a:ext cx="50943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3E89"/>
              </a:buClr>
            </a:pPr>
            <a:r>
              <a:rPr lang="de-DE" dirty="0">
                <a:solidFill>
                  <a:schemeClr val="accent1"/>
                </a:solidFill>
                <a:latin typeface="Arial" charset="0"/>
              </a:rPr>
              <a:t>4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.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GaAs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photocathodes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for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the</a:t>
            </a:r>
            <a:r>
              <a:rPr lang="de-DE" dirty="0" smtClean="0">
                <a:solidFill>
                  <a:schemeClr val="accent1"/>
                </a:solidFill>
                <a:latin typeface="Arial" charset="0"/>
              </a:rPr>
              <a:t> SRF </a:t>
            </a:r>
            <a:r>
              <a:rPr lang="de-DE" dirty="0" err="1" smtClean="0">
                <a:solidFill>
                  <a:schemeClr val="accent1"/>
                </a:solidFill>
                <a:latin typeface="Arial" charset="0"/>
              </a:rPr>
              <a:t>gun</a:t>
            </a:r>
            <a:endParaRPr lang="de-DE" dirty="0">
              <a:solidFill>
                <a:schemeClr val="accent1"/>
              </a:solidFill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endParaRPr lang="de-DE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027" y="6111649"/>
            <a:ext cx="3887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R. Xiang</a:t>
            </a:r>
            <a:r>
              <a:rPr lang="en-US" sz="1100" dirty="0"/>
              <a:t>, Task </a:t>
            </a:r>
            <a:r>
              <a:rPr lang="en-US" sz="1100" dirty="0" smtClean="0"/>
              <a:t>10.7, </a:t>
            </a:r>
            <a:r>
              <a:rPr lang="en-US" sz="1100" dirty="0" err="1"/>
              <a:t>EuCARD</a:t>
            </a:r>
            <a:r>
              <a:rPr lang="en-US" sz="1100" dirty="0"/>
              <a:t>-SRF Annual Review </a:t>
            </a:r>
            <a:r>
              <a:rPr lang="en-US" sz="1100" dirty="0" smtClean="0"/>
              <a:t>2012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69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11"/>
          <p:cNvGrpSpPr/>
          <p:nvPr/>
        </p:nvGrpSpPr>
        <p:grpSpPr>
          <a:xfrm>
            <a:off x="1043608" y="116633"/>
            <a:ext cx="7992888" cy="6269794"/>
            <a:chOff x="29275" y="691209"/>
            <a:chExt cx="7351037" cy="5906143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29275" y="5635611"/>
              <a:ext cx="6588224" cy="9617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 tIns="152352" bIns="38088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Acknowledgement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We acknowledge the support of the European Community-Research Infrastructure </a:t>
              </a: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Activity under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the FP7 programme since 2009 (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EuCARD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,  contract number 227579) as well as the support of the German Federal Ministry of Education and Research grant 05 ES4BR1/8.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Grafi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91" b="17195"/>
            <a:stretch/>
          </p:blipFill>
          <p:spPr>
            <a:xfrm rot="-120000">
              <a:off x="1922367" y="691209"/>
              <a:ext cx="5329673" cy="5114777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6" name="Rechteck 9"/>
            <p:cNvSpPr/>
            <p:nvPr/>
          </p:nvSpPr>
          <p:spPr bwMode="auto">
            <a:xfrm>
              <a:off x="1924750" y="692696"/>
              <a:ext cx="5455562" cy="5184576"/>
            </a:xfrm>
            <a:prstGeom prst="rect">
              <a:avLst/>
            </a:prstGeom>
            <a:noFill/>
            <a:ln w="193675" cap="sq">
              <a:solidFill>
                <a:srgbClr val="FFFFFF"/>
              </a:solidFill>
              <a:miter lim="800000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3568" y="2577723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Thank you! 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68184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9427"/>
            <a:ext cx="8208912" cy="542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5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9" y="511969"/>
            <a:ext cx="4830762" cy="36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4036219" y="2096294"/>
            <a:ext cx="431800" cy="360363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b="8264"/>
          <a:stretch>
            <a:fillRect/>
          </a:stretch>
        </p:blipFill>
        <p:spPr bwMode="auto">
          <a:xfrm>
            <a:off x="4109244" y="3393282"/>
            <a:ext cx="4814887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>
            <a:stCxn id="3" idx="2"/>
          </p:cNvCxnSpPr>
          <p:nvPr/>
        </p:nvCxnSpPr>
        <p:spPr>
          <a:xfrm>
            <a:off x="4036219" y="2276476"/>
            <a:ext cx="73025" cy="15125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3" idx="6"/>
          </p:cNvCxnSpPr>
          <p:nvPr/>
        </p:nvCxnSpPr>
        <p:spPr>
          <a:xfrm>
            <a:off x="4468019" y="2276476"/>
            <a:ext cx="4456112" cy="111680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34519" y="5680165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21000000"/>
              </a:camera>
              <a:lightRig rig="threePt" dir="t"/>
            </a:scene3d>
            <a:sp3d extrusionH="12700" contourW="19050" prstMaterial="legacyWireframe">
              <a:contourClr>
                <a:schemeClr val="tx2">
                  <a:lumMod val="20000"/>
                  <a:lumOff val="80000"/>
                </a:schemeClr>
              </a:contourClr>
            </a:sp3d>
          </a:bodyPr>
          <a:lstStyle/>
          <a:p>
            <a:r>
              <a:rPr lang="en-US" sz="2400" dirty="0" smtClean="0">
                <a:solidFill>
                  <a:schemeClr val="tx1">
                    <a:alpha val="97000"/>
                  </a:schemeClr>
                </a:solidFill>
              </a:rPr>
              <a:t>ELBE</a:t>
            </a:r>
            <a:endParaRPr lang="en-US" sz="2400" dirty="0">
              <a:solidFill>
                <a:schemeClr val="tx1">
                  <a:alpha val="97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20111" y="1478007"/>
            <a:ext cx="228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Dresden </a:t>
            </a:r>
            <a:r>
              <a:rPr lang="en-US" sz="2000" dirty="0" err="1" smtClean="0"/>
              <a:t>Rossendorf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434519" y="1953736"/>
            <a:ext cx="1031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Dresden</a:t>
            </a:r>
            <a:r>
              <a:rPr lang="en-US" b="1" dirty="0"/>
              <a:t> </a:t>
            </a:r>
          </a:p>
        </p:txBody>
      </p:sp>
      <p:sp>
        <p:nvSpPr>
          <p:cNvPr id="14" name="Freeform 13"/>
          <p:cNvSpPr/>
          <p:nvPr/>
        </p:nvSpPr>
        <p:spPr>
          <a:xfrm>
            <a:off x="5231027" y="5916083"/>
            <a:ext cx="589084" cy="188758"/>
          </a:xfrm>
          <a:custGeom>
            <a:avLst/>
            <a:gdLst>
              <a:gd name="connsiteX0" fmla="*/ 0 w 589084"/>
              <a:gd name="connsiteY0" fmla="*/ 89293 h 188758"/>
              <a:gd name="connsiteX1" fmla="*/ 131884 w 589084"/>
              <a:gd name="connsiteY1" fmla="*/ 1370 h 188758"/>
              <a:gd name="connsiteX2" fmla="*/ 237392 w 589084"/>
              <a:gd name="connsiteY2" fmla="*/ 150839 h 188758"/>
              <a:gd name="connsiteX3" fmla="*/ 378069 w 589084"/>
              <a:gd name="connsiteY3" fmla="*/ 71708 h 188758"/>
              <a:gd name="connsiteX4" fmla="*/ 448408 w 589084"/>
              <a:gd name="connsiteY4" fmla="*/ 186008 h 188758"/>
              <a:gd name="connsiteX5" fmla="*/ 589084 w 589084"/>
              <a:gd name="connsiteY5" fmla="*/ 142047 h 18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084" h="188758">
                <a:moveTo>
                  <a:pt x="0" y="89293"/>
                </a:moveTo>
                <a:cubicBezTo>
                  <a:pt x="46159" y="40202"/>
                  <a:pt x="92319" y="-8888"/>
                  <a:pt x="131884" y="1370"/>
                </a:cubicBezTo>
                <a:cubicBezTo>
                  <a:pt x="171449" y="11628"/>
                  <a:pt x="196361" y="139116"/>
                  <a:pt x="237392" y="150839"/>
                </a:cubicBezTo>
                <a:cubicBezTo>
                  <a:pt x="278423" y="162562"/>
                  <a:pt x="342900" y="65846"/>
                  <a:pt x="378069" y="71708"/>
                </a:cubicBezTo>
                <a:cubicBezTo>
                  <a:pt x="413238" y="77569"/>
                  <a:pt x="413239" y="174285"/>
                  <a:pt x="448408" y="186008"/>
                </a:cubicBezTo>
                <a:cubicBezTo>
                  <a:pt x="483577" y="197731"/>
                  <a:pt x="536330" y="169889"/>
                  <a:pt x="589084" y="142047"/>
                </a:cubicBezTo>
              </a:path>
            </a:pathLst>
          </a:cu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5087132"/>
            <a:ext cx="2575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IPAC 2014</a:t>
            </a:r>
            <a:r>
              <a:rPr lang="de-DE" dirty="0" smtClean="0"/>
              <a:t>, Dresden</a:t>
            </a:r>
          </a:p>
          <a:p>
            <a:r>
              <a:rPr lang="de-DE" dirty="0"/>
              <a:t>June 15-20, </a:t>
            </a:r>
            <a:r>
              <a:rPr lang="de-DE" dirty="0" smtClean="0"/>
              <a:t>2014</a:t>
            </a:r>
          </a:p>
          <a:p>
            <a:r>
              <a:rPr lang="de-DE" dirty="0"/>
              <a:t>http://www.ipac2014.org</a:t>
            </a:r>
          </a:p>
        </p:txBody>
      </p:sp>
    </p:spTree>
    <p:extLst>
      <p:ext uri="{BB962C8B-B14F-4D97-AF65-F5344CB8AC3E}">
        <p14:creationId xmlns:p14="http://schemas.microsoft.com/office/powerpoint/2010/main" val="198500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914371"/>
              </p:ext>
            </p:extLst>
          </p:nvPr>
        </p:nvGraphicFramePr>
        <p:xfrm>
          <a:off x="498793" y="1290760"/>
          <a:ext cx="8488462" cy="5284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Photo Editor Photo" r:id="rId3" imgW="6447619" imgH="4123810" progId="">
                  <p:embed/>
                </p:oleObj>
              </mc:Choice>
              <mc:Fallback>
                <p:oleObj name="Photo Editor Photo" r:id="rId3" imgW="6447619" imgH="41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793" y="1290760"/>
                        <a:ext cx="8488462" cy="5284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6" descr="Halbschnitt Kryostat Perspekti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" b="1926"/>
          <a:stretch>
            <a:fillRect/>
          </a:stretch>
        </p:blipFill>
        <p:spPr bwMode="auto">
          <a:xfrm>
            <a:off x="107950" y="588963"/>
            <a:ext cx="24669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/>
          <p:cNvSpPr>
            <a:spLocks noChangeArrowheads="1"/>
          </p:cNvSpPr>
          <p:nvPr/>
        </p:nvSpPr>
        <p:spPr bwMode="auto">
          <a:xfrm rot="5797248">
            <a:off x="328457" y="3111493"/>
            <a:ext cx="1406966" cy="447675"/>
          </a:xfrm>
          <a:custGeom>
            <a:avLst/>
            <a:gdLst>
              <a:gd name="T0" fmla="*/ 33096784 w 21600"/>
              <a:gd name="T1" fmla="*/ 0 h 21600"/>
              <a:gd name="T2" fmla="*/ 0 w 21600"/>
              <a:gd name="T3" fmla="*/ 4646783 h 21600"/>
              <a:gd name="T4" fmla="*/ 33096784 w 21600"/>
              <a:gd name="T5" fmla="*/ 9293566 h 21600"/>
              <a:gd name="T6" fmla="*/ 44129027 w 21600"/>
              <a:gd name="T7" fmla="*/ 464678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3E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lIns="90000" tIns="46800" rIns="90000" bIns="46800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6" name="Oval 65"/>
          <p:cNvSpPr>
            <a:spLocks noChangeArrowheads="1"/>
          </p:cNvSpPr>
          <p:nvPr/>
        </p:nvSpPr>
        <p:spPr bwMode="auto">
          <a:xfrm>
            <a:off x="707356" y="4077071"/>
            <a:ext cx="1272355" cy="432049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528" y="44624"/>
            <a:ext cx="6120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3E89"/>
              </a:buClr>
            </a:pPr>
            <a:r>
              <a:rPr lang="en-US" sz="2000" dirty="0" smtClean="0">
                <a:solidFill>
                  <a:schemeClr val="accent1"/>
                </a:solidFill>
                <a:latin typeface="Arial" charset="0"/>
              </a:rPr>
              <a:t>ELBE radiation source and SRF gun</a:t>
            </a:r>
            <a:endParaRPr lang="en-US" sz="2000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2656"/>
            <a:ext cx="2004534" cy="85797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83522"/>
            <a:ext cx="4398725" cy="290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>
            <a:stCxn id="6" idx="0"/>
          </p:cNvCxnSpPr>
          <p:nvPr/>
        </p:nvCxnSpPr>
        <p:spPr>
          <a:xfrm flipV="1">
            <a:off x="1343534" y="1383523"/>
            <a:ext cx="2724410" cy="26935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5"/>
          </p:cNvCxnSpPr>
          <p:nvPr/>
        </p:nvCxnSpPr>
        <p:spPr>
          <a:xfrm flipV="1">
            <a:off x="1793379" y="4292744"/>
            <a:ext cx="2274565" cy="153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18283" y="216525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Since 2007 in operation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1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9427"/>
            <a:ext cx="8208912" cy="542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platzhalter 2"/>
          <p:cNvSpPr>
            <a:spLocks/>
          </p:cNvSpPr>
          <p:nvPr/>
        </p:nvSpPr>
        <p:spPr bwMode="auto">
          <a:xfrm>
            <a:off x="1259632" y="1700808"/>
            <a:ext cx="6516724" cy="3528392"/>
          </a:xfrm>
          <a:prstGeom prst="rect">
            <a:avLst/>
          </a:prstGeom>
          <a:solidFill>
            <a:schemeClr val="bg1">
              <a:alpha val="72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003E89"/>
              </a:buClr>
              <a:buFont typeface="Wingdings" pitchFamily="2" charset="2"/>
              <a:buNone/>
            </a:pPr>
            <a:endParaRPr lang="de-DE" sz="1200" dirty="0" smtClean="0">
              <a:latin typeface="Arial" charset="0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rgbClr val="003E89"/>
              </a:buClr>
              <a:buFont typeface="Wingdings" pitchFamily="2" charset="2"/>
              <a:buNone/>
            </a:pPr>
            <a:r>
              <a:rPr lang="de-DE" sz="2400" b="1" dirty="0" smtClean="0">
                <a:latin typeface="Arial" charset="0"/>
              </a:rPr>
              <a:t>OUTLINE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003E89"/>
              </a:buClr>
              <a:buFont typeface="Wingdings" pitchFamily="2" charset="2"/>
              <a:buNone/>
            </a:pPr>
            <a:endParaRPr lang="de-DE" sz="1200" dirty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r>
              <a:rPr lang="de-DE" sz="2400" dirty="0" err="1" smtClean="0">
                <a:latin typeface="Arial" charset="0"/>
              </a:rPr>
              <a:t>Cathode</a:t>
            </a:r>
            <a:r>
              <a:rPr lang="de-DE" sz="2400" dirty="0" smtClean="0">
                <a:latin typeface="Arial" charset="0"/>
              </a:rPr>
              <a:t> </a:t>
            </a:r>
            <a:r>
              <a:rPr lang="de-DE" sz="2400" dirty="0" err="1" smtClean="0">
                <a:latin typeface="Arial" charset="0"/>
              </a:rPr>
              <a:t>system</a:t>
            </a:r>
            <a:r>
              <a:rPr lang="de-DE" sz="2400" dirty="0" smtClean="0">
                <a:latin typeface="Arial" charset="0"/>
              </a:rPr>
              <a:t> </a:t>
            </a:r>
            <a:r>
              <a:rPr lang="de-DE" sz="2400" dirty="0" err="1" smtClean="0">
                <a:latin typeface="Arial" charset="0"/>
              </a:rPr>
              <a:t>for</a:t>
            </a:r>
            <a:r>
              <a:rPr lang="de-DE" sz="2400" dirty="0" smtClean="0">
                <a:latin typeface="Arial" charset="0"/>
              </a:rPr>
              <a:t> SRF </a:t>
            </a:r>
            <a:r>
              <a:rPr lang="de-DE" sz="2400" dirty="0" err="1" smtClean="0">
                <a:latin typeface="Arial" charset="0"/>
              </a:rPr>
              <a:t>gun</a:t>
            </a:r>
            <a:endParaRPr lang="de-DE" sz="2400" dirty="0" smtClean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r>
              <a:rPr lang="en-US" sz="2400" dirty="0" smtClean="0">
                <a:latin typeface="Arial" charset="0"/>
              </a:rPr>
              <a:t>Running experience on Cs</a:t>
            </a:r>
            <a:r>
              <a:rPr lang="en-US" sz="2400" baseline="-25000" dirty="0" smtClean="0">
                <a:latin typeface="Arial" charset="0"/>
              </a:rPr>
              <a:t>2</a:t>
            </a:r>
            <a:r>
              <a:rPr lang="en-US" sz="2400" dirty="0" smtClean="0">
                <a:latin typeface="Arial" charset="0"/>
              </a:rPr>
              <a:t>Te in SRF gun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r>
              <a:rPr lang="en-US" sz="2400" dirty="0" smtClean="0">
                <a:latin typeface="Arial" charset="0"/>
              </a:rPr>
              <a:t>Test on new </a:t>
            </a:r>
            <a:r>
              <a:rPr lang="en-US" sz="2400" dirty="0">
                <a:latin typeface="Arial" charset="0"/>
              </a:rPr>
              <a:t>photocathode </a:t>
            </a:r>
            <a:r>
              <a:rPr lang="en-US" sz="2400" dirty="0" smtClean="0">
                <a:latin typeface="Arial" charset="0"/>
              </a:rPr>
              <a:t>candidates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r>
              <a:rPr lang="en-US" sz="2400" dirty="0" err="1" smtClean="0">
                <a:latin typeface="Arial" charset="0"/>
              </a:rPr>
              <a:t>GaAs</a:t>
            </a:r>
            <a:r>
              <a:rPr lang="en-US" sz="2400" dirty="0" smtClean="0">
                <a:latin typeface="Arial" charset="0"/>
              </a:rPr>
              <a:t> photocathodes for the SRF gun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332656"/>
            <a:ext cx="5094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Cathode 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system 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for </a:t>
            </a:r>
            <a:r>
              <a:rPr lang="en-US" b="1" dirty="0" err="1" smtClean="0">
                <a:solidFill>
                  <a:schemeClr val="accent1"/>
                </a:solidFill>
                <a:latin typeface="Arial" charset="0"/>
              </a:rPr>
              <a:t>Rossendorf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SRF 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gun</a:t>
            </a:r>
            <a:endParaRPr lang="en-US" b="1" dirty="0">
              <a:solidFill>
                <a:schemeClr val="accent1"/>
              </a:solidFill>
              <a:latin typeface="Arial" charset="0"/>
            </a:endParaRPr>
          </a:p>
        </p:txBody>
      </p:sp>
      <p:grpSp>
        <p:nvGrpSpPr>
          <p:cNvPr id="20" name="Group 737"/>
          <p:cNvGrpSpPr>
            <a:grpSpLocks noChangeAspect="1"/>
          </p:cNvGrpSpPr>
          <p:nvPr/>
        </p:nvGrpSpPr>
        <p:grpSpPr bwMode="auto">
          <a:xfrm>
            <a:off x="496274" y="1059385"/>
            <a:ext cx="8019961" cy="3091704"/>
            <a:chOff x="728" y="15511"/>
            <a:chExt cx="4547" cy="1753"/>
          </a:xfrm>
        </p:grpSpPr>
        <p:grpSp>
          <p:nvGrpSpPr>
            <p:cNvPr id="21" name="Group 145"/>
            <p:cNvGrpSpPr>
              <a:grpSpLocks noChangeAspect="1"/>
            </p:cNvGrpSpPr>
            <p:nvPr/>
          </p:nvGrpSpPr>
          <p:grpSpPr bwMode="auto">
            <a:xfrm>
              <a:off x="815" y="15773"/>
              <a:ext cx="3377" cy="1179"/>
              <a:chOff x="8596" y="16318"/>
              <a:chExt cx="9038" cy="3157"/>
            </a:xfrm>
          </p:grpSpPr>
          <p:pic>
            <p:nvPicPr>
              <p:cNvPr id="46" name="Picture 77" descr="cavity 3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6041">
                <a:off x="8596" y="16318"/>
                <a:ext cx="9038" cy="3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78" descr="f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00867">
                <a:off x="10636" y="16527"/>
                <a:ext cx="6763" cy="2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3362" y="15511"/>
              <a:ext cx="830" cy="200"/>
            </a:xfrm>
            <a:prstGeom prst="rect">
              <a:avLst/>
            </a:prstGeom>
            <a:ln>
              <a:solidFill>
                <a:schemeClr val="tx1"/>
              </a:solidFill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sz="1400" dirty="0">
                  <a:latin typeface="Arial" charset="0"/>
                  <a:cs typeface="Arial" charset="0"/>
                </a:rPr>
                <a:t>HOM Coupler</a:t>
              </a:r>
            </a:p>
          </p:txBody>
        </p:sp>
        <p:sp>
          <p:nvSpPr>
            <p:cNvPr id="23" name="Rectangle 48"/>
            <p:cNvSpPr>
              <a:spLocks noChangeArrowheads="1"/>
            </p:cNvSpPr>
            <p:nvPr/>
          </p:nvSpPr>
          <p:spPr bwMode="auto">
            <a:xfrm>
              <a:off x="2154" y="15512"/>
              <a:ext cx="949" cy="200"/>
            </a:xfrm>
            <a:prstGeom prst="rect">
              <a:avLst/>
            </a:prstGeom>
            <a:ln>
              <a:solidFill>
                <a:schemeClr val="tx1"/>
              </a:solidFill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Arial" charset="0"/>
                  <a:cs typeface="Arial" charset="0"/>
                </a:rPr>
                <a:t>TESLA-Cells</a:t>
              </a:r>
            </a:p>
          </p:txBody>
        </p:sp>
        <p:sp>
          <p:nvSpPr>
            <p:cNvPr id="24" name="Line 49"/>
            <p:cNvSpPr>
              <a:spLocks noChangeShapeType="1"/>
            </p:cNvSpPr>
            <p:nvPr/>
          </p:nvSpPr>
          <p:spPr bwMode="auto">
            <a:xfrm flipV="1">
              <a:off x="1087" y="16293"/>
              <a:ext cx="293" cy="764"/>
            </a:xfrm>
            <a:prstGeom prst="line">
              <a:avLst/>
            </a:prstGeom>
            <a:ln w="28575">
              <a:solidFill>
                <a:schemeClr val="tx1"/>
              </a:solidFill>
              <a:headEnd/>
              <a:tailEnd type="oval" w="med" len="med"/>
            </a:ln>
            <a:ex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lIns="90000" tIns="46800" rIns="90000" bIns="46800"/>
            <a:lstStyle/>
            <a:p>
              <a:pPr eaLnBrk="1" hangingPunct="1">
                <a:defRPr/>
              </a:pPr>
              <a:endParaRPr lang="en-US" sz="1400">
                <a:latin typeface="+mj-lt"/>
              </a:endParaRPr>
            </a:p>
          </p:txBody>
        </p:sp>
        <p:sp>
          <p:nvSpPr>
            <p:cNvPr id="25" name="Line 50"/>
            <p:cNvSpPr>
              <a:spLocks noChangeShapeType="1"/>
            </p:cNvSpPr>
            <p:nvPr/>
          </p:nvSpPr>
          <p:spPr bwMode="auto">
            <a:xfrm>
              <a:off x="3828" y="15705"/>
              <a:ext cx="0" cy="499"/>
            </a:xfrm>
            <a:prstGeom prst="line">
              <a:avLst/>
            </a:prstGeom>
            <a:ln w="28575">
              <a:solidFill>
                <a:schemeClr val="tx1"/>
              </a:solidFill>
              <a:headEnd/>
              <a:tailEnd type="oval" w="med" len="med"/>
            </a:ln>
            <a:ex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lIns="90000" tIns="46800" rIns="90000" bIns="46800"/>
            <a:lstStyle/>
            <a:p>
              <a:pPr eaLnBrk="1" hangingPunct="1">
                <a:defRPr/>
              </a:pPr>
              <a:endParaRPr lang="en-US" sz="1400">
                <a:latin typeface="+mj-lt"/>
              </a:endParaRPr>
            </a:p>
          </p:txBody>
        </p:sp>
        <p:sp>
          <p:nvSpPr>
            <p:cNvPr id="26" name="Line 51"/>
            <p:cNvSpPr>
              <a:spLocks noChangeShapeType="1"/>
            </p:cNvSpPr>
            <p:nvPr/>
          </p:nvSpPr>
          <p:spPr bwMode="auto">
            <a:xfrm flipH="1">
              <a:off x="3555" y="15705"/>
              <a:ext cx="273" cy="363"/>
            </a:xfrm>
            <a:prstGeom prst="line">
              <a:avLst/>
            </a:prstGeom>
            <a:ln w="28575">
              <a:solidFill>
                <a:schemeClr val="tx1"/>
              </a:solidFill>
              <a:headEnd/>
              <a:tailEnd type="oval" w="med" len="med"/>
            </a:ln>
            <a:ex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lIns="90000" tIns="46800" rIns="90000" bIns="46800"/>
            <a:lstStyle/>
            <a:p>
              <a:pPr eaLnBrk="1" hangingPunct="1">
                <a:defRPr/>
              </a:pPr>
              <a:endParaRPr lang="en-US" sz="1400">
                <a:latin typeface="+mj-lt"/>
              </a:endParaRPr>
            </a:p>
          </p:txBody>
        </p:sp>
        <p:sp>
          <p:nvSpPr>
            <p:cNvPr id="27" name="Line 52"/>
            <p:cNvSpPr>
              <a:spLocks noChangeShapeType="1"/>
            </p:cNvSpPr>
            <p:nvPr/>
          </p:nvSpPr>
          <p:spPr bwMode="auto">
            <a:xfrm flipH="1" flipV="1">
              <a:off x="3512" y="16839"/>
              <a:ext cx="0" cy="233"/>
            </a:xfrm>
            <a:prstGeom prst="line">
              <a:avLst/>
            </a:prstGeom>
            <a:ln w="28575">
              <a:solidFill>
                <a:schemeClr val="tx1"/>
              </a:solidFill>
              <a:headEnd/>
              <a:tailEnd type="oval" w="med" len="med"/>
            </a:ln>
            <a:ex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lIns="90000" tIns="46800" rIns="90000" bIns="46800"/>
            <a:lstStyle/>
            <a:p>
              <a:pPr eaLnBrk="1" hangingPunct="1">
                <a:defRPr/>
              </a:pPr>
              <a:endParaRPr lang="en-US" sz="1800">
                <a:latin typeface="+mj-lt"/>
              </a:endParaRPr>
            </a:p>
          </p:txBody>
        </p:sp>
        <p:sp>
          <p:nvSpPr>
            <p:cNvPr id="28" name="Line 54"/>
            <p:cNvSpPr>
              <a:spLocks noChangeShapeType="1"/>
            </p:cNvSpPr>
            <p:nvPr/>
          </p:nvSpPr>
          <p:spPr bwMode="auto">
            <a:xfrm flipH="1">
              <a:off x="1569" y="15705"/>
              <a:ext cx="26" cy="345"/>
            </a:xfrm>
            <a:prstGeom prst="line">
              <a:avLst/>
            </a:prstGeom>
            <a:ln w="28575">
              <a:solidFill>
                <a:schemeClr val="tx1"/>
              </a:solidFill>
              <a:headEnd/>
              <a:tailEnd type="oval" w="med" len="med"/>
            </a:ln>
            <a:ex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lIns="90000" tIns="46800" rIns="90000" bIns="46800"/>
            <a:lstStyle/>
            <a:p>
              <a:pPr eaLnBrk="1" hangingPunct="1">
                <a:defRPr/>
              </a:pPr>
              <a:endParaRPr lang="en-US" sz="1400"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7" y="15511"/>
              <a:ext cx="938" cy="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sz="1400" dirty="0">
                  <a:latin typeface="Arial" charset="0"/>
                  <a:cs typeface="Arial" charset="0"/>
                </a:rPr>
                <a:t>Choke-Filter</a:t>
              </a:r>
            </a:p>
          </p:txBody>
        </p:sp>
        <p:sp>
          <p:nvSpPr>
            <p:cNvPr id="30" name="Right Brace 29"/>
            <p:cNvSpPr>
              <a:spLocks noChangeAspect="1"/>
            </p:cNvSpPr>
            <p:nvPr/>
          </p:nvSpPr>
          <p:spPr bwMode="auto">
            <a:xfrm rot="-5400000">
              <a:off x="2578" y="15122"/>
              <a:ext cx="149" cy="1361"/>
            </a:xfrm>
            <a:prstGeom prst="rightBrace">
              <a:avLst>
                <a:gd name="adj1" fmla="val 8373"/>
                <a:gd name="adj2" fmla="val 50000"/>
              </a:avLst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/>
            <a:p>
              <a:pPr algn="ctr" eaLnBrk="1" hangingPunct="1"/>
              <a:endParaRPr lang="en-US" sz="3000">
                <a:latin typeface="Arial" charset="0"/>
                <a:cs typeface="Arial" charset="0"/>
              </a:endParaRPr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728" y="17064"/>
              <a:ext cx="670" cy="200"/>
            </a:xfrm>
            <a:prstGeom prst="rect">
              <a:avLst/>
            </a:prstGeom>
            <a:ln>
              <a:solidFill>
                <a:schemeClr val="tx1"/>
              </a:solidFill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Arial" charset="0"/>
                  <a:cs typeface="Arial" charset="0"/>
                </a:rPr>
                <a:t>Cathode</a:t>
              </a:r>
            </a:p>
          </p:txBody>
        </p:sp>
        <p:sp>
          <p:nvSpPr>
            <p:cNvPr id="32" name="Line 49"/>
            <p:cNvSpPr>
              <a:spLocks noChangeShapeType="1"/>
            </p:cNvSpPr>
            <p:nvPr/>
          </p:nvSpPr>
          <p:spPr bwMode="auto">
            <a:xfrm flipH="1" flipV="1">
              <a:off x="1647" y="16677"/>
              <a:ext cx="191" cy="395"/>
            </a:xfrm>
            <a:prstGeom prst="line">
              <a:avLst/>
            </a:prstGeom>
            <a:ln w="28575">
              <a:solidFill>
                <a:schemeClr val="tx1"/>
              </a:solidFill>
              <a:headEnd/>
              <a:tailEnd type="oval" w="med" len="med"/>
            </a:ln>
            <a:ex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lIns="90000" tIns="46800" rIns="90000" bIns="46800"/>
            <a:lstStyle/>
            <a:p>
              <a:pPr eaLnBrk="1" hangingPunct="1">
                <a:defRPr/>
              </a:pPr>
              <a:endParaRPr lang="en-US" sz="1400">
                <a:latin typeface="+mj-lt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1730" y="16295"/>
              <a:ext cx="3199" cy="282"/>
            </a:xfrm>
            <a:prstGeom prst="line">
              <a:avLst/>
            </a:prstGeom>
            <a:ln w="28575">
              <a:solidFill>
                <a:srgbClr val="00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12" descr="bunch_la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9652">
              <a:off x="2564" y="16361"/>
              <a:ext cx="154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8"/>
            <p:cNvSpPr txBox="1">
              <a:spLocks noChangeArrowheads="1"/>
            </p:cNvSpPr>
            <p:nvPr/>
          </p:nvSpPr>
          <p:spPr bwMode="auto">
            <a:xfrm>
              <a:off x="3800" y="16738"/>
              <a:ext cx="1475" cy="3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Arial" charset="0"/>
                  <a:cs typeface="Arial" charset="0"/>
                </a:rPr>
                <a:t>Electron Beam</a:t>
              </a:r>
            </a:p>
            <a:p>
              <a:pPr algn="ctr" eaLnBrk="1" hangingPunct="1"/>
              <a:r>
                <a:rPr lang="en-US" sz="1400" dirty="0">
                  <a:latin typeface="Arial" charset="0"/>
                  <a:cs typeface="Arial" charset="0"/>
                </a:rPr>
                <a:t>9.4 MeV, 1 mA, 9.4 kW</a:t>
              </a:r>
            </a:p>
          </p:txBody>
        </p:sp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2247" y="17062"/>
              <a:ext cx="776" cy="201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Arial" charset="0"/>
                  <a:cs typeface="Arial" charset="0"/>
                </a:rPr>
                <a:t>77 </a:t>
              </a:r>
              <a:r>
                <a:rPr lang="en-US" sz="1400" dirty="0" err="1">
                  <a:latin typeface="Arial" charset="0"/>
                  <a:cs typeface="Arial" charset="0"/>
                </a:rPr>
                <a:t>pC</a:t>
              </a:r>
              <a:r>
                <a:rPr lang="en-US" sz="1400" dirty="0">
                  <a:latin typeface="Arial" charset="0"/>
                  <a:cs typeface="Arial" charset="0"/>
                </a:rPr>
                <a:t> - 1 </a:t>
              </a:r>
              <a:r>
                <a:rPr lang="en-US" sz="1400" dirty="0" err="1">
                  <a:latin typeface="Arial" charset="0"/>
                  <a:cs typeface="Arial" charset="0"/>
                </a:rPr>
                <a:t>nC</a:t>
              </a:r>
              <a:endParaRPr lang="en-US" sz="1400" dirty="0">
                <a:latin typeface="Arial" charset="0"/>
                <a:cs typeface="Arial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4759" y="16388"/>
              <a:ext cx="68" cy="1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>
              <a:grpSpLocks noChangeAspect="1"/>
            </p:cNvGrpSpPr>
            <p:nvPr/>
          </p:nvGrpSpPr>
          <p:grpSpPr bwMode="auto">
            <a:xfrm>
              <a:off x="1730" y="15818"/>
              <a:ext cx="3256" cy="633"/>
              <a:chOff x="1595982" y="1540312"/>
              <a:chExt cx="5175571" cy="1004509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1595982" y="2296202"/>
                <a:ext cx="4862149" cy="248618"/>
              </a:xfrm>
              <a:prstGeom prst="line">
                <a:avLst/>
              </a:prstGeom>
              <a:ln w="28575">
                <a:solidFill>
                  <a:srgbClr val="FF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 Box 8"/>
              <p:cNvSpPr txBox="1">
                <a:spLocks noChangeArrowheads="1"/>
              </p:cNvSpPr>
              <p:nvPr/>
            </p:nvSpPr>
            <p:spPr bwMode="auto">
              <a:xfrm>
                <a:off x="5391933" y="1540312"/>
                <a:ext cx="1379620" cy="61127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pPr algn="ctr" eaLnBrk="1" hangingPunct="1"/>
                <a:r>
                  <a:rPr lang="en-US" sz="1200" dirty="0">
                    <a:latin typeface="Arial" charset="0"/>
                    <a:cs typeface="Arial" charset="0"/>
                  </a:rPr>
                  <a:t>Laser</a:t>
                </a:r>
              </a:p>
              <a:p>
                <a:pPr algn="ctr" eaLnBrk="1" hangingPunct="1"/>
                <a:r>
                  <a:rPr lang="en-US" sz="1200" dirty="0">
                    <a:latin typeface="Arial" charset="0"/>
                    <a:cs typeface="Arial" charset="0"/>
                  </a:rPr>
                  <a:t>1 W, 262 nm</a:t>
                </a:r>
              </a:p>
            </p:txBody>
          </p:sp>
          <p:cxnSp>
            <p:nvCxnSpPr>
              <p:cNvPr id="45" name="Straight Connector 44"/>
              <p:cNvCxnSpPr>
                <a:endCxn id="44" idx="2"/>
              </p:cNvCxnSpPr>
              <p:nvPr/>
            </p:nvCxnSpPr>
            <p:spPr>
              <a:xfrm flipH="1" flipV="1">
                <a:off x="6081743" y="2151588"/>
                <a:ext cx="376394" cy="393233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/>
            <p:cNvCxnSpPr>
              <a:endCxn id="36" idx="0"/>
            </p:cNvCxnSpPr>
            <p:nvPr/>
          </p:nvCxnSpPr>
          <p:spPr>
            <a:xfrm flipH="1">
              <a:off x="2635" y="16404"/>
              <a:ext cx="5" cy="658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endCxn id="35" idx="0"/>
            </p:cNvCxnSpPr>
            <p:nvPr/>
          </p:nvCxnSpPr>
          <p:spPr>
            <a:xfrm>
              <a:off x="4439" y="16514"/>
              <a:ext cx="99" cy="224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5"/>
            <p:cNvSpPr>
              <a:spLocks noChangeArrowheads="1"/>
            </p:cNvSpPr>
            <p:nvPr/>
          </p:nvSpPr>
          <p:spPr bwMode="auto">
            <a:xfrm>
              <a:off x="1555" y="17064"/>
              <a:ext cx="599" cy="200"/>
            </a:xfrm>
            <a:prstGeom prst="rect">
              <a:avLst/>
            </a:prstGeom>
            <a:ln>
              <a:solidFill>
                <a:schemeClr val="tx1"/>
              </a:solidFill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Arial" charset="0"/>
                  <a:cs typeface="Arial" charset="0"/>
                </a:rPr>
                <a:t>Half-Cell</a:t>
              </a:r>
            </a:p>
          </p:txBody>
        </p:sp>
        <p:sp>
          <p:nvSpPr>
            <p:cNvPr id="42" name="Rectangle 48"/>
            <p:cNvSpPr>
              <a:spLocks noChangeArrowheads="1"/>
            </p:cNvSpPr>
            <p:nvPr/>
          </p:nvSpPr>
          <p:spPr bwMode="auto">
            <a:xfrm>
              <a:off x="3103" y="17064"/>
              <a:ext cx="827" cy="200"/>
            </a:xfrm>
            <a:prstGeom prst="rect">
              <a:avLst/>
            </a:prstGeom>
            <a:ln>
              <a:solidFill>
                <a:schemeClr val="tx1"/>
              </a:solidFill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Arial" charset="0"/>
                  <a:cs typeface="Arial" charset="0"/>
                </a:rPr>
                <a:t>Main Coupler</a:t>
              </a:r>
            </a:p>
          </p:txBody>
        </p:sp>
      </p:grpSp>
      <p:sp>
        <p:nvSpPr>
          <p:cNvPr id="49" name="Rectangle 937"/>
          <p:cNvSpPr>
            <a:spLocks noChangeArrowheads="1"/>
          </p:cNvSpPr>
          <p:nvPr/>
        </p:nvSpPr>
        <p:spPr bwMode="auto">
          <a:xfrm>
            <a:off x="239771" y="4653136"/>
            <a:ext cx="857085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066800" lvl="1" indent="-609600" algn="just">
              <a:spcAft>
                <a:spcPct val="30000"/>
              </a:spcAft>
              <a:buFontTx/>
              <a:buChar char="•"/>
            </a:pPr>
            <a:r>
              <a:rPr lang="en-US" b="1" dirty="0">
                <a:latin typeface="Arial" charset="0"/>
              </a:rPr>
              <a:t>Laser and photo cathode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   short and highly charged bunches </a:t>
            </a:r>
            <a:endParaRPr lang="en-US" dirty="0">
              <a:latin typeface="Arial" charset="0"/>
            </a:endParaRPr>
          </a:p>
          <a:p>
            <a:pPr marL="1066800" lvl="1" indent="-609600" algn="just">
              <a:spcAft>
                <a:spcPct val="30000"/>
              </a:spcAft>
              <a:buFontTx/>
              <a:buChar char="•"/>
            </a:pPr>
            <a:r>
              <a:rPr lang="en-US" b="1" dirty="0" smtClean="0">
                <a:latin typeface="Arial" charset="0"/>
              </a:rPr>
              <a:t>RF </a:t>
            </a:r>
            <a:r>
              <a:rPr lang="en-US" b="1" dirty="0">
                <a:latin typeface="Arial" charset="0"/>
              </a:rPr>
              <a:t>field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                                 low </a:t>
            </a:r>
            <a:r>
              <a:rPr lang="en-US" dirty="0" err="1" smtClean="0">
                <a:latin typeface="Arial" charset="0"/>
              </a:rPr>
              <a:t>emittance</a:t>
            </a:r>
            <a:r>
              <a:rPr lang="en-US" dirty="0" smtClean="0">
                <a:latin typeface="Arial" charset="0"/>
              </a:rPr>
              <a:t> and high peak </a:t>
            </a:r>
            <a:r>
              <a:rPr lang="en-US" dirty="0">
                <a:latin typeface="Arial" charset="0"/>
              </a:rPr>
              <a:t>brightness</a:t>
            </a:r>
          </a:p>
          <a:p>
            <a:pPr marL="1066800" lvl="1" indent="-609600" algn="just">
              <a:spcAft>
                <a:spcPct val="30000"/>
              </a:spcAft>
              <a:buFontTx/>
              <a:buChar char="•"/>
            </a:pPr>
            <a:r>
              <a:rPr lang="en-US" b="1" dirty="0">
                <a:latin typeface="Arial" charset="0"/>
              </a:rPr>
              <a:t>Superconducting </a:t>
            </a:r>
            <a:r>
              <a:rPr lang="en-US" b="1" dirty="0" smtClean="0">
                <a:latin typeface="Arial" charset="0"/>
              </a:rPr>
              <a:t>cavity</a:t>
            </a:r>
            <a:r>
              <a:rPr lang="en-US" dirty="0" smtClean="0">
                <a:latin typeface="Arial" charset="0"/>
              </a:rPr>
              <a:t>      CW operation </a:t>
            </a:r>
            <a:r>
              <a:rPr lang="en-US" dirty="0">
                <a:latin typeface="Arial" charset="0"/>
              </a:rPr>
              <a:t>and high average current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403" y="6021288"/>
            <a:ext cx="3595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More info: </a:t>
            </a:r>
            <a:r>
              <a:rPr lang="en-US" sz="1100" dirty="0" err="1" smtClean="0"/>
              <a:t>A.Arnold</a:t>
            </a:r>
            <a:r>
              <a:rPr lang="en-US" sz="1100" dirty="0" smtClean="0"/>
              <a:t>, et al., NIM </a:t>
            </a:r>
            <a:r>
              <a:rPr lang="en-US" sz="1100" dirty="0"/>
              <a:t>A </a:t>
            </a:r>
            <a:r>
              <a:rPr lang="en-US" sz="1100" dirty="0" smtClean="0"/>
              <a:t>593(2008)</a:t>
            </a:r>
          </a:p>
          <a:p>
            <a:r>
              <a:rPr lang="en-US" sz="1100" dirty="0"/>
              <a:t>                    </a:t>
            </a:r>
            <a:r>
              <a:rPr lang="de-DE" sz="1100" dirty="0"/>
              <a:t>J. Teichert, et al., J. Phys.: </a:t>
            </a:r>
            <a:r>
              <a:rPr lang="de-DE" sz="1100" dirty="0" err="1"/>
              <a:t>Conf</a:t>
            </a:r>
            <a:r>
              <a:rPr lang="de-DE" sz="1100" dirty="0"/>
              <a:t>. </a:t>
            </a:r>
            <a:r>
              <a:rPr lang="de-DE" sz="1100" dirty="0" err="1"/>
              <a:t>Ser</a:t>
            </a:r>
            <a:r>
              <a:rPr lang="de-DE" sz="1100" dirty="0"/>
              <a:t>. 298 012008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08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4151606" y="4249473"/>
            <a:ext cx="4224959" cy="147950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Requirements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for Transfer: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Load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lock system with &lt; 10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-9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mbar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rPr>
              <a:t>Exchange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rPr>
              <a:t>w/o warm-up &amp; in short time and low particle generation </a:t>
            </a: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207486" y="6197371"/>
            <a:ext cx="32601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CN" sz="1100" dirty="0" smtClean="0">
                <a:ea typeface="SimSun" pitchFamily="2" charset="-122"/>
              </a:rPr>
              <a:t>R</a:t>
            </a:r>
            <a:r>
              <a:rPr lang="en-US" altLang="zh-CN" sz="1100" dirty="0">
                <a:ea typeface="SimSun" pitchFamily="2" charset="-122"/>
              </a:rPr>
              <a:t>. Xiang, </a:t>
            </a:r>
            <a:r>
              <a:rPr lang="en-US" altLang="zh-CN" sz="1100" dirty="0" smtClean="0">
                <a:ea typeface="SimSun" pitchFamily="2" charset="-122"/>
              </a:rPr>
              <a:t>PhysRevSpecialTopics_13_043501</a:t>
            </a:r>
            <a:endParaRPr lang="de-DE" altLang="zh-CN" sz="1100" dirty="0">
              <a:ea typeface="SimSun" pitchFamily="2" charset="-122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07504" y="1232536"/>
            <a:ext cx="5181373" cy="4165518"/>
            <a:chOff x="-105329" y="1610801"/>
            <a:chExt cx="5181373" cy="4165518"/>
          </a:xfrm>
        </p:grpSpPr>
        <p:pic>
          <p:nvPicPr>
            <p:cNvPr id="31" name="Picture 8" descr="FZD_Gu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685" y="1774387"/>
              <a:ext cx="3521600" cy="2805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173"/>
            <p:cNvSpPr txBox="1">
              <a:spLocks noChangeArrowheads="1"/>
            </p:cNvSpPr>
            <p:nvPr/>
          </p:nvSpPr>
          <p:spPr bwMode="auto">
            <a:xfrm>
              <a:off x="4081893" y="2720461"/>
              <a:ext cx="994151" cy="487494"/>
            </a:xfrm>
            <a:prstGeom prst="rect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en-US" sz="1400" dirty="0">
                  <a:latin typeface="Arial" charset="0"/>
                  <a:ea typeface="Geneva" pitchFamily="34" charset="-128"/>
                  <a:cs typeface="Arial" charset="0"/>
                </a:rPr>
                <a:t>Transport</a:t>
              </a:r>
            </a:p>
            <a:p>
              <a:pPr algn="ctr"/>
              <a:r>
                <a:rPr lang="en-US" sz="1400" dirty="0">
                  <a:latin typeface="Arial" charset="0"/>
                  <a:ea typeface="Geneva" pitchFamily="34" charset="-128"/>
                  <a:cs typeface="Arial" charset="0"/>
                </a:rPr>
                <a:t>chamber</a:t>
              </a:r>
            </a:p>
          </p:txBody>
        </p:sp>
        <p:sp>
          <p:nvSpPr>
            <p:cNvPr id="33" name="Text Box 174"/>
            <p:cNvSpPr txBox="1">
              <a:spLocks noChangeArrowheads="1"/>
            </p:cNvSpPr>
            <p:nvPr/>
          </p:nvSpPr>
          <p:spPr bwMode="auto">
            <a:xfrm>
              <a:off x="3117393" y="3371939"/>
              <a:ext cx="997935" cy="288672"/>
            </a:xfrm>
            <a:prstGeom prst="rect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en-US" sz="1400" dirty="0">
                  <a:latin typeface="Arial" charset="0"/>
                  <a:ea typeface="Geneva" pitchFamily="34" charset="-128"/>
                  <a:cs typeface="Arial" charset="0"/>
                </a:rPr>
                <a:t>Load-lock</a:t>
              </a:r>
            </a:p>
          </p:txBody>
        </p:sp>
        <p:sp>
          <p:nvSpPr>
            <p:cNvPr id="34" name="Line 177"/>
            <p:cNvSpPr>
              <a:spLocks noChangeShapeType="1"/>
            </p:cNvSpPr>
            <p:nvPr/>
          </p:nvSpPr>
          <p:spPr bwMode="auto">
            <a:xfrm flipH="1">
              <a:off x="403528" y="3208100"/>
              <a:ext cx="2254475" cy="5530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 dirty="0"/>
            </a:p>
          </p:txBody>
        </p:sp>
        <p:sp>
          <p:nvSpPr>
            <p:cNvPr id="35" name="Line 179"/>
            <p:cNvSpPr>
              <a:spLocks noChangeShapeType="1"/>
            </p:cNvSpPr>
            <p:nvPr/>
          </p:nvSpPr>
          <p:spPr bwMode="auto">
            <a:xfrm flipH="1" flipV="1">
              <a:off x="3742077" y="2674192"/>
              <a:ext cx="341486" cy="1935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36" name="Line 180"/>
            <p:cNvSpPr>
              <a:spLocks noChangeShapeType="1"/>
            </p:cNvSpPr>
            <p:nvPr/>
          </p:nvSpPr>
          <p:spPr bwMode="auto">
            <a:xfrm flipH="1" flipV="1">
              <a:off x="3350014" y="2794233"/>
              <a:ext cx="266347" cy="57770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37" name="Line 181"/>
            <p:cNvSpPr>
              <a:spLocks noChangeShapeType="1"/>
            </p:cNvSpPr>
            <p:nvPr/>
          </p:nvSpPr>
          <p:spPr bwMode="auto">
            <a:xfrm flipV="1">
              <a:off x="2339396" y="3226772"/>
              <a:ext cx="577556" cy="57681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grpSp>
          <p:nvGrpSpPr>
            <p:cNvPr id="38" name="Gruppieren 4"/>
            <p:cNvGrpSpPr>
              <a:grpSpLocks/>
            </p:cNvGrpSpPr>
            <p:nvPr/>
          </p:nvGrpSpPr>
          <p:grpSpPr bwMode="auto">
            <a:xfrm>
              <a:off x="-105329" y="3790477"/>
              <a:ext cx="2444729" cy="1985842"/>
              <a:chOff x="14899975" y="19800430"/>
              <a:chExt cx="4196516" cy="3192329"/>
            </a:xfrm>
          </p:grpSpPr>
          <p:pic>
            <p:nvPicPr>
              <p:cNvPr id="43" name="Picture 4" descr="2011-10-20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11248" y="19800430"/>
                <a:ext cx="4185243" cy="3192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flipV="1">
                <a:off x="15843500" y="21799746"/>
                <a:ext cx="353866" cy="2945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 Box 6"/>
              <p:cNvSpPr txBox="1">
                <a:spLocks noChangeArrowheads="1"/>
              </p:cNvSpPr>
              <p:nvPr/>
            </p:nvSpPr>
            <p:spPr bwMode="auto">
              <a:xfrm>
                <a:off x="14899975" y="21693402"/>
                <a:ext cx="1002150" cy="420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r>
                  <a:rPr lang="de-DE" sz="1100" b="1" dirty="0">
                    <a:solidFill>
                      <a:srgbClr val="FFFF00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Cs</a:t>
                </a:r>
                <a:r>
                  <a:rPr lang="de-DE" sz="1100" b="1" baseline="-25000" dirty="0">
                    <a:solidFill>
                      <a:srgbClr val="FFFF00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2</a:t>
                </a:r>
                <a:r>
                  <a:rPr lang="de-DE" sz="1100" b="1" dirty="0">
                    <a:solidFill>
                      <a:srgbClr val="FFFF00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Te</a:t>
                </a:r>
              </a:p>
            </p:txBody>
          </p:sp>
          <p:sp>
            <p:nvSpPr>
              <p:cNvPr id="46" name="Line 7"/>
              <p:cNvSpPr>
                <a:spLocks noChangeShapeType="1"/>
              </p:cNvSpPr>
              <p:nvPr/>
            </p:nvSpPr>
            <p:spPr bwMode="auto">
              <a:xfrm>
                <a:off x="15843500" y="21514403"/>
                <a:ext cx="434316" cy="17899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9"/>
              <p:cNvSpPr>
                <a:spLocks noChangeShapeType="1"/>
              </p:cNvSpPr>
              <p:nvPr/>
            </p:nvSpPr>
            <p:spPr bwMode="auto">
              <a:xfrm>
                <a:off x="15821481" y="21025705"/>
                <a:ext cx="496037" cy="578197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 Box 10"/>
              <p:cNvSpPr txBox="1">
                <a:spLocks noChangeArrowheads="1"/>
              </p:cNvSpPr>
              <p:nvPr/>
            </p:nvSpPr>
            <p:spPr bwMode="auto">
              <a:xfrm>
                <a:off x="14974489" y="20756157"/>
                <a:ext cx="965828" cy="390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r>
                  <a:rPr lang="de-DE" sz="1050" b="1" dirty="0" err="1">
                    <a:solidFill>
                      <a:srgbClr val="FFFF00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Pb</a:t>
                </a:r>
                <a:r>
                  <a:rPr lang="de-DE" sz="1050" b="1" dirty="0">
                    <a:solidFill>
                      <a:srgbClr val="FFFF00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/</a:t>
                </a:r>
                <a:r>
                  <a:rPr lang="de-DE" sz="1050" b="1" dirty="0" err="1">
                    <a:solidFill>
                      <a:srgbClr val="FFFF00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Nb</a:t>
                </a:r>
                <a:endParaRPr lang="de-DE" sz="1050" b="1" dirty="0">
                  <a:solidFill>
                    <a:srgbClr val="FFFF00"/>
                  </a:solidFill>
                  <a:latin typeface="Arial" charset="0"/>
                  <a:ea typeface="Geneva" pitchFamily="34" charset="-128"/>
                  <a:cs typeface="Arial" charset="0"/>
                </a:endParaRPr>
              </a:p>
            </p:txBody>
          </p:sp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5843499" y="20556347"/>
                <a:ext cx="519167" cy="99675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Text Box 12"/>
              <p:cNvSpPr txBox="1">
                <a:spLocks noChangeArrowheads="1"/>
              </p:cNvSpPr>
              <p:nvPr/>
            </p:nvSpPr>
            <p:spPr bwMode="auto">
              <a:xfrm>
                <a:off x="15288948" y="20093111"/>
                <a:ext cx="694498" cy="390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r>
                  <a:rPr lang="de-DE" sz="1100" b="1" dirty="0">
                    <a:solidFill>
                      <a:srgbClr val="FFFF00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Mo </a:t>
                </a:r>
              </a:p>
            </p:txBody>
          </p:sp>
          <p:sp>
            <p:nvSpPr>
              <p:cNvPr id="51" name="Line 13"/>
              <p:cNvSpPr>
                <a:spLocks noChangeShapeType="1"/>
              </p:cNvSpPr>
              <p:nvPr/>
            </p:nvSpPr>
            <p:spPr bwMode="auto">
              <a:xfrm>
                <a:off x="16197366" y="20359719"/>
                <a:ext cx="211536" cy="107797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 Box 14"/>
              <p:cNvSpPr txBox="1">
                <a:spLocks noChangeArrowheads="1"/>
              </p:cNvSpPr>
              <p:nvPr/>
            </p:nvSpPr>
            <p:spPr bwMode="auto">
              <a:xfrm>
                <a:off x="15940317" y="19969512"/>
                <a:ext cx="694498" cy="390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r>
                  <a:rPr lang="de-DE" sz="1050" b="1" dirty="0">
                    <a:solidFill>
                      <a:srgbClr val="FFFF00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Mo</a:t>
                </a:r>
                <a:r>
                  <a:rPr lang="de-DE" sz="1050" b="1" dirty="0">
                    <a:solidFill>
                      <a:schemeClr val="bg1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 </a:t>
                </a:r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flipV="1">
                <a:off x="15768273" y="22039474"/>
                <a:ext cx="333431" cy="383276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 Box 6"/>
              <p:cNvSpPr txBox="1">
                <a:spLocks noChangeArrowheads="1"/>
              </p:cNvSpPr>
              <p:nvPr/>
            </p:nvSpPr>
            <p:spPr bwMode="auto">
              <a:xfrm>
                <a:off x="14899975" y="22240618"/>
                <a:ext cx="1040341" cy="445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r>
                  <a:rPr lang="de-DE" sz="1200" b="1" dirty="0">
                    <a:solidFill>
                      <a:srgbClr val="FFFF00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Cs</a:t>
                </a:r>
                <a:r>
                  <a:rPr lang="de-DE" sz="1200" b="1" baseline="-25000" dirty="0">
                    <a:solidFill>
                      <a:srgbClr val="FFFF00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2</a:t>
                </a:r>
                <a:r>
                  <a:rPr lang="de-DE" sz="1200" b="1" dirty="0">
                    <a:solidFill>
                      <a:srgbClr val="FFFF00"/>
                    </a:solidFill>
                    <a:latin typeface="Arial" charset="0"/>
                    <a:ea typeface="Geneva" pitchFamily="34" charset="-128"/>
                    <a:cs typeface="Arial" charset="0"/>
                  </a:rPr>
                  <a:t>Te</a:t>
                </a:r>
              </a:p>
            </p:txBody>
          </p:sp>
        </p:grp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2658005" y="2939400"/>
              <a:ext cx="258949" cy="287372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40" name="Text Box 173"/>
            <p:cNvSpPr txBox="1">
              <a:spLocks noChangeArrowheads="1"/>
            </p:cNvSpPr>
            <p:nvPr/>
          </p:nvSpPr>
          <p:spPr bwMode="auto">
            <a:xfrm>
              <a:off x="2783812" y="1610801"/>
              <a:ext cx="1014072" cy="309958"/>
            </a:xfrm>
            <a:prstGeom prst="rect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en-US" sz="1400" dirty="0">
                  <a:latin typeface="Arial" charset="0"/>
                  <a:ea typeface="Geneva" pitchFamily="34" charset="-128"/>
                  <a:cs typeface="Arial" charset="0"/>
                </a:rPr>
                <a:t>SRF Gun</a:t>
              </a:r>
            </a:p>
          </p:txBody>
        </p:sp>
        <p:sp>
          <p:nvSpPr>
            <p:cNvPr id="41" name="Line 179"/>
            <p:cNvSpPr>
              <a:spLocks noChangeShapeType="1"/>
            </p:cNvSpPr>
            <p:nvPr/>
          </p:nvSpPr>
          <p:spPr bwMode="auto">
            <a:xfrm flipH="1">
              <a:off x="2349938" y="1895534"/>
              <a:ext cx="437541" cy="28812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42" name="Text Box 8"/>
            <p:cNvSpPr txBox="1">
              <a:spLocks noChangeArrowheads="1"/>
            </p:cNvSpPr>
            <p:nvPr/>
          </p:nvSpPr>
          <p:spPr bwMode="auto">
            <a:xfrm>
              <a:off x="-105138" y="4678819"/>
              <a:ext cx="561134" cy="242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de-DE" sz="1100" b="1" dirty="0">
                  <a:solidFill>
                    <a:srgbClr val="FFFF00"/>
                  </a:solidFill>
                  <a:latin typeface="Arial" charset="0"/>
                  <a:ea typeface="Geneva" pitchFamily="34" charset="-128"/>
                  <a:cs typeface="Arial" charset="0"/>
                </a:rPr>
                <a:t> </a:t>
              </a:r>
              <a:r>
                <a:rPr lang="de-DE" sz="1100" b="1" dirty="0" err="1">
                  <a:solidFill>
                    <a:srgbClr val="FFFF00"/>
                  </a:solidFill>
                  <a:latin typeface="Arial" charset="0"/>
                  <a:ea typeface="Geneva" pitchFamily="34" charset="-128"/>
                  <a:cs typeface="Arial" charset="0"/>
                </a:rPr>
                <a:t>GaAs</a:t>
              </a:r>
              <a:endParaRPr lang="de-DE" sz="1100" b="1" dirty="0">
                <a:solidFill>
                  <a:srgbClr val="FFFF00"/>
                </a:solidFill>
                <a:latin typeface="Arial" charset="0"/>
                <a:ea typeface="Geneva" pitchFamily="34" charset="-128"/>
                <a:cs typeface="Arial" charset="0"/>
              </a:endParaRPr>
            </a:p>
          </p:txBody>
        </p:sp>
      </p:grp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26" y="1048760"/>
            <a:ext cx="3423474" cy="278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323528" y="332656"/>
            <a:ext cx="5094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Cathode 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system 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for </a:t>
            </a:r>
            <a:r>
              <a:rPr lang="en-US" b="1" dirty="0" err="1" smtClean="0">
                <a:solidFill>
                  <a:schemeClr val="accent1"/>
                </a:solidFill>
                <a:latin typeface="Arial" charset="0"/>
              </a:rPr>
              <a:t>Rossendorf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SRF 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gun</a:t>
            </a:r>
            <a:endParaRPr lang="en-US" b="1" dirty="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46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539" y="2545432"/>
            <a:ext cx="4645501" cy="3494510"/>
          </a:xfrm>
          <a:prstGeom prst="roundRect">
            <a:avLst>
              <a:gd name="adj" fmla="val 3765"/>
            </a:avLst>
          </a:prstGeom>
          <a:solidFill>
            <a:schemeClr val="tx2">
              <a:lumMod val="60000"/>
              <a:lumOff val="4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6705" r="20506" b="3882"/>
          <a:stretch>
            <a:fillRect/>
          </a:stretch>
        </p:blipFill>
        <p:spPr bwMode="auto">
          <a:xfrm>
            <a:off x="2083013" y="2740336"/>
            <a:ext cx="2322945" cy="213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s://www.hzdr.de/ELBE/logbook/SRF_2010/03.25/Größenänderung%20IMG_0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t="24036" r="40755" b="22655"/>
          <a:stretch>
            <a:fillRect/>
          </a:stretch>
        </p:blipFill>
        <p:spPr bwMode="auto">
          <a:xfrm>
            <a:off x="596550" y="2758256"/>
            <a:ext cx="1355019" cy="202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512068" y="4839613"/>
            <a:ext cx="39746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Cathode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Arial" charset="0"/>
                <a:cs typeface="Arial" charset="0"/>
              </a:rPr>
              <a:t>#250310Mo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in gun from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2010.5.25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to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2011.7.26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total beam time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cs typeface="Arial" charset="0"/>
              </a:rPr>
              <a:t>1013 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extracted charge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cs typeface="Arial" charset="0"/>
              </a:rPr>
              <a:t>35 C</a:t>
            </a:r>
          </a:p>
        </p:txBody>
      </p:sp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5421134" y="3984016"/>
            <a:ext cx="3175045" cy="1739365"/>
            <a:chOff x="8274050" y="21509385"/>
            <a:chExt cx="6319767" cy="3240088"/>
          </a:xfrm>
        </p:grpSpPr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8274050" y="21509385"/>
              <a:ext cx="6300788" cy="3240088"/>
              <a:chOff x="7035926" y="25693224"/>
              <a:chExt cx="6301479" cy="3240361"/>
            </a:xfrm>
          </p:grpSpPr>
          <p:pic>
            <p:nvPicPr>
              <p:cNvPr id="20" name="Content Placeholder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5926" y="25693224"/>
                <a:ext cx="4127026" cy="3240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3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5332" y="26705051"/>
                <a:ext cx="3452073" cy="2228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0303689" y="26179278"/>
                <a:ext cx="2817445" cy="525252"/>
              </a:xfrm>
              <a:prstGeom prst="straightConnector1">
                <a:avLst/>
              </a:prstGeom>
              <a:solidFill>
                <a:srgbClr val="BBE0E3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Arrow Connector 22"/>
              <p:cNvCxnSpPr/>
              <p:nvPr/>
            </p:nvCxnSpPr>
            <p:spPr bwMode="auto">
              <a:xfrm>
                <a:off x="9580811" y="26200184"/>
                <a:ext cx="305149" cy="2550478"/>
              </a:xfrm>
              <a:prstGeom prst="straightConnector1">
                <a:avLst/>
              </a:prstGeom>
              <a:solidFill>
                <a:srgbClr val="BBE0E3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9885332" y="26705051"/>
                <a:ext cx="3452073" cy="2228534"/>
              </a:xfrm>
              <a:prstGeom prst="rect">
                <a:avLst/>
              </a:prstGeom>
              <a:noFill/>
              <a:ln w="38100" algn="ctr">
                <a:solidFill>
                  <a:srgbClr val="92D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9" name="TextBox 25"/>
            <p:cNvSpPr txBox="1">
              <a:spLocks noChangeArrowheads="1"/>
            </p:cNvSpPr>
            <p:nvPr/>
          </p:nvSpPr>
          <p:spPr bwMode="auto">
            <a:xfrm>
              <a:off x="12806387" y="23629823"/>
              <a:ext cx="1787430" cy="409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eneva" pitchFamily="34" charset="-128"/>
                  <a:cs typeface="Arial" charset="0"/>
                </a:rPr>
                <a:t>Cs/</a:t>
              </a:r>
              <a:r>
                <a:rPr kumimoji="0" lang="en-US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eneva" pitchFamily="34" charset="-128"/>
                  <a:cs typeface="Arial" charset="0"/>
                </a:rPr>
                <a:t>Te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eneva" pitchFamily="34" charset="-128"/>
                  <a:cs typeface="Arial" charset="0"/>
                </a:rPr>
                <a:t>=2.3</a:t>
              </a:r>
              <a:endPara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Geneva" pitchFamily="34" charset="-128"/>
                <a:cs typeface="Arial" charset="0"/>
              </a:endParaRPr>
            </a:p>
          </p:txBody>
        </p:sp>
      </p:grp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5646235" y="5827437"/>
            <a:ext cx="29404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sz="1400" dirty="0">
                <a:latin typeface="Arial" charset="0"/>
                <a:cs typeface="Arial" charset="0"/>
              </a:rPr>
              <a:t>SEM / EDX for Cs</a:t>
            </a:r>
            <a:r>
              <a:rPr lang="en-US" sz="1400" baseline="-25000" dirty="0">
                <a:latin typeface="Arial" charset="0"/>
                <a:cs typeface="Arial" charset="0"/>
              </a:rPr>
              <a:t>2</a:t>
            </a:r>
            <a:r>
              <a:rPr lang="en-US" sz="1400" dirty="0">
                <a:latin typeface="Arial" charset="0"/>
                <a:cs typeface="Arial" charset="0"/>
              </a:rPr>
              <a:t>Te on Mo </a:t>
            </a:r>
            <a:endParaRPr lang="de-DE" sz="1400" dirty="0"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332656"/>
            <a:ext cx="849694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3E89"/>
              </a:buClr>
            </a:pP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2. Cs</a:t>
            </a:r>
            <a:r>
              <a:rPr lang="en-US" b="1" baseline="-25000" dirty="0" smtClean="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Te 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photocathodes 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for 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SRF gun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endParaRPr lang="en-US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309" y="980728"/>
            <a:ext cx="3570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buFont typeface="Arial" charset="0"/>
              <a:buChar char="•"/>
            </a:pPr>
            <a:r>
              <a:rPr lang="en-US" altLang="zh-CN" dirty="0" smtClean="0">
                <a:latin typeface="Arial" charset="0"/>
                <a:ea typeface="Geneva" pitchFamily="34" charset="-128"/>
              </a:rPr>
              <a:t>  8 </a:t>
            </a:r>
            <a:r>
              <a:rPr lang="en-US" altLang="zh-CN" dirty="0">
                <a:latin typeface="Arial" charset="0"/>
                <a:ea typeface="Geneva" pitchFamily="34" charset="-128"/>
              </a:rPr>
              <a:t>cathodes tested in gun</a:t>
            </a:r>
            <a:endParaRPr lang="en-US" dirty="0">
              <a:latin typeface="Arial" charset="0"/>
              <a:ea typeface="Geneva" pitchFamily="34" charset="-128"/>
            </a:endParaRPr>
          </a:p>
          <a:p>
            <a:pPr algn="just">
              <a:buFont typeface="Arial" charset="0"/>
              <a:buChar char="•"/>
            </a:pPr>
            <a:r>
              <a:rPr lang="en-US" dirty="0">
                <a:latin typeface="Arial" charset="0"/>
                <a:ea typeface="Geneva" pitchFamily="34" charset="-128"/>
              </a:rPr>
              <a:t>  QE ~</a:t>
            </a:r>
            <a:r>
              <a:rPr lang="en-US" dirty="0" smtClean="0">
                <a:latin typeface="Arial" charset="0"/>
                <a:ea typeface="Geneva" pitchFamily="34" charset="-128"/>
              </a:rPr>
              <a:t>1 % </a:t>
            </a:r>
            <a:r>
              <a:rPr lang="en-US" dirty="0">
                <a:latin typeface="Arial" charset="0"/>
                <a:ea typeface="Geneva" pitchFamily="34" charset="-128"/>
              </a:rPr>
              <a:t>in months</a:t>
            </a:r>
          </a:p>
          <a:p>
            <a:pPr algn="just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   I </a:t>
            </a:r>
            <a:r>
              <a:rPr lang="en-US" baseline="-25000" dirty="0" smtClean="0">
                <a:solidFill>
                  <a:srgbClr val="000000"/>
                </a:solidFill>
                <a:latin typeface="Arial" charset="0"/>
              </a:rPr>
              <a:t>dark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~ 120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@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15 MV/m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ɛ</a:t>
            </a:r>
            <a:r>
              <a:rPr lang="en-US" baseline="-25000" dirty="0" err="1">
                <a:solidFill>
                  <a:srgbClr val="000000"/>
                </a:solidFill>
                <a:latin typeface="Arial" charset="0"/>
              </a:rPr>
              <a:t>thermal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~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0.7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mm·mrad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/r(mm)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 </a:t>
            </a:r>
            <a:endParaRPr lang="de-DE" dirty="0">
              <a:solidFill>
                <a:srgbClr val="000000"/>
              </a:solidFill>
              <a:latin typeface="Arial" charset="0"/>
            </a:endParaRPr>
          </a:p>
          <a:p>
            <a:endParaRPr lang="en-US" dirty="0"/>
          </a:p>
        </p:txBody>
      </p:sp>
      <p:pic>
        <p:nvPicPr>
          <p:cNvPr id="30" name="Picture 4897" descr="Figur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04" y="620688"/>
            <a:ext cx="3384376" cy="278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5271" y="6135214"/>
            <a:ext cx="20617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100" dirty="0" smtClean="0">
                <a:ea typeface="SimSun" pitchFamily="2" charset="-122"/>
              </a:rPr>
              <a:t>R. Xiang, et al., FEL2010</a:t>
            </a:r>
            <a:r>
              <a:rPr lang="en-US" altLang="zh-CN" sz="1100" dirty="0">
                <a:ea typeface="SimSun" pitchFamily="2" charset="-122"/>
              </a:rPr>
              <a:t>, </a:t>
            </a:r>
            <a:r>
              <a:rPr lang="en-US" altLang="zh-CN" sz="1100" dirty="0" smtClean="0">
                <a:ea typeface="SimSun" pitchFamily="2" charset="-122"/>
              </a:rPr>
              <a:t>Sweden</a:t>
            </a:r>
          </a:p>
          <a:p>
            <a:r>
              <a:rPr lang="en-US" altLang="zh-CN" sz="1100" dirty="0" err="1" smtClean="0">
                <a:ea typeface="SimSun" pitchFamily="2" charset="-122"/>
              </a:rPr>
              <a:t>R.Xiang</a:t>
            </a:r>
            <a:r>
              <a:rPr lang="en-US" altLang="zh-CN" sz="1100" dirty="0" smtClean="0">
                <a:ea typeface="SimSun" pitchFamily="2" charset="-122"/>
              </a:rPr>
              <a:t>, et al., IPAC2012</a:t>
            </a:r>
            <a:endParaRPr lang="en-US" altLang="zh-CN" sz="1100" dirty="0">
              <a:ea typeface="SimSun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7727" y="3410070"/>
            <a:ext cx="21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Preparation 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32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4457" y="254975"/>
            <a:ext cx="849694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3E89"/>
              </a:buClr>
            </a:pP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2. Cs</a:t>
            </a:r>
            <a:r>
              <a:rPr lang="en-US" b="1" baseline="-25000" dirty="0" smtClean="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Te 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photocathodes 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</a:rPr>
              <a:t>for 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SRF gun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endParaRPr lang="en-US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10" name="Picture 48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275" y="1052736"/>
            <a:ext cx="3543213" cy="264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457" y="956706"/>
            <a:ext cx="431855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questions: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1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QE decrease during transport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Strong </a:t>
            </a:r>
            <a:r>
              <a:rPr lang="en-US" dirty="0" err="1" smtClean="0"/>
              <a:t>multipacting</a:t>
            </a:r>
            <a:r>
              <a:rPr lang="en-US" dirty="0" smtClean="0"/>
              <a:t> around cathode plug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Dark current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layer destroyed during operation</a:t>
            </a:r>
            <a:endParaRPr lang="en-US" dirty="0"/>
          </a:p>
        </p:txBody>
      </p:sp>
      <p:pic>
        <p:nvPicPr>
          <p:cNvPr id="4100" name="Picture 4" descr="https://www.hzdr.de/ELBE/logbook/SRF_GUN_2012/08.23/cathode%20170412Mo(TiN)%20compare%20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821619"/>
            <a:ext cx="4762908" cy="363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422905" y="3694997"/>
            <a:ext cx="3541583" cy="2870671"/>
            <a:chOff x="5364088" y="3694996"/>
            <a:chExt cx="3541583" cy="2870671"/>
          </a:xfrm>
        </p:grpSpPr>
        <p:pic>
          <p:nvPicPr>
            <p:cNvPr id="4098" name="Picture 2" descr="dark current v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9" t="6139" r="10750" b="3612"/>
            <a:stretch>
              <a:fillRect/>
            </a:stretch>
          </p:blipFill>
          <p:spPr bwMode="auto">
            <a:xfrm>
              <a:off x="5364088" y="3694996"/>
              <a:ext cx="3541583" cy="2870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8604448" y="4005064"/>
              <a:ext cx="0" cy="429938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532440" y="4005064"/>
              <a:ext cx="216024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515400" y="4433704"/>
              <a:ext cx="216024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741839" y="4035367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120nA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042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332656"/>
            <a:ext cx="849694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3E89"/>
              </a:buClr>
            </a:pPr>
            <a:r>
              <a:rPr lang="en-US" dirty="0">
                <a:solidFill>
                  <a:schemeClr val="accent1"/>
                </a:solidFill>
                <a:latin typeface="Arial" charset="0"/>
              </a:rPr>
              <a:t>3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</a:rPr>
              <a:t>. Test new 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photocathode candidates :</a:t>
            </a:r>
            <a:endParaRPr lang="en-US" dirty="0" smtClean="0">
              <a:solidFill>
                <a:schemeClr val="accent1"/>
              </a:solidFill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+mj-lt"/>
              <a:buAutoNum type="arabicPeriod"/>
            </a:pPr>
            <a:endParaRPr lang="en-US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5" name="TextBox 29"/>
          <p:cNvSpPr txBox="1">
            <a:spLocks noChangeArrowheads="1"/>
          </p:cNvSpPr>
          <p:nvPr/>
        </p:nvSpPr>
        <p:spPr bwMode="auto">
          <a:xfrm>
            <a:off x="1069557" y="1034387"/>
            <a:ext cx="60370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>
              <a:buFont typeface="Arial" charset="0"/>
              <a:buChar char="•"/>
            </a:pPr>
            <a:r>
              <a:rPr lang="en-US" sz="1800" dirty="0" smtClean="0">
                <a:latin typeface="Arial" charset="0"/>
                <a:ea typeface="Geneva" pitchFamily="34" charset="-128"/>
                <a:cs typeface="Arial" charset="0"/>
              </a:rPr>
              <a:t>Use Cs</a:t>
            </a:r>
            <a:r>
              <a:rPr lang="en-US" sz="1800" baseline="-25000" dirty="0" smtClean="0">
                <a:latin typeface="Arial" charset="0"/>
                <a:ea typeface="Geneva" pitchFamily="34" charset="-128"/>
                <a:cs typeface="Arial" charset="0"/>
              </a:rPr>
              <a:t>2</a:t>
            </a:r>
            <a:r>
              <a:rPr lang="en-US" sz="1800" dirty="0" smtClean="0">
                <a:latin typeface="Arial" charset="0"/>
                <a:ea typeface="Geneva" pitchFamily="34" charset="-128"/>
                <a:cs typeface="Arial" charset="0"/>
              </a:rPr>
              <a:t>Te chamber, vacuum ~10</a:t>
            </a:r>
            <a:r>
              <a:rPr lang="en-US" sz="1800" baseline="30000" dirty="0" smtClean="0">
                <a:latin typeface="Arial" charset="0"/>
                <a:ea typeface="Geneva" pitchFamily="34" charset="-128"/>
                <a:cs typeface="Arial" charset="0"/>
              </a:rPr>
              <a:t>-9</a:t>
            </a:r>
            <a:r>
              <a:rPr lang="en-US" sz="1800" dirty="0" smtClean="0">
                <a:latin typeface="Arial" charset="0"/>
                <a:ea typeface="Geneva" pitchFamily="34" charset="-128"/>
                <a:cs typeface="Arial" charset="0"/>
              </a:rPr>
              <a:t> mbar</a:t>
            </a:r>
          </a:p>
          <a:p>
            <a:pPr algn="just">
              <a:buFont typeface="Arial" charset="0"/>
              <a:buChar char="•"/>
            </a:pPr>
            <a:r>
              <a:rPr lang="en-US" sz="1800" dirty="0" smtClean="0">
                <a:latin typeface="Arial" charset="0"/>
                <a:ea typeface="Geneva" pitchFamily="34" charset="-128"/>
              </a:rPr>
              <a:t>On Mo plug, @ 160</a:t>
            </a:r>
            <a:r>
              <a:rPr lang="en-US" sz="1800" baseline="30000" dirty="0" smtClean="0">
                <a:latin typeface="Arial" charset="0"/>
                <a:ea typeface="Geneva" pitchFamily="34" charset="-128"/>
              </a:rPr>
              <a:t>o</a:t>
            </a:r>
            <a:r>
              <a:rPr lang="en-US" sz="1800" dirty="0" smtClean="0">
                <a:latin typeface="Arial" charset="0"/>
                <a:ea typeface="Geneva" pitchFamily="34" charset="-128"/>
              </a:rPr>
              <a:t>C, </a:t>
            </a:r>
            <a:r>
              <a:rPr lang="en-US" sz="1800" dirty="0" smtClean="0">
                <a:latin typeface="Arial" charset="0"/>
                <a:ea typeface="Geneva" pitchFamily="34" charset="-128"/>
                <a:cs typeface="Arial" charset="0"/>
              </a:rPr>
              <a:t>two-cycle </a:t>
            </a:r>
            <a:r>
              <a:rPr lang="en-US" sz="1800" dirty="0">
                <a:latin typeface="Arial" charset="0"/>
                <a:ea typeface="Geneva" pitchFamily="34" charset="-128"/>
                <a:cs typeface="Arial" charset="0"/>
              </a:rPr>
              <a:t>“Yo-yo” process</a:t>
            </a:r>
          </a:p>
          <a:p>
            <a:pPr algn="just">
              <a:buFont typeface="Arial" charset="0"/>
              <a:buChar char="•"/>
            </a:pPr>
            <a:r>
              <a:rPr lang="en-US" sz="1800" dirty="0">
                <a:latin typeface="Arial" charset="0"/>
                <a:ea typeface="Geneva" pitchFamily="34" charset="-128"/>
                <a:cs typeface="Arial" charset="0"/>
              </a:rPr>
              <a:t>fresh  QE reached 1.5 % </a:t>
            </a:r>
          </a:p>
          <a:p>
            <a:pPr algn="just">
              <a:buFont typeface="Arial" charset="0"/>
              <a:buChar char="•"/>
            </a:pPr>
            <a:r>
              <a:rPr lang="en-US" sz="1800" dirty="0">
                <a:latin typeface="Arial" charset="0"/>
                <a:ea typeface="Geneva" pitchFamily="34" charset="-128"/>
                <a:cs typeface="Arial" charset="0"/>
              </a:rPr>
              <a:t>SEM surface morphology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23004" y="2852936"/>
            <a:ext cx="5829516" cy="2860536"/>
            <a:chOff x="899592" y="2942987"/>
            <a:chExt cx="4854227" cy="2428488"/>
          </a:xfrm>
        </p:grpSpPr>
        <p:sp>
          <p:nvSpPr>
            <p:cNvPr id="4" name="Rectangle 28"/>
            <p:cNvSpPr>
              <a:spLocks noChangeArrowheads="1"/>
            </p:cNvSpPr>
            <p:nvPr/>
          </p:nvSpPr>
          <p:spPr bwMode="auto">
            <a:xfrm>
              <a:off x="3390181" y="4725144"/>
              <a:ext cx="2363638" cy="49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de-DE" sz="1600" dirty="0">
                  <a:latin typeface="Arial" charset="0"/>
                  <a:cs typeface="Arial" charset="0"/>
                </a:rPr>
                <a:t>On Mo </a:t>
              </a:r>
              <a:r>
                <a:rPr lang="de-DE" sz="1600" dirty="0" smtClean="0">
                  <a:latin typeface="Arial" charset="0"/>
                  <a:cs typeface="Arial" charset="0"/>
                </a:rPr>
                <a:t>Substrate, </a:t>
              </a:r>
            </a:p>
            <a:p>
              <a:r>
                <a:rPr lang="de-DE" sz="1600" dirty="0" err="1" smtClean="0">
                  <a:latin typeface="Arial" charset="0"/>
                  <a:cs typeface="Arial" charset="0"/>
                </a:rPr>
                <a:t>Cs</a:t>
              </a:r>
              <a:r>
                <a:rPr lang="de-DE" sz="1600" dirty="0" smtClean="0">
                  <a:latin typeface="Arial" charset="0"/>
                  <a:cs typeface="Arial" charset="0"/>
                </a:rPr>
                <a:t>/</a:t>
              </a:r>
              <a:r>
                <a:rPr lang="de-DE" sz="1600" dirty="0" err="1" smtClean="0">
                  <a:latin typeface="Arial" charset="0"/>
                  <a:cs typeface="Arial" charset="0"/>
                </a:rPr>
                <a:t>Sb</a:t>
              </a:r>
              <a:r>
                <a:rPr lang="de-DE" sz="1600" dirty="0" smtClean="0">
                  <a:latin typeface="Arial" charset="0"/>
                  <a:cs typeface="Arial" charset="0"/>
                </a:rPr>
                <a:t> rate </a:t>
              </a:r>
              <a:r>
                <a:rPr lang="de-DE" sz="1600" dirty="0">
                  <a:latin typeface="Arial" charset="0"/>
                  <a:cs typeface="Arial" charset="0"/>
                </a:rPr>
                <a:t>2.7  </a:t>
              </a:r>
            </a:p>
          </p:txBody>
        </p:sp>
        <p:sp>
          <p:nvSpPr>
            <p:cNvPr id="6" name="TextBox 11"/>
            <p:cNvSpPr txBox="1">
              <a:spLocks noChangeArrowheads="1"/>
            </p:cNvSpPr>
            <p:nvPr/>
          </p:nvSpPr>
          <p:spPr bwMode="auto">
            <a:xfrm>
              <a:off x="988165" y="4725144"/>
              <a:ext cx="189584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en-US" sz="1800" dirty="0">
                  <a:latin typeface="Arial" charset="0"/>
                  <a:ea typeface="Geneva" pitchFamily="34" charset="-128"/>
                  <a:cs typeface="Arial" charset="0"/>
                </a:rPr>
                <a:t>Optical-polished  Mo substratum</a:t>
              </a:r>
              <a:endParaRPr lang="de-DE" sz="1800" dirty="0">
                <a:latin typeface="Arial" charset="0"/>
                <a:ea typeface="Geneva" pitchFamily="34" charset="-128"/>
                <a:cs typeface="Arial" charset="0"/>
              </a:endParaRPr>
            </a:p>
          </p:txBody>
        </p:sp>
        <p:pic>
          <p:nvPicPr>
            <p:cNvPr id="7" name="Picture 12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65"/>
            <a:stretch/>
          </p:blipFill>
          <p:spPr bwMode="auto">
            <a:xfrm>
              <a:off x="899592" y="2942987"/>
              <a:ext cx="4589527" cy="1642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4283968" y="33266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</a:rPr>
              <a:t>Cs</a:t>
            </a:r>
            <a:r>
              <a:rPr lang="en-US" baseline="-25000" dirty="0">
                <a:latin typeface="Arial" charset="0"/>
              </a:rPr>
              <a:t>3</a:t>
            </a:r>
            <a:r>
              <a:rPr lang="en-US" dirty="0">
                <a:latin typeface="Arial" charset="0"/>
              </a:rPr>
              <a:t>Sb</a:t>
            </a:r>
          </a:p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493532" y="5993506"/>
            <a:ext cx="1952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R.Xiang</a:t>
            </a:r>
            <a:r>
              <a:rPr lang="en-US" sz="1400" dirty="0"/>
              <a:t>, et al., </a:t>
            </a:r>
            <a:r>
              <a:rPr lang="en-US" sz="1400" dirty="0" smtClean="0"/>
              <a:t>IPAC2012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34738" y="2564904"/>
            <a:ext cx="2797102" cy="986379"/>
            <a:chOff x="5655896" y="809717"/>
            <a:chExt cx="3053272" cy="1179124"/>
          </a:xfrm>
        </p:grpSpPr>
        <p:pic>
          <p:nvPicPr>
            <p:cNvPr id="5122" name="Picture 2" descr="W:\SRF_2011\08.03 Sb\IMG_063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5" t="34953" r="18173" b="37180"/>
            <a:stretch/>
          </p:blipFill>
          <p:spPr bwMode="auto">
            <a:xfrm>
              <a:off x="5655896" y="870491"/>
              <a:ext cx="3053272" cy="1118350"/>
            </a:xfrm>
            <a:prstGeom prst="rect">
              <a:avLst/>
            </a:prstGeom>
            <a:noFill/>
            <a:ln>
              <a:solidFill>
                <a:schemeClr val="accent1">
                  <a:alpha val="66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655896" y="809717"/>
              <a:ext cx="2031436" cy="40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Sb</a:t>
              </a:r>
              <a:r>
                <a:rPr lang="en-US" sz="1600" dirty="0" smtClean="0"/>
                <a:t>-source in boat</a:t>
              </a:r>
              <a:endParaRPr lang="en-US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9163" y="3633808"/>
            <a:ext cx="2552501" cy="2031861"/>
            <a:chOff x="6372200" y="2189226"/>
            <a:chExt cx="2552501" cy="20318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4" t="22925" r="23553" b="22889"/>
            <a:stretch/>
          </p:blipFill>
          <p:spPr>
            <a:xfrm>
              <a:off x="6372200" y="2189226"/>
              <a:ext cx="2552501" cy="203186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444209" y="3810526"/>
              <a:ext cx="2448271" cy="3385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charset="0"/>
                </a:rPr>
                <a:t>Cs</a:t>
              </a:r>
              <a:r>
                <a:rPr lang="en-US" sz="1600" baseline="-25000" dirty="0" smtClean="0">
                  <a:latin typeface="Arial" charset="0"/>
                </a:rPr>
                <a:t>3</a:t>
              </a:r>
              <a:r>
                <a:rPr lang="en-US" sz="1600" dirty="0" smtClean="0">
                  <a:latin typeface="Arial" charset="0"/>
                </a:rPr>
                <a:t>Sb out from chamber</a:t>
              </a:r>
              <a:endParaRPr lang="en-US" sz="160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6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iang_Eucard2012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Xiang_Eucard2012</Template>
  <TotalTime>0</TotalTime>
  <Words>625</Words>
  <Application>Microsoft Office PowerPoint</Application>
  <PresentationFormat>On-screen Show (4:3)</PresentationFormat>
  <Paragraphs>134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Xiang_Eucard2012</vt:lpstr>
      <vt:lpstr>1_Benutzerdefiniertes Design</vt:lpstr>
      <vt:lpstr>2_Benutzerdefiniertes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FZD</dc:creator>
  <cp:lastModifiedBy>zhou</cp:lastModifiedBy>
  <cp:revision>154</cp:revision>
  <dcterms:created xsi:type="dcterms:W3CDTF">2012-02-16T13:10:13Z</dcterms:created>
  <dcterms:modified xsi:type="dcterms:W3CDTF">2012-10-08T00:59:21Z</dcterms:modified>
</cp:coreProperties>
</file>