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2" r:id="rId5"/>
    <p:sldId id="264" r:id="rId6"/>
    <p:sldId id="274" r:id="rId7"/>
    <p:sldId id="275" r:id="rId8"/>
    <p:sldId id="272" r:id="rId9"/>
    <p:sldId id="271" r:id="rId10"/>
    <p:sldId id="270" r:id="rId11"/>
    <p:sldId id="269" r:id="rId12"/>
    <p:sldId id="266" r:id="rId13"/>
    <p:sldId id="265" r:id="rId14"/>
    <p:sldId id="267" r:id="rId15"/>
    <p:sldId id="268" r:id="rId16"/>
    <p:sldId id="273"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71E4B-008C-424D-8327-BA2148319B57}" type="datetimeFigureOut">
              <a:rPr lang="en-US" smtClean="0"/>
              <a:pPr/>
              <a:t>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6CBB1-2617-49ED-9D6C-BADAC1B652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66CBB1-2617-49ED-9D6C-BADAC1B6529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7EB32A-1974-4DE5-8C5D-56E4264D44A6}" type="datetime1">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79C99-03EC-40B3-97AC-15140CA2EB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9F3F9-EB33-46F9-A283-FBA957C5A4A8}" type="datetime1">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79C99-03EC-40B3-97AC-15140CA2EB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D3E9B-E836-476C-9E14-76D25AF20DE2}" type="datetime1">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79C99-03EC-40B3-97AC-15140CA2EB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CFB8CE-15BF-4A4F-A652-D999BBA6048B}" type="datetime1">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79C99-03EC-40B3-97AC-15140CA2EB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DD15CA-980F-4B7B-9306-D436AE2B3D41}" type="datetime1">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79C99-03EC-40B3-97AC-15140CA2EB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2BFED1-25E1-406F-81FA-D4C705326866}" type="datetime1">
              <a:rPr lang="en-US" smtClean="0"/>
              <a:pPr/>
              <a:t>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79C99-03EC-40B3-97AC-15140CA2EB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39D464-B212-46F9-88A9-EE37FF18A9C7}" type="datetime1">
              <a:rPr lang="en-US" smtClean="0"/>
              <a:pPr/>
              <a:t>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C79C99-03EC-40B3-97AC-15140CA2EB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7B8DE6-6E29-46F7-A873-12CA23BD883E}" type="datetime1">
              <a:rPr lang="en-US" smtClean="0"/>
              <a:pPr/>
              <a:t>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C79C99-03EC-40B3-97AC-15140CA2EB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02323-8B97-4345-AF3D-2268122E055B}" type="datetime1">
              <a:rPr lang="en-US" smtClean="0"/>
              <a:pPr/>
              <a:t>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C79C99-03EC-40B3-97AC-15140CA2EB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43AD3-2A31-4E76-9056-91E460F0B9CE}" type="datetime1">
              <a:rPr lang="en-US" smtClean="0"/>
              <a:pPr/>
              <a:t>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79C99-03EC-40B3-97AC-15140CA2EB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72C1E-916A-4B71-88A6-0063C9BEDE0A}" type="datetime1">
              <a:rPr lang="en-US" smtClean="0"/>
              <a:pPr/>
              <a:t>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79C99-03EC-40B3-97AC-15140CA2EB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87E1B-E744-4D80-BA95-EBCCBF7D12B2}" type="datetime1">
              <a:rPr lang="en-US" smtClean="0"/>
              <a:pPr/>
              <a:t>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79C99-03EC-40B3-97AC-15140CA2EB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err="1" smtClean="0"/>
              <a:t>GaAs</a:t>
            </a:r>
            <a:r>
              <a:rPr lang="en-US" dirty="0" smtClean="0"/>
              <a:t> Photocathode Development</a:t>
            </a:r>
            <a:endParaRPr lang="en-US" dirty="0"/>
          </a:p>
        </p:txBody>
      </p:sp>
      <p:sp>
        <p:nvSpPr>
          <p:cNvPr id="3" name="Slide Number Placeholder 2"/>
          <p:cNvSpPr>
            <a:spLocks noGrp="1"/>
          </p:cNvSpPr>
          <p:nvPr>
            <p:ph type="sldNum" sz="quarter" idx="12"/>
          </p:nvPr>
        </p:nvSpPr>
        <p:spPr/>
        <p:txBody>
          <a:bodyPr/>
          <a:lstStyle/>
          <a:p>
            <a:fld id="{F2C79C99-03EC-40B3-97AC-15140CA2EB0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114800" y="1219200"/>
            <a:ext cx="4777740" cy="4792980"/>
          </a:xfrm>
          <a:prstGeom prst="rect">
            <a:avLst/>
          </a:prstGeom>
          <a:noFill/>
          <a:ln w="9525">
            <a:noFill/>
            <a:miter lim="800000"/>
            <a:headEnd/>
            <a:tailEnd/>
          </a:ln>
        </p:spPr>
      </p:pic>
      <p:sp>
        <p:nvSpPr>
          <p:cNvPr id="2" name="Title 1"/>
          <p:cNvSpPr>
            <a:spLocks noGrp="1"/>
          </p:cNvSpPr>
          <p:nvPr>
            <p:ph type="title"/>
          </p:nvPr>
        </p:nvSpPr>
        <p:spPr>
          <a:xfrm>
            <a:off x="4343400" y="685800"/>
            <a:ext cx="4648200" cy="563562"/>
          </a:xfrm>
        </p:spPr>
        <p:txBody>
          <a:bodyPr>
            <a:normAutofit/>
          </a:bodyPr>
          <a:lstStyle/>
          <a:p>
            <a:r>
              <a:rPr lang="en-US" sz="2000" dirty="0" smtClean="0"/>
              <a:t>Cathode with 4 off-center active areas</a:t>
            </a:r>
            <a:endParaRPr lang="en-US" sz="2000" dirty="0"/>
          </a:p>
        </p:txBody>
      </p:sp>
      <p:sp>
        <p:nvSpPr>
          <p:cNvPr id="5" name="TextBox 4"/>
          <p:cNvSpPr txBox="1"/>
          <p:nvPr/>
        </p:nvSpPr>
        <p:spPr>
          <a:xfrm>
            <a:off x="152400" y="2133600"/>
            <a:ext cx="3657600" cy="1200329"/>
          </a:xfrm>
          <a:prstGeom prst="rect">
            <a:avLst/>
          </a:prstGeom>
          <a:noFill/>
        </p:spPr>
        <p:txBody>
          <a:bodyPr wrap="square" rtlCol="0">
            <a:spAutoFit/>
          </a:bodyPr>
          <a:lstStyle/>
          <a:p>
            <a:pPr>
              <a:buFont typeface="Arial" pitchFamily="34" charset="0"/>
              <a:buChar char="•"/>
            </a:pPr>
            <a:r>
              <a:rPr lang="en-US" dirty="0" smtClean="0"/>
              <a:t>Off center</a:t>
            </a:r>
          </a:p>
          <a:p>
            <a:pPr>
              <a:buFont typeface="Arial" pitchFamily="34" charset="0"/>
              <a:buChar char="•"/>
            </a:pPr>
            <a:r>
              <a:rPr lang="en-US" dirty="0" smtClean="0"/>
              <a:t>Well defined active area so that </a:t>
            </a:r>
          </a:p>
          <a:p>
            <a:r>
              <a:rPr lang="en-US" dirty="0" smtClean="0"/>
              <a:t>less laser profile shaping and beam pointing stability requirement </a:t>
            </a:r>
            <a:endParaRPr lang="en-US" dirty="0"/>
          </a:p>
        </p:txBody>
      </p:sp>
      <p:sp>
        <p:nvSpPr>
          <p:cNvPr id="6" name="Slide Number Placeholder 5"/>
          <p:cNvSpPr>
            <a:spLocks noGrp="1"/>
          </p:cNvSpPr>
          <p:nvPr>
            <p:ph type="sldNum" sz="quarter" idx="12"/>
          </p:nvPr>
        </p:nvSpPr>
        <p:spPr/>
        <p:txBody>
          <a:bodyPr/>
          <a:lstStyle/>
          <a:p>
            <a:fld id="{F2C79C99-03EC-40B3-97AC-15140CA2EB0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l="6426" t="4313" r="11647"/>
          <a:stretch>
            <a:fillRect/>
          </a:stretch>
        </p:blipFill>
        <p:spPr bwMode="auto">
          <a:xfrm>
            <a:off x="533400" y="152400"/>
            <a:ext cx="7772400" cy="3381375"/>
          </a:xfrm>
          <a:prstGeom prst="rect">
            <a:avLst/>
          </a:prstGeom>
          <a:noFill/>
          <a:ln w="9525">
            <a:noFill/>
            <a:miter lim="800000"/>
            <a:headEnd/>
            <a:tailEnd/>
          </a:ln>
        </p:spPr>
      </p:pic>
      <p:pic>
        <p:nvPicPr>
          <p:cNvPr id="5122" name="Picture 2"/>
          <p:cNvPicPr>
            <a:picLocks noGrp="1" noChangeAspect="1" noChangeArrowheads="1"/>
          </p:cNvPicPr>
          <p:nvPr>
            <p:ph idx="1"/>
          </p:nvPr>
        </p:nvPicPr>
        <p:blipFill>
          <a:blip r:embed="rId3" cstate="print"/>
          <a:srcRect l="5968" t="13469" r="10483" b="10768"/>
          <a:stretch>
            <a:fillRect/>
          </a:stretch>
        </p:blipFill>
        <p:spPr bwMode="auto">
          <a:xfrm>
            <a:off x="1143000" y="3352800"/>
            <a:ext cx="6400800" cy="3429000"/>
          </a:xfrm>
          <a:prstGeom prst="rect">
            <a:avLst/>
          </a:prstGeom>
          <a:noFill/>
          <a:ln w="9525">
            <a:noFill/>
            <a:miter lim="800000"/>
            <a:headEnd/>
            <a:tailEnd/>
          </a:ln>
        </p:spPr>
      </p:pic>
      <p:sp>
        <p:nvSpPr>
          <p:cNvPr id="2" name="Title 1"/>
          <p:cNvSpPr>
            <a:spLocks noGrp="1"/>
          </p:cNvSpPr>
          <p:nvPr>
            <p:ph type="title"/>
          </p:nvPr>
        </p:nvSpPr>
        <p:spPr>
          <a:xfrm>
            <a:off x="2286000" y="152400"/>
            <a:ext cx="2819400" cy="762000"/>
          </a:xfrm>
        </p:spPr>
        <p:style>
          <a:lnRef idx="2">
            <a:schemeClr val="dk1"/>
          </a:lnRef>
          <a:fillRef idx="1">
            <a:schemeClr val="lt1"/>
          </a:fillRef>
          <a:effectRef idx="0">
            <a:schemeClr val="dk1"/>
          </a:effectRef>
          <a:fontRef idx="minor">
            <a:schemeClr val="dk1"/>
          </a:fontRef>
        </p:style>
        <p:txBody>
          <a:bodyPr/>
          <a:lstStyle/>
          <a:p>
            <a:r>
              <a:rPr lang="en-US" dirty="0" smtClean="0"/>
              <a:t>QE maps </a:t>
            </a:r>
            <a:endParaRPr lang="en-US" dirty="0"/>
          </a:p>
        </p:txBody>
      </p:sp>
      <p:sp>
        <p:nvSpPr>
          <p:cNvPr id="6" name="TextBox 5"/>
          <p:cNvSpPr txBox="1"/>
          <p:nvPr/>
        </p:nvSpPr>
        <p:spPr>
          <a:xfrm>
            <a:off x="3657600" y="1676400"/>
            <a:ext cx="103816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After use</a:t>
            </a:r>
            <a:endParaRPr lang="en-US" dirty="0"/>
          </a:p>
        </p:txBody>
      </p:sp>
      <p:sp>
        <p:nvSpPr>
          <p:cNvPr id="7" name="TextBox 6"/>
          <p:cNvSpPr txBox="1"/>
          <p:nvPr/>
        </p:nvSpPr>
        <p:spPr>
          <a:xfrm>
            <a:off x="4267200" y="6248400"/>
            <a:ext cx="299120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After heating and reactivation</a:t>
            </a:r>
            <a:endParaRPr lang="en-US" dirty="0"/>
          </a:p>
        </p:txBody>
      </p:sp>
      <p:sp>
        <p:nvSpPr>
          <p:cNvPr id="8" name="Slide Number Placeholder 7"/>
          <p:cNvSpPr>
            <a:spLocks noGrp="1"/>
          </p:cNvSpPr>
          <p:nvPr>
            <p:ph type="sldNum" sz="quarter" idx="12"/>
          </p:nvPr>
        </p:nvSpPr>
        <p:spPr/>
        <p:txBody>
          <a:bodyPr/>
          <a:lstStyle/>
          <a:p>
            <a:fld id="{F2C79C99-03EC-40B3-97AC-15140CA2EB0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GaAs photocathode images\TEMP5_3d.MAP.jpg"/>
          <p:cNvPicPr>
            <a:picLocks noChangeAspect="1" noChangeArrowheads="1"/>
          </p:cNvPicPr>
          <p:nvPr/>
        </p:nvPicPr>
        <p:blipFill>
          <a:blip r:embed="rId3" cstate="print"/>
          <a:srcRect l="12461" r="23988" b="22807"/>
          <a:stretch>
            <a:fillRect/>
          </a:stretch>
        </p:blipFill>
        <p:spPr bwMode="auto">
          <a:xfrm>
            <a:off x="0" y="2057400"/>
            <a:ext cx="3886200" cy="3352800"/>
          </a:xfrm>
          <a:prstGeom prst="rect">
            <a:avLst/>
          </a:prstGeom>
          <a:noFill/>
        </p:spPr>
      </p:pic>
      <p:sp>
        <p:nvSpPr>
          <p:cNvPr id="6" name="TextBox 5"/>
          <p:cNvSpPr txBox="1"/>
          <p:nvPr/>
        </p:nvSpPr>
        <p:spPr>
          <a:xfrm>
            <a:off x="4953000" y="5638800"/>
            <a:ext cx="3652283" cy="369332"/>
          </a:xfrm>
          <a:prstGeom prst="rect">
            <a:avLst/>
          </a:prstGeom>
          <a:noFill/>
        </p:spPr>
        <p:txBody>
          <a:bodyPr wrap="none" rtlCol="0">
            <a:spAutoFit/>
          </a:bodyPr>
          <a:lstStyle/>
          <a:p>
            <a:pPr algn="ctr"/>
            <a:r>
              <a:rPr lang="en-US" dirty="0" smtClean="0"/>
              <a:t>3D surface (850µm x 630µm x 23µm)</a:t>
            </a:r>
            <a:endParaRPr lang="en-US" dirty="0"/>
          </a:p>
        </p:txBody>
      </p:sp>
      <p:sp>
        <p:nvSpPr>
          <p:cNvPr id="7" name="TextBox 6"/>
          <p:cNvSpPr txBox="1"/>
          <p:nvPr/>
        </p:nvSpPr>
        <p:spPr>
          <a:xfrm>
            <a:off x="609600" y="5562600"/>
            <a:ext cx="2786019" cy="369332"/>
          </a:xfrm>
          <a:prstGeom prst="rect">
            <a:avLst/>
          </a:prstGeom>
          <a:noFill/>
        </p:spPr>
        <p:txBody>
          <a:bodyPr wrap="none" rtlCol="0">
            <a:spAutoFit/>
          </a:bodyPr>
          <a:lstStyle/>
          <a:p>
            <a:r>
              <a:rPr lang="en-US" dirty="0" smtClean="0"/>
              <a:t>2D image (850µm x 630µm)</a:t>
            </a:r>
            <a:endParaRPr lang="en-US" dirty="0"/>
          </a:p>
        </p:txBody>
      </p:sp>
      <p:sp>
        <p:nvSpPr>
          <p:cNvPr id="8" name="TextBox 7"/>
          <p:cNvSpPr txBox="1"/>
          <p:nvPr/>
        </p:nvSpPr>
        <p:spPr>
          <a:xfrm>
            <a:off x="838200" y="152400"/>
            <a:ext cx="5638800" cy="400110"/>
          </a:xfrm>
          <a:prstGeom prst="rect">
            <a:avLst/>
          </a:prstGeom>
          <a:noFill/>
        </p:spPr>
        <p:txBody>
          <a:bodyPr wrap="square" rtlCol="0">
            <a:spAutoFit/>
          </a:bodyPr>
          <a:lstStyle/>
          <a:p>
            <a:r>
              <a:rPr lang="en-US" sz="2000" dirty="0" smtClean="0"/>
              <a:t>Damage #2: visible damages of cathode active area</a:t>
            </a:r>
          </a:p>
        </p:txBody>
      </p:sp>
      <p:pic>
        <p:nvPicPr>
          <p:cNvPr id="10" name="Picture 6"/>
          <p:cNvPicPr>
            <a:picLocks noChangeAspect="1" noChangeArrowheads="1"/>
          </p:cNvPicPr>
          <p:nvPr/>
        </p:nvPicPr>
        <p:blipFill>
          <a:blip r:embed="rId4" cstate="print"/>
          <a:srcRect l="20736" t="15797" r="20715" b="13031"/>
          <a:stretch>
            <a:fillRect/>
          </a:stretch>
        </p:blipFill>
        <p:spPr bwMode="auto">
          <a:xfrm>
            <a:off x="4572000" y="1524000"/>
            <a:ext cx="4419600" cy="39624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F2C79C99-03EC-40B3-97AC-15140CA2EB0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2114" t="10950" r="12177" b="6929"/>
          <a:stretch>
            <a:fillRect/>
          </a:stretch>
        </p:blipFill>
        <p:spPr bwMode="auto">
          <a:xfrm>
            <a:off x="0" y="0"/>
            <a:ext cx="4285931" cy="3428947"/>
          </a:xfrm>
          <a:prstGeom prst="rect">
            <a:avLst/>
          </a:prstGeom>
          <a:noFill/>
          <a:ln w="9525">
            <a:noFill/>
            <a:miter lim="800000"/>
            <a:headEnd/>
            <a:tailEnd/>
          </a:ln>
        </p:spPr>
      </p:pic>
      <p:pic>
        <p:nvPicPr>
          <p:cNvPr id="10" name="Picture 5"/>
          <p:cNvPicPr>
            <a:picLocks noChangeAspect="1" noChangeArrowheads="1"/>
          </p:cNvPicPr>
          <p:nvPr/>
        </p:nvPicPr>
        <p:blipFill>
          <a:blip r:embed="rId3" cstate="print"/>
          <a:srcRect l="16151" t="8212" r="16215" b="13772"/>
          <a:stretch>
            <a:fillRect/>
          </a:stretch>
        </p:blipFill>
        <p:spPr bwMode="auto">
          <a:xfrm>
            <a:off x="4038600" y="2514600"/>
            <a:ext cx="5105400" cy="4343400"/>
          </a:xfrm>
          <a:prstGeom prst="rect">
            <a:avLst/>
          </a:prstGeom>
          <a:noFill/>
          <a:ln w="9525">
            <a:noFill/>
            <a:miter lim="800000"/>
            <a:headEnd/>
            <a:tailEnd/>
          </a:ln>
        </p:spPr>
      </p:pic>
      <p:sp>
        <p:nvSpPr>
          <p:cNvPr id="11" name="TextBox 10"/>
          <p:cNvSpPr txBox="1"/>
          <p:nvPr/>
        </p:nvSpPr>
        <p:spPr>
          <a:xfrm>
            <a:off x="1447800" y="5791200"/>
            <a:ext cx="2450864" cy="646331"/>
          </a:xfrm>
          <a:prstGeom prst="rect">
            <a:avLst/>
          </a:prstGeom>
          <a:noFill/>
        </p:spPr>
        <p:txBody>
          <a:bodyPr wrap="none" rtlCol="0">
            <a:spAutoFit/>
          </a:bodyPr>
          <a:lstStyle/>
          <a:p>
            <a:pPr algn="ctr"/>
            <a:r>
              <a:rPr lang="en-US" dirty="0" smtClean="0"/>
              <a:t>3D surface truncated to </a:t>
            </a:r>
          </a:p>
          <a:p>
            <a:pPr algn="ctr"/>
            <a:r>
              <a:rPr lang="en-US" dirty="0" smtClean="0"/>
              <a:t>(-100nm, 100nm)</a:t>
            </a:r>
            <a:endParaRPr lang="en-US" dirty="0"/>
          </a:p>
        </p:txBody>
      </p:sp>
      <p:sp>
        <p:nvSpPr>
          <p:cNvPr id="12" name="TextBox 11"/>
          <p:cNvSpPr txBox="1"/>
          <p:nvPr/>
        </p:nvSpPr>
        <p:spPr>
          <a:xfrm>
            <a:off x="5715000" y="2057400"/>
            <a:ext cx="327660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smtClean="0"/>
              <a:t>Spreads of tiny “rocks” around each “crater”</a:t>
            </a:r>
            <a:endParaRPr lang="en-US" dirty="0"/>
          </a:p>
        </p:txBody>
      </p:sp>
      <p:sp>
        <p:nvSpPr>
          <p:cNvPr id="13" name="Slide Number Placeholder 12"/>
          <p:cNvSpPr>
            <a:spLocks noGrp="1"/>
          </p:cNvSpPr>
          <p:nvPr>
            <p:ph type="sldNum" sz="quarter" idx="12"/>
          </p:nvPr>
        </p:nvSpPr>
        <p:spPr/>
        <p:txBody>
          <a:bodyPr/>
          <a:lstStyle/>
          <a:p>
            <a:fld id="{F2C79C99-03EC-40B3-97AC-15140CA2EB0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GaAs photocathode images\TEMP5_prf1.MAP.jpg"/>
          <p:cNvPicPr>
            <a:picLocks noChangeAspect="1" noChangeArrowheads="1"/>
          </p:cNvPicPr>
          <p:nvPr/>
        </p:nvPicPr>
        <p:blipFill>
          <a:blip r:embed="rId2" cstate="print"/>
          <a:srcRect/>
          <a:stretch>
            <a:fillRect/>
          </a:stretch>
        </p:blipFill>
        <p:spPr bwMode="auto">
          <a:xfrm>
            <a:off x="0" y="66675"/>
            <a:ext cx="4300538" cy="3286125"/>
          </a:xfrm>
          <a:prstGeom prst="rect">
            <a:avLst/>
          </a:prstGeom>
          <a:noFill/>
        </p:spPr>
      </p:pic>
      <p:pic>
        <p:nvPicPr>
          <p:cNvPr id="3075" name="Picture 3" descr="W:\GaAs photocathode images\TEMP5_prf1.MAP.prf.jpg"/>
          <p:cNvPicPr>
            <a:picLocks noChangeAspect="1" noChangeArrowheads="1"/>
          </p:cNvPicPr>
          <p:nvPr/>
        </p:nvPicPr>
        <p:blipFill>
          <a:blip r:embed="rId3" cstate="print"/>
          <a:srcRect/>
          <a:stretch>
            <a:fillRect/>
          </a:stretch>
        </p:blipFill>
        <p:spPr bwMode="auto">
          <a:xfrm>
            <a:off x="3790950" y="1676400"/>
            <a:ext cx="5353050" cy="4695825"/>
          </a:xfrm>
          <a:prstGeom prst="rect">
            <a:avLst/>
          </a:prstGeom>
          <a:noFill/>
        </p:spPr>
      </p:pic>
      <p:sp>
        <p:nvSpPr>
          <p:cNvPr id="6" name="TextBox 5"/>
          <p:cNvSpPr txBox="1"/>
          <p:nvPr/>
        </p:nvSpPr>
        <p:spPr>
          <a:xfrm>
            <a:off x="4953000" y="762000"/>
            <a:ext cx="2643929"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A direct look at the depth:</a:t>
            </a:r>
          </a:p>
          <a:p>
            <a:r>
              <a:rPr lang="en-US" dirty="0" smtClean="0"/>
              <a:t>Profile along marked line</a:t>
            </a:r>
            <a:endParaRPr lang="en-US" dirty="0"/>
          </a:p>
        </p:txBody>
      </p:sp>
      <p:sp>
        <p:nvSpPr>
          <p:cNvPr id="7" name="Slide Number Placeholder 6"/>
          <p:cNvSpPr>
            <a:spLocks noGrp="1"/>
          </p:cNvSpPr>
          <p:nvPr>
            <p:ph type="sldNum" sz="quarter" idx="12"/>
          </p:nvPr>
        </p:nvSpPr>
        <p:spPr/>
        <p:txBody>
          <a:bodyPr/>
          <a:lstStyle/>
          <a:p>
            <a:fld id="{F2C79C99-03EC-40B3-97AC-15140CA2EB0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GaAs photocathode images\sample7\prf2.MAP.jpg"/>
          <p:cNvPicPr>
            <a:picLocks noChangeAspect="1" noChangeArrowheads="1"/>
          </p:cNvPicPr>
          <p:nvPr/>
        </p:nvPicPr>
        <p:blipFill>
          <a:blip r:embed="rId2" cstate="print"/>
          <a:srcRect/>
          <a:stretch>
            <a:fillRect/>
          </a:stretch>
        </p:blipFill>
        <p:spPr bwMode="auto">
          <a:xfrm>
            <a:off x="0" y="0"/>
            <a:ext cx="5924550" cy="4514850"/>
          </a:xfrm>
          <a:prstGeom prst="rect">
            <a:avLst/>
          </a:prstGeom>
          <a:noFill/>
        </p:spPr>
      </p:pic>
      <p:pic>
        <p:nvPicPr>
          <p:cNvPr id="4099" name="Picture 3" descr="W:\GaAs photocathode images\sample7\prf2.MAP.prf.jpg"/>
          <p:cNvPicPr>
            <a:picLocks noChangeAspect="1" noChangeArrowheads="1"/>
          </p:cNvPicPr>
          <p:nvPr/>
        </p:nvPicPr>
        <p:blipFill>
          <a:blip r:embed="rId3" cstate="print"/>
          <a:srcRect/>
          <a:stretch>
            <a:fillRect/>
          </a:stretch>
        </p:blipFill>
        <p:spPr bwMode="auto">
          <a:xfrm>
            <a:off x="5791200" y="2781300"/>
            <a:ext cx="3352800" cy="3467100"/>
          </a:xfrm>
          <a:prstGeom prst="rect">
            <a:avLst/>
          </a:prstGeom>
          <a:noFill/>
        </p:spPr>
      </p:pic>
      <p:sp>
        <p:nvSpPr>
          <p:cNvPr id="6" name="TextBox 5"/>
          <p:cNvSpPr txBox="1"/>
          <p:nvPr/>
        </p:nvSpPr>
        <p:spPr>
          <a:xfrm>
            <a:off x="6553200" y="1219200"/>
            <a:ext cx="168347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Another sample</a:t>
            </a:r>
            <a:endParaRPr lang="en-US" dirty="0"/>
          </a:p>
        </p:txBody>
      </p:sp>
      <p:sp>
        <p:nvSpPr>
          <p:cNvPr id="7" name="TextBox 6"/>
          <p:cNvSpPr txBox="1"/>
          <p:nvPr/>
        </p:nvSpPr>
        <p:spPr>
          <a:xfrm>
            <a:off x="914400" y="5867400"/>
            <a:ext cx="3747564"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Need chemical analysis (e.g. XPS, AES)</a:t>
            </a:r>
            <a:endParaRPr lang="en-US" dirty="0"/>
          </a:p>
        </p:txBody>
      </p:sp>
      <p:sp>
        <p:nvSpPr>
          <p:cNvPr id="8" name="Slide Number Placeholder 7"/>
          <p:cNvSpPr>
            <a:spLocks noGrp="1"/>
          </p:cNvSpPr>
          <p:nvPr>
            <p:ph type="sldNum" sz="quarter" idx="12"/>
          </p:nvPr>
        </p:nvSpPr>
        <p:spPr/>
        <p:txBody>
          <a:bodyPr/>
          <a:lstStyle/>
          <a:p>
            <a:fld id="{F2C79C99-03EC-40B3-97AC-15140CA2EB0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 y="1600200"/>
            <a:ext cx="8001000" cy="452431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en-US" dirty="0" smtClean="0">
                <a:solidFill>
                  <a:srgbClr val="00B0F0"/>
                </a:solidFill>
              </a:rPr>
              <a:t>Synchrotron radiation photoelectron spectroscopy study by Liu et al* found the existence of significant amount of N in Cs/NF</a:t>
            </a:r>
            <a:r>
              <a:rPr lang="en-US" baseline="-25000" dirty="0" smtClean="0">
                <a:solidFill>
                  <a:srgbClr val="00B0F0"/>
                </a:solidFill>
              </a:rPr>
              <a:t>3</a:t>
            </a:r>
            <a:r>
              <a:rPr lang="en-US" dirty="0" smtClean="0">
                <a:solidFill>
                  <a:srgbClr val="00B0F0"/>
                </a:solidFill>
              </a:rPr>
              <a:t> activated </a:t>
            </a:r>
            <a:r>
              <a:rPr lang="en-US" dirty="0" err="1" smtClean="0">
                <a:solidFill>
                  <a:srgbClr val="00B0F0"/>
                </a:solidFill>
              </a:rPr>
              <a:t>GaAs</a:t>
            </a:r>
            <a:r>
              <a:rPr lang="en-US" dirty="0" smtClean="0">
                <a:solidFill>
                  <a:srgbClr val="00B0F0"/>
                </a:solidFill>
              </a:rPr>
              <a:t> photocathode surface layer</a:t>
            </a:r>
          </a:p>
          <a:p>
            <a:pPr lvl="1">
              <a:buFont typeface="Arial" pitchFamily="34" charset="0"/>
              <a:buChar char="•"/>
            </a:pPr>
            <a:r>
              <a:rPr lang="en-US" dirty="0" smtClean="0"/>
              <a:t>N as N-F and N (5+) species</a:t>
            </a:r>
          </a:p>
          <a:p>
            <a:pPr lvl="1">
              <a:buFont typeface="Arial" pitchFamily="34" charset="0"/>
              <a:buChar char="•"/>
            </a:pPr>
            <a:r>
              <a:rPr lang="en-US" dirty="0" smtClean="0"/>
              <a:t>N/F ratio:  0.3</a:t>
            </a:r>
          </a:p>
          <a:p>
            <a:pPr lvl="1">
              <a:buFont typeface="Arial" pitchFamily="34" charset="0"/>
              <a:buChar char="•"/>
            </a:pPr>
            <a:r>
              <a:rPr lang="en-US" dirty="0" smtClean="0"/>
              <a:t>Only one F 1s peak; no indication of Cs-F bond</a:t>
            </a:r>
          </a:p>
          <a:p>
            <a:pPr>
              <a:buFont typeface="Arial" pitchFamily="34" charset="0"/>
              <a:buChar char="•"/>
            </a:pPr>
            <a:r>
              <a:rPr lang="en-US" dirty="0" smtClean="0">
                <a:solidFill>
                  <a:srgbClr val="00B0F0"/>
                </a:solidFill>
              </a:rPr>
              <a:t>Then we decided to use XeF</a:t>
            </a:r>
            <a:r>
              <a:rPr lang="en-US" baseline="-25000" dirty="0" smtClean="0">
                <a:solidFill>
                  <a:srgbClr val="00B0F0"/>
                </a:solidFill>
              </a:rPr>
              <a:t>2</a:t>
            </a:r>
            <a:r>
              <a:rPr lang="en-US" dirty="0" smtClean="0">
                <a:solidFill>
                  <a:srgbClr val="00B0F0"/>
                </a:solidFill>
              </a:rPr>
              <a:t> as F delivery agent, hoping that inert </a:t>
            </a:r>
            <a:r>
              <a:rPr lang="en-US" dirty="0" err="1" smtClean="0">
                <a:solidFill>
                  <a:srgbClr val="00B0F0"/>
                </a:solidFill>
              </a:rPr>
              <a:t>Xe</a:t>
            </a:r>
            <a:r>
              <a:rPr lang="en-US" dirty="0" smtClean="0">
                <a:solidFill>
                  <a:srgbClr val="00B0F0"/>
                </a:solidFill>
              </a:rPr>
              <a:t> will be released into the vacuum and make the surface chemistry simpler.</a:t>
            </a:r>
          </a:p>
          <a:p>
            <a:pPr lvl="1">
              <a:buFont typeface="Arial" pitchFamily="34" charset="0"/>
              <a:buChar char="•"/>
            </a:pPr>
            <a:r>
              <a:rPr lang="en-US" dirty="0" smtClean="0"/>
              <a:t>XeF</a:t>
            </a:r>
            <a:r>
              <a:rPr lang="en-US" baseline="-25000" dirty="0" smtClean="0"/>
              <a:t>2</a:t>
            </a:r>
            <a:r>
              <a:rPr lang="en-US" dirty="0" smtClean="0"/>
              <a:t>: crystalline, 4 torr vapor pressure at room temperature;</a:t>
            </a:r>
          </a:p>
          <a:p>
            <a:pPr lvl="1"/>
            <a:r>
              <a:rPr lang="en-US" dirty="0" smtClean="0"/>
              <a:t>	use helium (with some N</a:t>
            </a:r>
            <a:r>
              <a:rPr lang="en-US" baseline="-25000" dirty="0" smtClean="0"/>
              <a:t>2</a:t>
            </a:r>
            <a:r>
              <a:rPr lang="en-US" dirty="0" smtClean="0"/>
              <a:t>) as carrier gas</a:t>
            </a:r>
          </a:p>
          <a:p>
            <a:pPr lvl="1">
              <a:buFont typeface="Arial" pitchFamily="34" charset="0"/>
              <a:buChar char="•"/>
            </a:pPr>
            <a:r>
              <a:rPr lang="en-US" dirty="0" smtClean="0"/>
              <a:t>Does the work</a:t>
            </a:r>
          </a:p>
          <a:p>
            <a:pPr lvl="1">
              <a:buFont typeface="Arial" pitchFamily="34" charset="0"/>
              <a:buChar char="•"/>
            </a:pPr>
            <a:r>
              <a:rPr lang="en-US" dirty="0" smtClean="0"/>
              <a:t>Not as superior as expected</a:t>
            </a:r>
          </a:p>
          <a:p>
            <a:pPr lvl="1">
              <a:buFont typeface="Arial" pitchFamily="34" charset="0"/>
              <a:buChar char="•"/>
            </a:pPr>
            <a:r>
              <a:rPr lang="en-US" dirty="0" smtClean="0"/>
              <a:t>Still see NH</a:t>
            </a:r>
            <a:r>
              <a:rPr lang="en-US" baseline="-25000" dirty="0" smtClean="0"/>
              <a:t>3</a:t>
            </a:r>
            <a:r>
              <a:rPr lang="en-US" dirty="0" smtClean="0"/>
              <a:t> coming out during thermal </a:t>
            </a:r>
          </a:p>
          <a:p>
            <a:pPr lvl="1"/>
            <a:r>
              <a:rPr lang="en-US" dirty="0" smtClean="0"/>
              <a:t> desorption, even after purifying the carrier gas</a:t>
            </a:r>
          </a:p>
          <a:p>
            <a:pPr>
              <a:buFont typeface="Arial" pitchFamily="34" charset="0"/>
              <a:buChar char="•"/>
            </a:pPr>
            <a:r>
              <a:rPr lang="en-US" dirty="0" smtClean="0">
                <a:solidFill>
                  <a:srgbClr val="00B0F0"/>
                </a:solidFill>
              </a:rPr>
              <a:t>Led us to try activation using N</a:t>
            </a:r>
            <a:r>
              <a:rPr lang="en-US" baseline="-25000" dirty="0" smtClean="0">
                <a:solidFill>
                  <a:srgbClr val="00B0F0"/>
                </a:solidFill>
              </a:rPr>
              <a:t>2</a:t>
            </a:r>
          </a:p>
          <a:p>
            <a:pPr lvl="1">
              <a:buFont typeface="Arial" pitchFamily="34" charset="0"/>
              <a:buChar char="•"/>
            </a:pPr>
            <a:r>
              <a:rPr lang="en-US" dirty="0" smtClean="0"/>
              <a:t>It works, too!</a:t>
            </a:r>
            <a:endParaRPr lang="en-US" dirty="0"/>
          </a:p>
        </p:txBody>
      </p:sp>
      <p:pic>
        <p:nvPicPr>
          <p:cNvPr id="6" name="Picture 8" descr="N2 Activation"/>
          <p:cNvPicPr>
            <a:picLocks noChangeAspect="1" noChangeArrowheads="1"/>
          </p:cNvPicPr>
          <p:nvPr/>
        </p:nvPicPr>
        <p:blipFill>
          <a:blip r:embed="rId2" cstate="print"/>
          <a:srcRect/>
          <a:stretch>
            <a:fillRect/>
          </a:stretch>
        </p:blipFill>
        <p:spPr bwMode="auto">
          <a:xfrm>
            <a:off x="6096000" y="4191000"/>
            <a:ext cx="2697480" cy="2057400"/>
          </a:xfrm>
          <a:prstGeom prst="rect">
            <a:avLst/>
          </a:prstGeom>
          <a:noFill/>
          <a:ln w="9525">
            <a:noFill/>
            <a:miter lim="800000"/>
            <a:headEnd/>
            <a:tailEnd/>
          </a:ln>
        </p:spPr>
      </p:pic>
      <p:sp>
        <p:nvSpPr>
          <p:cNvPr id="2" name="Title 1"/>
          <p:cNvSpPr>
            <a:spLocks noGrp="1"/>
          </p:cNvSpPr>
          <p:nvPr>
            <p:ph type="title"/>
          </p:nvPr>
        </p:nvSpPr>
        <p:spPr>
          <a:xfrm>
            <a:off x="0" y="274638"/>
            <a:ext cx="8991600" cy="1143000"/>
          </a:xfrm>
        </p:spPr>
        <p:txBody>
          <a:bodyPr>
            <a:noAutofit/>
          </a:bodyPr>
          <a:lstStyle/>
          <a:p>
            <a:r>
              <a:rPr lang="en-US" sz="3600" dirty="0" smtClean="0"/>
              <a:t>Photocathode activation with Cs/XeF</a:t>
            </a:r>
            <a:r>
              <a:rPr lang="en-US" sz="3600" baseline="-25000" dirty="0" smtClean="0"/>
              <a:t>2</a:t>
            </a:r>
            <a:r>
              <a:rPr lang="en-US" sz="3600" dirty="0" smtClean="0"/>
              <a:t>, Cs/N</a:t>
            </a:r>
            <a:r>
              <a:rPr lang="en-US" sz="3600" baseline="-25000" dirty="0" smtClean="0"/>
              <a:t>2 </a:t>
            </a:r>
            <a:r>
              <a:rPr lang="en-US" sz="3600" dirty="0" smtClean="0"/>
              <a:t>(on QE test system)</a:t>
            </a:r>
            <a:endParaRPr lang="en-US" sz="3600" baseline="-25000" dirty="0"/>
          </a:p>
        </p:txBody>
      </p:sp>
      <p:sp>
        <p:nvSpPr>
          <p:cNvPr id="8" name="Rectangle 7"/>
          <p:cNvSpPr/>
          <p:nvPr/>
        </p:nvSpPr>
        <p:spPr>
          <a:xfrm>
            <a:off x="914400" y="6248400"/>
            <a:ext cx="7543800" cy="369332"/>
          </a:xfrm>
          <a:prstGeom prst="rect">
            <a:avLst/>
          </a:prstGeom>
        </p:spPr>
        <p:txBody>
          <a:bodyPr wrap="square">
            <a:spAutoFit/>
          </a:bodyPr>
          <a:lstStyle/>
          <a:p>
            <a:r>
              <a:rPr lang="en-US" dirty="0" smtClean="0"/>
              <a:t>* Z. Liu, Y. Sun, S. Peterson, and P. </a:t>
            </a:r>
            <a:r>
              <a:rPr lang="en-US" dirty="0" err="1" smtClean="0"/>
              <a:t>Pianetta</a:t>
            </a:r>
            <a:r>
              <a:rPr lang="en-US" dirty="0" smtClean="0"/>
              <a:t>. Appl. Phys. </a:t>
            </a:r>
            <a:r>
              <a:rPr lang="en-US" dirty="0" err="1" smtClean="0"/>
              <a:t>Lett</a:t>
            </a:r>
            <a:r>
              <a:rPr lang="en-US" dirty="0" smtClean="0"/>
              <a:t>. </a:t>
            </a:r>
            <a:r>
              <a:rPr lang="en-US" b="1" dirty="0" smtClean="0"/>
              <a:t>92, </a:t>
            </a:r>
            <a:r>
              <a:rPr lang="en-US" dirty="0" smtClean="0"/>
              <a:t>241107 (2008)</a:t>
            </a:r>
            <a:endParaRPr lang="en-US" dirty="0"/>
          </a:p>
        </p:txBody>
      </p:sp>
      <p:sp>
        <p:nvSpPr>
          <p:cNvPr id="10" name="Slide Number Placeholder 9"/>
          <p:cNvSpPr>
            <a:spLocks noGrp="1"/>
          </p:cNvSpPr>
          <p:nvPr>
            <p:ph type="sldNum" sz="quarter" idx="12"/>
          </p:nvPr>
        </p:nvSpPr>
        <p:spPr/>
        <p:txBody>
          <a:bodyPr/>
          <a:lstStyle/>
          <a:p>
            <a:fld id="{F2C79C99-03EC-40B3-97AC-15140CA2EB05}"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 near future</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US" dirty="0" smtClean="0"/>
              <a:t>Dedicated beam study to better understand and improve photocathode </a:t>
            </a:r>
            <a:r>
              <a:rPr lang="en-US" dirty="0" smtClean="0"/>
              <a:t>performance</a:t>
            </a:r>
            <a:endParaRPr lang="en-US" dirty="0" smtClean="0"/>
          </a:p>
          <a:p>
            <a:r>
              <a:rPr lang="en-US" dirty="0" smtClean="0"/>
              <a:t>More analysis towards the cause of cathode decay and visible damages on surface</a:t>
            </a:r>
          </a:p>
          <a:p>
            <a:r>
              <a:rPr lang="en-US" dirty="0" smtClean="0"/>
              <a:t>Cathode preparation without high temperature heating to preserve surface smoothness</a:t>
            </a:r>
          </a:p>
          <a:p>
            <a:pPr lvl="1"/>
            <a:r>
              <a:rPr lang="en-US" dirty="0" smtClean="0"/>
              <a:t>H-atom cleaning at medium temperature only</a:t>
            </a:r>
          </a:p>
          <a:p>
            <a:r>
              <a:rPr lang="en-US" dirty="0" smtClean="0"/>
              <a:t>A new cathode test chamber with vacuum suitcase interface for AES, etc.</a:t>
            </a:r>
          </a:p>
          <a:p>
            <a:r>
              <a:rPr lang="en-US" dirty="0" smtClean="0"/>
              <a:t>…</a:t>
            </a:r>
          </a:p>
        </p:txBody>
      </p:sp>
      <p:sp>
        <p:nvSpPr>
          <p:cNvPr id="4" name="Slide Number Placeholder 3"/>
          <p:cNvSpPr>
            <a:spLocks noGrp="1"/>
          </p:cNvSpPr>
          <p:nvPr>
            <p:ph type="sldNum" sz="quarter" idx="12"/>
          </p:nvPr>
        </p:nvSpPr>
        <p:spPr/>
        <p:txBody>
          <a:bodyPr/>
          <a:lstStyle/>
          <a:p>
            <a:fld id="{F2C79C99-03EC-40B3-97AC-15140CA2EB05}" type="slidenum">
              <a:rPr lang="en-US" smtClean="0"/>
              <a:pPr/>
              <a:t>17</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lstStyle/>
          <a:p>
            <a:r>
              <a:rPr lang="en-US" dirty="0" smtClean="0"/>
              <a:t>Outline</a:t>
            </a:r>
            <a:endParaRPr lang="en-US" dirty="0"/>
          </a:p>
        </p:txBody>
      </p:sp>
      <p:sp>
        <p:nvSpPr>
          <p:cNvPr id="3" name="Content Placeholder 2"/>
          <p:cNvSpPr>
            <a:spLocks noGrp="1"/>
          </p:cNvSpPr>
          <p:nvPr>
            <p:ph idx="1"/>
          </p:nvPr>
        </p:nvSpPr>
        <p:spPr>
          <a:xfrm>
            <a:off x="457200" y="1143000"/>
            <a:ext cx="8229600" cy="5410200"/>
          </a:xfrm>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t>Cathode performance and challenges</a:t>
            </a:r>
          </a:p>
          <a:p>
            <a:pPr lvl="1"/>
            <a:r>
              <a:rPr lang="en-US" dirty="0" smtClean="0"/>
              <a:t>Preparation system</a:t>
            </a:r>
          </a:p>
          <a:p>
            <a:pPr lvl="1"/>
            <a:r>
              <a:rPr lang="en-US" dirty="0" smtClean="0"/>
              <a:t>Cathode preparation procedure</a:t>
            </a:r>
          </a:p>
          <a:p>
            <a:pPr lvl="1"/>
            <a:r>
              <a:rPr lang="en-US" dirty="0" smtClean="0"/>
              <a:t>QE and lifetime (and dark lifetime)</a:t>
            </a:r>
          </a:p>
          <a:p>
            <a:pPr lvl="1"/>
            <a:r>
              <a:rPr lang="en-US" dirty="0" smtClean="0"/>
              <a:t>Cathode damage (center area, non-recoverable)</a:t>
            </a:r>
          </a:p>
          <a:p>
            <a:r>
              <a:rPr lang="en-US" dirty="0" smtClean="0">
                <a:solidFill>
                  <a:schemeClr val="bg1">
                    <a:lumMod val="75000"/>
                  </a:schemeClr>
                </a:solidFill>
              </a:rPr>
              <a:t>Surface roughness and thermal </a:t>
            </a:r>
            <a:r>
              <a:rPr lang="en-US" dirty="0" err="1" smtClean="0">
                <a:solidFill>
                  <a:schemeClr val="bg1">
                    <a:lumMod val="75000"/>
                  </a:schemeClr>
                </a:solidFill>
              </a:rPr>
              <a:t>emittance</a:t>
            </a:r>
            <a:r>
              <a:rPr lang="en-US" dirty="0" smtClean="0">
                <a:solidFill>
                  <a:schemeClr val="bg1">
                    <a:lumMod val="75000"/>
                  </a:schemeClr>
                </a:solidFill>
              </a:rPr>
              <a:t> studies (Siddharth Karkare)</a:t>
            </a:r>
          </a:p>
          <a:p>
            <a:r>
              <a:rPr lang="en-US" dirty="0" smtClean="0"/>
              <a:t>Other R&amp;D: activation using XeF</a:t>
            </a:r>
            <a:r>
              <a:rPr lang="en-US" baseline="-25000" dirty="0" smtClean="0"/>
              <a:t>2</a:t>
            </a:r>
            <a:r>
              <a:rPr lang="en-US" dirty="0" smtClean="0"/>
              <a:t> in He/N</a:t>
            </a:r>
            <a:r>
              <a:rPr lang="en-US" baseline="-25000" dirty="0" smtClean="0"/>
              <a:t>2</a:t>
            </a:r>
            <a:r>
              <a:rPr lang="en-US" dirty="0" smtClean="0"/>
              <a:t> and N</a:t>
            </a:r>
            <a:r>
              <a:rPr lang="en-US" baseline="-25000" dirty="0" smtClean="0"/>
              <a:t>2</a:t>
            </a:r>
          </a:p>
          <a:p>
            <a:r>
              <a:rPr lang="en-US" dirty="0" smtClean="0"/>
              <a:t>Future plans</a:t>
            </a:r>
          </a:p>
        </p:txBody>
      </p:sp>
      <p:sp>
        <p:nvSpPr>
          <p:cNvPr id="4" name="Slide Number Placeholder 3"/>
          <p:cNvSpPr>
            <a:spLocks noGrp="1"/>
          </p:cNvSpPr>
          <p:nvPr>
            <p:ph type="sldNum" sz="quarter" idx="12"/>
          </p:nvPr>
        </p:nvSpPr>
        <p:spPr/>
        <p:txBody>
          <a:bodyPr/>
          <a:lstStyle/>
          <a:p>
            <a:fld id="{F2C79C99-03EC-40B3-97AC-15140CA2EB05}"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noAutofit/>
          </a:bodyPr>
          <a:lstStyle/>
          <a:p>
            <a:r>
              <a:rPr lang="en-US" sz="2800" dirty="0" smtClean="0"/>
              <a:t>The Preparation System</a:t>
            </a:r>
            <a:endParaRPr lang="en-US" sz="2800" dirty="0"/>
          </a:p>
        </p:txBody>
      </p:sp>
      <p:sp>
        <p:nvSpPr>
          <p:cNvPr id="3" name="Content Placeholder 2"/>
          <p:cNvSpPr>
            <a:spLocks noGrp="1"/>
          </p:cNvSpPr>
          <p:nvPr>
            <p:ph idx="1"/>
          </p:nvPr>
        </p:nvSpPr>
        <p:spPr>
          <a:xfrm>
            <a:off x="533400" y="1295400"/>
            <a:ext cx="8153400" cy="2057400"/>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a:buNone/>
            </a:pPr>
            <a:r>
              <a:rPr lang="en-US" sz="2600" i="1" dirty="0" smtClean="0"/>
              <a:t>Status</a:t>
            </a:r>
          </a:p>
          <a:p>
            <a:r>
              <a:rPr lang="en-US" sz="2000" dirty="0" smtClean="0"/>
              <a:t>SYSTEM CURRENTLY WORKS VERY WELL; NO REALLY CRYTICAL ISSUES</a:t>
            </a:r>
          </a:p>
          <a:p>
            <a:r>
              <a:rPr lang="en-US" sz="2000" dirty="0" smtClean="0"/>
              <a:t>Load lock chamber modified to interface with vacuum suitcase, so cathodes prepared in other system can be transferred to the system without exposure to atmosphere; 1</a:t>
            </a:r>
            <a:r>
              <a:rPr lang="en-US" sz="2000" baseline="30000" dirty="0" smtClean="0"/>
              <a:t>st</a:t>
            </a:r>
            <a:r>
              <a:rPr lang="en-US" sz="2000" dirty="0" smtClean="0"/>
              <a:t> CsK</a:t>
            </a:r>
            <a:r>
              <a:rPr lang="en-US" sz="2000" baseline="-25000" dirty="0" smtClean="0"/>
              <a:t>2</a:t>
            </a:r>
            <a:r>
              <a:rPr lang="en-US" sz="2000" dirty="0" smtClean="0"/>
              <a:t>Sb cathode tested, very promising </a:t>
            </a:r>
          </a:p>
          <a:p>
            <a:r>
              <a:rPr lang="en-US" sz="2000" dirty="0" smtClean="0"/>
              <a:t>Added wobble stick (w/ fork at end) in prep chamber --- </a:t>
            </a:r>
            <a:r>
              <a:rPr lang="en-US" sz="1800" dirty="0" smtClean="0"/>
              <a:t>A lot faster in swapping cathodes</a:t>
            </a:r>
          </a:p>
          <a:p>
            <a:r>
              <a:rPr lang="en-US" sz="2000" dirty="0" smtClean="0"/>
              <a:t>Doubled motor speed on the two long translators</a:t>
            </a:r>
          </a:p>
          <a:p>
            <a:endParaRPr lang="en-US" dirty="0"/>
          </a:p>
        </p:txBody>
      </p:sp>
      <p:sp>
        <p:nvSpPr>
          <p:cNvPr id="4" name="Content Placeholder 2"/>
          <p:cNvSpPr txBox="1">
            <a:spLocks/>
          </p:cNvSpPr>
          <p:nvPr/>
        </p:nvSpPr>
        <p:spPr>
          <a:xfrm>
            <a:off x="533400" y="4114800"/>
            <a:ext cx="8153400" cy="20574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85000" lnSpcReduction="20000"/>
          </a:bodyPr>
          <a:lstStyle/>
          <a:p>
            <a:pPr marL="342900" lvl="0" indent="-342900">
              <a:spcBef>
                <a:spcPct val="20000"/>
              </a:spcBef>
            </a:pPr>
            <a:r>
              <a:rPr lang="en-US" sz="2400" i="1" dirty="0" smtClean="0"/>
              <a:t>Desired features</a:t>
            </a:r>
          </a:p>
          <a:p>
            <a:pPr marL="342900" lvl="0" indent="-342900">
              <a:spcBef>
                <a:spcPct val="20000"/>
              </a:spcBef>
              <a:buFont typeface="Arial" pitchFamily="34" charset="0"/>
              <a:buChar char="•"/>
            </a:pPr>
            <a:r>
              <a:rPr lang="en-US" sz="2000" dirty="0" smtClean="0"/>
              <a:t>Replacing the home-made valve between the prep chamber and the heating chamber with a </a:t>
            </a:r>
            <a:r>
              <a:rPr lang="en-US" sz="2000" b="1" dirty="0" smtClean="0"/>
              <a:t>gate valve</a:t>
            </a:r>
            <a:r>
              <a:rPr lang="en-US" sz="2000" dirty="0" smtClean="0"/>
              <a:t>, so that the two chambers are really isolated vacuum-wise, and using the heating chamber won’t affect prepared cathode or preparing new cathode in the prep chamber</a:t>
            </a:r>
            <a:endParaRPr kumimoji="0" lang="en-US" sz="20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dk1"/>
                </a:solidFill>
                <a:effectLst/>
                <a:uLnTx/>
                <a:uFillTx/>
                <a:latin typeface="+mn-lt"/>
                <a:ea typeface="+mn-ea"/>
                <a:cs typeface="+mn-cs"/>
              </a:rPr>
              <a:t>More storage</a:t>
            </a:r>
            <a:r>
              <a:rPr kumimoji="0" lang="en-US" sz="2000" b="0" i="0" u="none" strike="noStrike" kern="1200" cap="none" spc="0" normalizeH="0" noProof="0" dirty="0" smtClean="0">
                <a:ln>
                  <a:noFill/>
                </a:ln>
                <a:solidFill>
                  <a:schemeClr val="dk1"/>
                </a:solidFill>
                <a:effectLst/>
                <a:uLnTx/>
                <a:uFillTx/>
                <a:latin typeface="+mn-lt"/>
                <a:ea typeface="+mn-ea"/>
                <a:cs typeface="+mn-cs"/>
              </a:rPr>
              <a:t> capacity; need to be isolated from prep chamber and in very good vacuum</a:t>
            </a:r>
            <a:endParaRPr kumimoji="0" lang="en-US" sz="20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Faster cathode-swapping mechanism</a:t>
            </a:r>
            <a:endParaRPr kumimoji="0" lang="en-US" sz="20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F2C79C99-03EC-40B3-97AC-15140CA2EB05}"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GaAs</a:t>
            </a:r>
            <a:r>
              <a:rPr lang="en-US" dirty="0" smtClean="0"/>
              <a:t> photocathode preparation procedure</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514350" indent="-514350">
              <a:buFont typeface="+mj-lt"/>
              <a:buAutoNum type="arabicPeriod"/>
            </a:pPr>
            <a:r>
              <a:rPr lang="en-US" dirty="0" smtClean="0"/>
              <a:t>Wafer cut to size and cleaning</a:t>
            </a:r>
          </a:p>
          <a:p>
            <a:pPr marL="514350" indent="-514350">
              <a:buFont typeface="+mj-lt"/>
              <a:buAutoNum type="arabicPeriod"/>
            </a:pPr>
            <a:r>
              <a:rPr lang="en-US" dirty="0" err="1" smtClean="0"/>
              <a:t>Anodization</a:t>
            </a:r>
            <a:r>
              <a:rPr lang="en-US" dirty="0" smtClean="0"/>
              <a:t> of whole wafer</a:t>
            </a:r>
          </a:p>
          <a:p>
            <a:pPr marL="514350" indent="-514350">
              <a:buFont typeface="+mj-lt"/>
              <a:buAutoNum type="arabicPeriod"/>
            </a:pPr>
            <a:r>
              <a:rPr lang="en-US" dirty="0" smtClean="0"/>
              <a:t>Remove anodized layer on back side by exposure to ammonium hydroxide</a:t>
            </a:r>
          </a:p>
          <a:p>
            <a:pPr marL="514350" indent="-514350">
              <a:buFont typeface="+mj-lt"/>
              <a:buAutoNum type="arabicPeriod"/>
            </a:pPr>
            <a:r>
              <a:rPr lang="en-US" dirty="0" smtClean="0"/>
              <a:t>Indium soldered onto Mo puck in vacuum;    Ta capping</a:t>
            </a:r>
          </a:p>
          <a:p>
            <a:pPr marL="514350" indent="-514350">
              <a:buFont typeface="+mj-lt"/>
              <a:buAutoNum type="arabicPeriod"/>
            </a:pPr>
            <a:r>
              <a:rPr lang="en-US" dirty="0" smtClean="0"/>
              <a:t>Remove anodized layer of part of front side of wafer to create a desired active photocathode area immediately before loading into load lock chamber</a:t>
            </a:r>
          </a:p>
          <a:p>
            <a:pPr marL="514350" indent="-514350">
              <a:buFont typeface="+mj-lt"/>
              <a:buAutoNum type="arabicPeriod"/>
            </a:pPr>
            <a:r>
              <a:rPr lang="en-US" dirty="0" smtClean="0"/>
              <a:t>Bakeout load lock chamber</a:t>
            </a:r>
          </a:p>
          <a:p>
            <a:pPr marL="514350" indent="-514350">
              <a:buFont typeface="+mj-lt"/>
              <a:buAutoNum type="arabicPeriod"/>
            </a:pPr>
            <a:r>
              <a:rPr lang="en-US" dirty="0" smtClean="0"/>
              <a:t>Atomic hydrogen cleaning: 0/1 time at 350°C for 30 minutes</a:t>
            </a:r>
          </a:p>
          <a:p>
            <a:pPr marL="514350" indent="-514350">
              <a:buFont typeface="+mj-lt"/>
              <a:buAutoNum type="arabicPeriod"/>
            </a:pPr>
            <a:r>
              <a:rPr lang="en-US" dirty="0" smtClean="0"/>
              <a:t>Heat cleaning at 500-620°C for ~ 2 hr; cool down to and hold at 150°C; then down to room temperature before activation</a:t>
            </a:r>
          </a:p>
          <a:p>
            <a:pPr marL="514350" indent="-514350">
              <a:buFont typeface="+mj-lt"/>
              <a:buAutoNum type="arabicPeriod"/>
            </a:pPr>
            <a:r>
              <a:rPr lang="en-US" dirty="0" smtClean="0"/>
              <a:t>Cs/NF</a:t>
            </a:r>
            <a:r>
              <a:rPr lang="en-US" baseline="-25000" dirty="0" smtClean="0"/>
              <a:t>3</a:t>
            </a:r>
            <a:r>
              <a:rPr lang="en-US" dirty="0" smtClean="0"/>
              <a:t> activation “yo-yo”</a:t>
            </a:r>
          </a:p>
          <a:p>
            <a:endParaRPr lang="en-US" dirty="0"/>
          </a:p>
        </p:txBody>
      </p:sp>
      <p:sp>
        <p:nvSpPr>
          <p:cNvPr id="4" name="Slide Number Placeholder 3"/>
          <p:cNvSpPr>
            <a:spLocks noGrp="1"/>
          </p:cNvSpPr>
          <p:nvPr>
            <p:ph type="sldNum" sz="quarter" idx="12"/>
          </p:nvPr>
        </p:nvSpPr>
        <p:spPr/>
        <p:txBody>
          <a:bodyPr/>
          <a:lstStyle/>
          <a:p>
            <a:fld id="{F2C79C99-03EC-40B3-97AC-15140CA2EB05}"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Photocathode performance</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smtClean="0"/>
              <a:t>Over 10% QE (at 532 nm) can be routinely obtained for newly activated cathodes</a:t>
            </a:r>
          </a:p>
          <a:p>
            <a:r>
              <a:rPr lang="en-US" dirty="0" smtClean="0"/>
              <a:t>Initial QE, and dark lifetime also, tend to improve with more heating/activation cycles</a:t>
            </a:r>
          </a:p>
          <a:p>
            <a:r>
              <a:rPr lang="en-US" dirty="0" smtClean="0"/>
              <a:t>Dark lifetime in prep chamber is usually only a few days while much better in the gun; so </a:t>
            </a:r>
            <a:r>
              <a:rPr lang="en-US" dirty="0" err="1" smtClean="0"/>
              <a:t>photocathodes</a:t>
            </a:r>
            <a:r>
              <a:rPr lang="en-US" dirty="0" smtClean="0"/>
              <a:t> are usually activated right before being put into the gun</a:t>
            </a:r>
            <a:endParaRPr lang="en-US" dirty="0"/>
          </a:p>
        </p:txBody>
      </p:sp>
      <p:sp>
        <p:nvSpPr>
          <p:cNvPr id="4" name="Slide Number Placeholder 3"/>
          <p:cNvSpPr>
            <a:spLocks noGrp="1"/>
          </p:cNvSpPr>
          <p:nvPr>
            <p:ph type="sldNum" sz="quarter" idx="12"/>
          </p:nvPr>
        </p:nvSpPr>
        <p:spPr/>
        <p:txBody>
          <a:bodyPr/>
          <a:lstStyle/>
          <a:p>
            <a:fld id="{F2C79C99-03EC-40B3-97AC-15140CA2EB05}"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QE Decay is a challenge for high beam current</a:t>
            </a:r>
            <a:endParaRPr lang="en-US" dirty="0"/>
          </a:p>
        </p:txBody>
      </p:sp>
      <p:sp>
        <p:nvSpPr>
          <p:cNvPr id="4" name="Slide Number Placeholder 3"/>
          <p:cNvSpPr>
            <a:spLocks noGrp="1"/>
          </p:cNvSpPr>
          <p:nvPr>
            <p:ph type="sldNum" sz="quarter" idx="12"/>
          </p:nvPr>
        </p:nvSpPr>
        <p:spPr/>
        <p:txBody>
          <a:bodyPr/>
          <a:lstStyle/>
          <a:p>
            <a:fld id="{F2C79C99-03EC-40B3-97AC-15140CA2EB05}" type="slidenum">
              <a:rPr lang="en-US" smtClean="0"/>
              <a:pPr/>
              <a:t>6</a:t>
            </a:fld>
            <a:endParaRPr lang="en-US"/>
          </a:p>
        </p:txBody>
      </p:sp>
      <p:grpSp>
        <p:nvGrpSpPr>
          <p:cNvPr id="22" name="Group 21"/>
          <p:cNvGrpSpPr/>
          <p:nvPr/>
        </p:nvGrpSpPr>
        <p:grpSpPr>
          <a:xfrm>
            <a:off x="454025" y="1600200"/>
            <a:ext cx="8234363" cy="4581525"/>
            <a:chOff x="454025" y="1895475"/>
            <a:chExt cx="8234363" cy="4581525"/>
          </a:xfrm>
        </p:grpSpPr>
        <p:pic>
          <p:nvPicPr>
            <p:cNvPr id="9219" name="Picture 3"/>
            <p:cNvPicPr>
              <a:picLocks noChangeAspect="1" noChangeArrowheads="1"/>
            </p:cNvPicPr>
            <p:nvPr/>
          </p:nvPicPr>
          <p:blipFill>
            <a:blip r:embed="rId2" cstate="print"/>
            <a:srcRect/>
            <a:stretch>
              <a:fillRect/>
            </a:stretch>
          </p:blipFill>
          <p:spPr bwMode="auto">
            <a:xfrm>
              <a:off x="454025" y="1895475"/>
              <a:ext cx="8234363" cy="4581525"/>
            </a:xfrm>
            <a:prstGeom prst="rect">
              <a:avLst/>
            </a:prstGeom>
            <a:noFill/>
            <a:ln w="9525">
              <a:noFill/>
              <a:miter lim="800000"/>
              <a:headEnd/>
              <a:tailEnd/>
            </a:ln>
            <a:effectLst/>
          </p:spPr>
        </p:pic>
        <p:sp>
          <p:nvSpPr>
            <p:cNvPr id="7" name="TextBox 6"/>
            <p:cNvSpPr txBox="1"/>
            <p:nvPr/>
          </p:nvSpPr>
          <p:spPr>
            <a:xfrm>
              <a:off x="7239000" y="2057400"/>
              <a:ext cx="130035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11/16/2010</a:t>
              </a:r>
              <a:endParaRPr lang="en-US" dirty="0"/>
            </a:p>
          </p:txBody>
        </p:sp>
        <p:sp>
          <p:nvSpPr>
            <p:cNvPr id="8" name="TextBox 7"/>
            <p:cNvSpPr txBox="1"/>
            <p:nvPr/>
          </p:nvSpPr>
          <p:spPr>
            <a:xfrm>
              <a:off x="4724401" y="4572001"/>
              <a:ext cx="533399" cy="30777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t>1 hr</a:t>
              </a:r>
              <a:endParaRPr lang="en-US" sz="1400" dirty="0"/>
            </a:p>
          </p:txBody>
        </p:sp>
        <p:sp>
          <p:nvSpPr>
            <p:cNvPr id="10" name="TextBox 9"/>
            <p:cNvSpPr txBox="1"/>
            <p:nvPr/>
          </p:nvSpPr>
          <p:spPr>
            <a:xfrm>
              <a:off x="2286000" y="3429000"/>
              <a:ext cx="685799" cy="30777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t>15 min</a:t>
              </a:r>
              <a:endParaRPr lang="en-US" sz="1400" dirty="0"/>
            </a:p>
          </p:txBody>
        </p:sp>
        <p:sp>
          <p:nvSpPr>
            <p:cNvPr id="11" name="TextBox 10"/>
            <p:cNvSpPr txBox="1"/>
            <p:nvPr/>
          </p:nvSpPr>
          <p:spPr>
            <a:xfrm>
              <a:off x="3657600" y="4419600"/>
              <a:ext cx="609600" cy="30777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t>8 min</a:t>
              </a:r>
              <a:endParaRPr lang="en-US" sz="1400" dirty="0"/>
            </a:p>
          </p:txBody>
        </p:sp>
        <p:sp>
          <p:nvSpPr>
            <p:cNvPr id="12" name="TextBox 11"/>
            <p:cNvSpPr txBox="1"/>
            <p:nvPr/>
          </p:nvSpPr>
          <p:spPr>
            <a:xfrm>
              <a:off x="5715000" y="4800600"/>
              <a:ext cx="609599" cy="30777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t>2.5 hr</a:t>
              </a:r>
              <a:endParaRPr lang="en-US" sz="1400" dirty="0"/>
            </a:p>
          </p:txBody>
        </p:sp>
        <p:cxnSp>
          <p:nvCxnSpPr>
            <p:cNvPr id="14" name="Straight Arrow Connector 13"/>
            <p:cNvCxnSpPr>
              <a:stCxn id="10" idx="0"/>
            </p:cNvCxnSpPr>
            <p:nvPr/>
          </p:nvCxnSpPr>
          <p:spPr>
            <a:xfrm rot="5400000" flipH="1" flipV="1">
              <a:off x="2724152" y="3105152"/>
              <a:ext cx="228596" cy="4191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a:stCxn id="11" idx="0"/>
            </p:cNvCxnSpPr>
            <p:nvPr/>
          </p:nvCxnSpPr>
          <p:spPr>
            <a:xfrm rot="5400000" flipH="1" flipV="1">
              <a:off x="3995744" y="4071942"/>
              <a:ext cx="314315" cy="38100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23" name="TextBox 22"/>
          <p:cNvSpPr txBox="1"/>
          <p:nvPr/>
        </p:nvSpPr>
        <p:spPr>
          <a:xfrm>
            <a:off x="7361887" y="2209800"/>
            <a:ext cx="943913" cy="369332"/>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dirty="0" smtClean="0"/>
              <a:t>Lifetime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C79C99-03EC-40B3-97AC-15140CA2EB05}" type="slidenum">
              <a:rPr lang="en-US" smtClean="0"/>
              <a:pPr/>
              <a:t>7</a:t>
            </a:fld>
            <a:endParaRPr lang="en-US"/>
          </a:p>
        </p:txBody>
      </p:sp>
      <p:pic>
        <p:nvPicPr>
          <p:cNvPr id="5" name="Picture 2"/>
          <p:cNvPicPr>
            <a:picLocks noChangeAspect="1" noChangeArrowheads="1"/>
          </p:cNvPicPr>
          <p:nvPr/>
        </p:nvPicPr>
        <p:blipFill>
          <a:blip r:embed="rId2" cstate="print"/>
          <a:srcRect t="28571"/>
          <a:stretch>
            <a:fillRect/>
          </a:stretch>
        </p:blipFill>
        <p:spPr bwMode="auto">
          <a:xfrm>
            <a:off x="76200" y="1197399"/>
            <a:ext cx="9015413" cy="4898601"/>
          </a:xfrm>
          <a:prstGeom prst="rect">
            <a:avLst/>
          </a:prstGeom>
          <a:noFill/>
          <a:ln w="9525">
            <a:noFill/>
            <a:miter lim="800000"/>
            <a:headEnd/>
            <a:tailEnd/>
          </a:ln>
        </p:spPr>
      </p:pic>
      <p:sp>
        <p:nvSpPr>
          <p:cNvPr id="6" name="TextBox 5"/>
          <p:cNvSpPr txBox="1"/>
          <p:nvPr/>
        </p:nvSpPr>
        <p:spPr>
          <a:xfrm>
            <a:off x="1295400" y="381000"/>
            <a:ext cx="6969152" cy="461665"/>
          </a:xfrm>
          <a:prstGeom prst="rect">
            <a:avLst/>
          </a:prstGeom>
          <a:noFill/>
        </p:spPr>
        <p:txBody>
          <a:bodyPr wrap="none" rtlCol="0">
            <a:spAutoFit/>
          </a:bodyPr>
          <a:lstStyle/>
          <a:p>
            <a:r>
              <a:rPr lang="en-US" sz="2400" dirty="0" smtClean="0"/>
              <a:t>Same Run Shown with Trace of Gun Chamber Pressure</a:t>
            </a:r>
            <a:endParaRPr lang="en-US" sz="2400" dirty="0"/>
          </a:p>
        </p:txBody>
      </p:sp>
      <p:sp>
        <p:nvSpPr>
          <p:cNvPr id="7" name="TextBox 6"/>
          <p:cNvSpPr txBox="1"/>
          <p:nvPr/>
        </p:nvSpPr>
        <p:spPr>
          <a:xfrm>
            <a:off x="914400" y="3286780"/>
            <a:ext cx="1398203" cy="523220"/>
          </a:xfrm>
          <a:prstGeom prst="rect">
            <a:avLst/>
          </a:prstGeom>
          <a:noFill/>
        </p:spPr>
        <p:txBody>
          <a:bodyPr wrap="none" rtlCol="0">
            <a:spAutoFit/>
          </a:bodyPr>
          <a:lstStyle/>
          <a:p>
            <a:pPr algn="ctr"/>
            <a:r>
              <a:rPr lang="en-US" sz="1400" dirty="0" smtClean="0">
                <a:solidFill>
                  <a:srgbClr val="FF0000"/>
                </a:solidFill>
              </a:rPr>
              <a:t>Gun Pressure</a:t>
            </a:r>
          </a:p>
          <a:p>
            <a:pPr algn="ctr"/>
            <a:r>
              <a:rPr lang="en-US" sz="1400" dirty="0" smtClean="0">
                <a:solidFill>
                  <a:srgbClr val="FF0000"/>
                </a:solidFill>
              </a:rPr>
              <a:t>(0 – 5x10</a:t>
            </a:r>
            <a:r>
              <a:rPr lang="en-US" sz="1400" baseline="30000" dirty="0" smtClean="0">
                <a:solidFill>
                  <a:srgbClr val="FF0000"/>
                </a:solidFill>
              </a:rPr>
              <a:t>-11</a:t>
            </a:r>
            <a:r>
              <a:rPr lang="en-US" sz="1400" dirty="0" smtClean="0">
                <a:solidFill>
                  <a:srgbClr val="FF0000"/>
                </a:solidFill>
              </a:rPr>
              <a:t> Torr)</a:t>
            </a:r>
            <a:endParaRPr lang="en-US" sz="1400" dirty="0">
              <a:solidFill>
                <a:srgbClr val="FF0000"/>
              </a:solidFill>
            </a:endParaRPr>
          </a:p>
        </p:txBody>
      </p:sp>
      <p:sp>
        <p:nvSpPr>
          <p:cNvPr id="8" name="TextBox 7"/>
          <p:cNvSpPr txBox="1"/>
          <p:nvPr/>
        </p:nvSpPr>
        <p:spPr>
          <a:xfrm>
            <a:off x="4648200" y="3124200"/>
            <a:ext cx="1198533" cy="307777"/>
          </a:xfrm>
          <a:prstGeom prst="rect">
            <a:avLst/>
          </a:prstGeom>
          <a:noFill/>
        </p:spPr>
        <p:txBody>
          <a:bodyPr wrap="none" rtlCol="0">
            <a:spAutoFit/>
          </a:bodyPr>
          <a:lstStyle/>
          <a:p>
            <a:r>
              <a:rPr lang="en-US" sz="1400" dirty="0" smtClean="0"/>
              <a:t>Beam Current</a:t>
            </a:r>
            <a:endParaRPr lang="en-US" sz="1400" dirty="0"/>
          </a:p>
        </p:txBody>
      </p:sp>
      <p:sp>
        <p:nvSpPr>
          <p:cNvPr id="9" name="TextBox 8"/>
          <p:cNvSpPr txBox="1"/>
          <p:nvPr/>
        </p:nvSpPr>
        <p:spPr>
          <a:xfrm>
            <a:off x="4419600" y="1981200"/>
            <a:ext cx="1071640" cy="307777"/>
          </a:xfrm>
          <a:prstGeom prst="rect">
            <a:avLst/>
          </a:prstGeom>
          <a:noFill/>
        </p:spPr>
        <p:txBody>
          <a:bodyPr wrap="none" rtlCol="0">
            <a:spAutoFit/>
          </a:bodyPr>
          <a:lstStyle/>
          <a:p>
            <a:r>
              <a:rPr lang="en-US" sz="1400" dirty="0" smtClean="0">
                <a:solidFill>
                  <a:srgbClr val="0070C0"/>
                </a:solidFill>
              </a:rPr>
              <a:t>Laser Power</a:t>
            </a:r>
            <a:endParaRPr lang="en-US" sz="1400"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Photocathode lifetime</a:t>
            </a:r>
            <a:endParaRPr lang="en-US" dirty="0"/>
          </a:p>
        </p:txBody>
      </p:sp>
      <p:sp>
        <p:nvSpPr>
          <p:cNvPr id="3" name="Content Placeholder 2"/>
          <p:cNvSpPr>
            <a:spLocks noGrp="1"/>
          </p:cNvSpPr>
          <p:nvPr>
            <p:ph idx="1"/>
          </p:nvPr>
        </p:nvSpPr>
        <p:spPr>
          <a:xfrm>
            <a:off x="457200" y="2133601"/>
            <a:ext cx="8229600" cy="2362200"/>
          </a:xfrm>
        </p:spPr>
        <p:style>
          <a:lnRef idx="2">
            <a:schemeClr val="accent1"/>
          </a:lnRef>
          <a:fillRef idx="1">
            <a:schemeClr val="lt1"/>
          </a:fillRef>
          <a:effectRef idx="0">
            <a:schemeClr val="accent1"/>
          </a:effectRef>
          <a:fontRef idx="minor">
            <a:schemeClr val="dk1"/>
          </a:fontRef>
        </p:style>
        <p:txBody>
          <a:bodyPr/>
          <a:lstStyle/>
          <a:p>
            <a:r>
              <a:rPr lang="en-US" dirty="0" smtClean="0"/>
              <a:t>Sudden death event</a:t>
            </a:r>
          </a:p>
          <a:p>
            <a:pPr lvl="1"/>
            <a:r>
              <a:rPr lang="en-US" dirty="0" smtClean="0"/>
              <a:t>Cathode dies with a pressure spike (discharge)</a:t>
            </a:r>
          </a:p>
          <a:p>
            <a:pPr lvl="1"/>
            <a:r>
              <a:rPr lang="en-US" dirty="0" smtClean="0"/>
              <a:t>Related with creation of visible damage on surface?</a:t>
            </a:r>
          </a:p>
          <a:p>
            <a:endParaRPr lang="en-US" dirty="0"/>
          </a:p>
        </p:txBody>
      </p:sp>
      <p:sp>
        <p:nvSpPr>
          <p:cNvPr id="4" name="Slide Number Placeholder 3"/>
          <p:cNvSpPr>
            <a:spLocks noGrp="1"/>
          </p:cNvSpPr>
          <p:nvPr>
            <p:ph type="sldNum" sz="quarter" idx="12"/>
          </p:nvPr>
        </p:nvSpPr>
        <p:spPr/>
        <p:txBody>
          <a:bodyPr/>
          <a:lstStyle/>
          <a:p>
            <a:fld id="{F2C79C99-03EC-40B3-97AC-15140CA2EB0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9150" t="24242" r="9804" b="25253"/>
          <a:stretch>
            <a:fillRect/>
          </a:stretch>
        </p:blipFill>
        <p:spPr bwMode="auto">
          <a:xfrm>
            <a:off x="76200" y="1219200"/>
            <a:ext cx="4724400" cy="3810000"/>
          </a:xfrm>
          <a:prstGeom prst="rect">
            <a:avLst/>
          </a:prstGeom>
          <a:noFill/>
          <a:ln w="9525">
            <a:noFill/>
            <a:miter lim="800000"/>
            <a:headEnd/>
            <a:tailEnd/>
          </a:ln>
        </p:spPr>
      </p:pic>
      <p:sp>
        <p:nvSpPr>
          <p:cNvPr id="6" name="TextBox 5"/>
          <p:cNvSpPr txBox="1"/>
          <p:nvPr/>
        </p:nvSpPr>
        <p:spPr>
          <a:xfrm>
            <a:off x="838200" y="152400"/>
            <a:ext cx="6858000" cy="707886"/>
          </a:xfrm>
          <a:prstGeom prst="rect">
            <a:avLst/>
          </a:prstGeom>
          <a:noFill/>
        </p:spPr>
        <p:txBody>
          <a:bodyPr wrap="square" rtlCol="0">
            <a:spAutoFit/>
          </a:bodyPr>
          <a:lstStyle/>
          <a:p>
            <a:r>
              <a:rPr lang="en-US" sz="2000" dirty="0" smtClean="0"/>
              <a:t>Damage #1: Non-recoverable damage of photocathode central 	       area  from high current run</a:t>
            </a:r>
          </a:p>
        </p:txBody>
      </p:sp>
      <p:sp>
        <p:nvSpPr>
          <p:cNvPr id="7" name="TextBox 6"/>
          <p:cNvSpPr txBox="1"/>
          <p:nvPr/>
        </p:nvSpPr>
        <p:spPr>
          <a:xfrm>
            <a:off x="457200" y="5562600"/>
            <a:ext cx="8153401" cy="923330"/>
          </a:xfrm>
          <a:prstGeom prst="rect">
            <a:avLst/>
          </a:prstGeom>
          <a:noFill/>
        </p:spPr>
        <p:txBody>
          <a:bodyPr wrap="square" rtlCol="0">
            <a:spAutoFit/>
          </a:bodyPr>
          <a:lstStyle/>
          <a:p>
            <a:r>
              <a:rPr lang="en-US" dirty="0" smtClean="0"/>
              <a:t>The fact that the damage is always at center no matter where the laser beam strikes the cathode indicates that the damage is caused by back bombardment of ions generated near or beyond the anode.</a:t>
            </a:r>
            <a:endParaRPr lang="en-US" dirty="0"/>
          </a:p>
        </p:txBody>
      </p:sp>
      <p:sp>
        <p:nvSpPr>
          <p:cNvPr id="8" name="Slide Number Placeholder 7"/>
          <p:cNvSpPr>
            <a:spLocks noGrp="1"/>
          </p:cNvSpPr>
          <p:nvPr>
            <p:ph type="sldNum" sz="quarter" idx="12"/>
          </p:nvPr>
        </p:nvSpPr>
        <p:spPr/>
        <p:txBody>
          <a:bodyPr/>
          <a:lstStyle/>
          <a:p>
            <a:fld id="{F2C79C99-03EC-40B3-97AC-15140CA2EB05}" type="slidenum">
              <a:rPr lang="en-US" smtClean="0"/>
              <a:pPr/>
              <a:t>9</a:t>
            </a:fld>
            <a:endParaRPr lang="en-US"/>
          </a:p>
        </p:txBody>
      </p:sp>
      <p:pic>
        <p:nvPicPr>
          <p:cNvPr id="10" name="Picture 9" descr="QE11122010-puck5-beforeuse.png"/>
          <p:cNvPicPr>
            <a:picLocks noChangeAspect="1"/>
          </p:cNvPicPr>
          <p:nvPr/>
        </p:nvPicPr>
        <p:blipFill>
          <a:blip r:embed="rId3" cstate="print"/>
          <a:srcRect l="50317" t="26434" r="13528" b="25709"/>
          <a:stretch>
            <a:fillRect/>
          </a:stretch>
        </p:blipFill>
        <p:spPr>
          <a:xfrm>
            <a:off x="5730796" y="1905000"/>
            <a:ext cx="3413204" cy="30366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9470</TotalTime>
  <Words>774</Words>
  <Application>Microsoft Office PowerPoint</Application>
  <PresentationFormat>On-screen Show (4:3)</PresentationFormat>
  <Paragraphs>109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GaAs Photocathode Development</vt:lpstr>
      <vt:lpstr>Outline</vt:lpstr>
      <vt:lpstr>The Preparation System</vt:lpstr>
      <vt:lpstr>GaAs photocathode preparation procedure</vt:lpstr>
      <vt:lpstr>Photocathode performance</vt:lpstr>
      <vt:lpstr>QE Decay is a challenge for high beam current</vt:lpstr>
      <vt:lpstr>Slide 7</vt:lpstr>
      <vt:lpstr>Photocathode lifetime</vt:lpstr>
      <vt:lpstr>Slide 9</vt:lpstr>
      <vt:lpstr>Cathode with 4 off-center active areas</vt:lpstr>
      <vt:lpstr>QE maps </vt:lpstr>
      <vt:lpstr>Slide 12</vt:lpstr>
      <vt:lpstr>Slide 13</vt:lpstr>
      <vt:lpstr>Slide 14</vt:lpstr>
      <vt:lpstr>Slide 15</vt:lpstr>
      <vt:lpstr>Photocathode activation with Cs/XeF2, Cs/N2 (on QE test system)</vt:lpstr>
      <vt:lpstr>Plans for near future</vt:lpstr>
    </vt:vector>
  </TitlesOfParts>
  <Company>LEPP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GaAs Photocathode Preparation System</dc:title>
  <dc:creator>Xianghong Liu</dc:creator>
  <cp:lastModifiedBy>Xianghong Liu</cp:lastModifiedBy>
  <cp:revision>219</cp:revision>
  <dcterms:created xsi:type="dcterms:W3CDTF">2010-12-03T20:33:03Z</dcterms:created>
  <dcterms:modified xsi:type="dcterms:W3CDTF">2011-01-06T02:09:27Z</dcterms:modified>
</cp:coreProperties>
</file>