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8" r:id="rId6"/>
    <p:sldId id="273" r:id="rId7"/>
    <p:sldId id="279" r:id="rId8"/>
    <p:sldId id="278" r:id="rId9"/>
    <p:sldId id="265" r:id="rId10"/>
    <p:sldId id="269" r:id="rId11"/>
    <p:sldId id="270" r:id="rId12"/>
    <p:sldId id="274" r:id="rId13"/>
    <p:sldId id="259" r:id="rId14"/>
    <p:sldId id="262" r:id="rId15"/>
    <p:sldId id="277" r:id="rId16"/>
    <p:sldId id="272" r:id="rId17"/>
    <p:sldId id="271" r:id="rId18"/>
    <p:sldId id="260" r:id="rId19"/>
    <p:sldId id="25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8E6F-F207-449C-843E-7384E244A003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A4E7-F3AD-40C7-9714-4159C1248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Gun HV System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_LOCAL\2010\HV\misc strings.JPG"/>
          <p:cNvPicPr>
            <a:picLocks noChangeAspect="1" noChangeArrowheads="1"/>
          </p:cNvPicPr>
          <p:nvPr/>
        </p:nvPicPr>
        <p:blipFill>
          <a:blip r:embed="rId2" cstate="print"/>
          <a:srcRect t="15972" b="36620"/>
          <a:stretch>
            <a:fillRect/>
          </a:stretch>
        </p:blipFill>
        <p:spPr bwMode="auto">
          <a:xfrm>
            <a:off x="778933" y="3735494"/>
            <a:ext cx="7416800" cy="26370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1200" y="180622"/>
            <a:ext cx="668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to Ring arc protection using </a:t>
            </a:r>
            <a:r>
              <a:rPr lang="en-US" dirty="0" err="1" smtClean="0"/>
              <a:t>Littlefuse</a:t>
            </a:r>
            <a:r>
              <a:rPr lang="en-US" dirty="0" smtClean="0"/>
              <a:t> varistors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7867" y="6389511"/>
            <a:ext cx="545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from LBNL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89" y="805216"/>
            <a:ext cx="8929511" cy="153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31" y="2329921"/>
            <a:ext cx="8958969" cy="4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311" y="383822"/>
            <a:ext cx="519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SF6 Tank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51467" y="1546578"/>
            <a:ext cx="6784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</a:t>
            </a:r>
          </a:p>
          <a:p>
            <a:r>
              <a:rPr lang="en-US" dirty="0" smtClean="0"/>
              <a:t>     Gun and HVPS in separate tanks</a:t>
            </a:r>
          </a:p>
          <a:p>
            <a:r>
              <a:rPr lang="en-US" dirty="0" smtClean="0"/>
              <a:t>     HVPS requires 5 atm (abs) SF</a:t>
            </a:r>
            <a:r>
              <a:rPr lang="en-US" baseline="-25000" dirty="0" smtClean="0"/>
              <a:t>6</a:t>
            </a:r>
            <a:r>
              <a:rPr lang="en-US" dirty="0" smtClean="0"/>
              <a:t> and ~ 12 inch clearances</a:t>
            </a:r>
          </a:p>
          <a:p>
            <a:r>
              <a:rPr lang="en-US" dirty="0" smtClean="0"/>
              <a:t>     Cylindrically symmetric</a:t>
            </a:r>
          </a:p>
          <a:p>
            <a:r>
              <a:rPr lang="en-US" dirty="0" smtClean="0"/>
              <a:t>     Ports for diagnostics</a:t>
            </a:r>
          </a:p>
          <a:p>
            <a:r>
              <a:rPr lang="en-US" dirty="0" smtClean="0"/>
              <a:t>     View ports for visual observation   </a:t>
            </a:r>
          </a:p>
          <a:p>
            <a:r>
              <a:rPr lang="en-US" dirty="0" smtClean="0"/>
              <a:t>     Way to circulate the SF</a:t>
            </a:r>
            <a:r>
              <a:rPr lang="en-US" baseline="-25000" dirty="0" smtClean="0"/>
              <a:t>6</a:t>
            </a:r>
            <a:r>
              <a:rPr lang="en-US" dirty="0" smtClean="0"/>
              <a:t> (already included in the HVPS)</a:t>
            </a:r>
          </a:p>
          <a:p>
            <a:r>
              <a:rPr lang="en-US" dirty="0" smtClean="0"/>
              <a:t>     Method to produce power on the hot deck (optional)</a:t>
            </a:r>
          </a:p>
          <a:p>
            <a:r>
              <a:rPr lang="en-US" dirty="0" smtClean="0"/>
              <a:t>     Modular sections, to allow easy reconfiguration</a:t>
            </a:r>
          </a:p>
          <a:p>
            <a:r>
              <a:rPr lang="en-US" dirty="0" smtClean="0"/>
              <a:t>     Symmetric sections, so HVPS can be located anywhere</a:t>
            </a:r>
          </a:p>
          <a:p>
            <a:r>
              <a:rPr lang="en-US" dirty="0" smtClean="0"/>
              <a:t>     Interior surface finish, xx rms (in case of positive charge buildup)</a:t>
            </a:r>
          </a:p>
          <a:p>
            <a:r>
              <a:rPr lang="en-US" dirty="0" smtClean="0"/>
              <a:t>     Meets pressure vessel codes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75" y="433738"/>
            <a:ext cx="3341367" cy="3735306"/>
          </a:xfrm>
          <a:prstGeom prst="rect">
            <a:avLst/>
          </a:prstGeom>
        </p:spPr>
      </p:pic>
      <p:pic>
        <p:nvPicPr>
          <p:cNvPr id="4" name="Picture 3" descr="Cryomodule 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11517" y="711796"/>
            <a:ext cx="3710552" cy="2782914"/>
          </a:xfrm>
          <a:prstGeom prst="rect">
            <a:avLst/>
          </a:prstGeom>
        </p:spPr>
      </p:pic>
      <p:pic>
        <p:nvPicPr>
          <p:cNvPr id="5" name="Picture 4" descr="Cryomodule 018.jpg"/>
          <p:cNvPicPr>
            <a:picLocks noChangeAspect="1"/>
          </p:cNvPicPr>
          <p:nvPr/>
        </p:nvPicPr>
        <p:blipFill>
          <a:blip r:embed="rId4" cstate="print"/>
          <a:srcRect l="14364" r="2754"/>
          <a:stretch>
            <a:fillRect/>
          </a:stretch>
        </p:blipFill>
        <p:spPr>
          <a:xfrm rot="5400000">
            <a:off x="6918115" y="4216840"/>
            <a:ext cx="1995290" cy="1805554"/>
          </a:xfrm>
          <a:prstGeom prst="rect">
            <a:avLst/>
          </a:prstGeom>
        </p:spPr>
      </p:pic>
      <p:pic>
        <p:nvPicPr>
          <p:cNvPr id="6" name="Picture 5" descr="HV 013.jpg"/>
          <p:cNvPicPr>
            <a:picLocks noChangeAspect="1"/>
          </p:cNvPicPr>
          <p:nvPr/>
        </p:nvPicPr>
        <p:blipFill>
          <a:blip r:embed="rId5" cstate="print"/>
          <a:srcRect b="28136"/>
          <a:stretch>
            <a:fillRect/>
          </a:stretch>
        </p:blipFill>
        <p:spPr>
          <a:xfrm>
            <a:off x="3154874" y="3944318"/>
            <a:ext cx="2870979" cy="27509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589" y="914047"/>
            <a:ext cx="6934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8222" y="6028267"/>
            <a:ext cx="638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Conceptual Design for the SF6 tanks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857024" y="4329292"/>
            <a:ext cx="383821" cy="214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2540001" y="1140180"/>
            <a:ext cx="434620" cy="5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568224" y="4430892"/>
            <a:ext cx="383821" cy="214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3725334" y="4436534"/>
            <a:ext cx="378176" cy="141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7309557" y="3798713"/>
            <a:ext cx="474131" cy="146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441247" y="3668892"/>
            <a:ext cx="383821" cy="214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693333" y="2748847"/>
            <a:ext cx="671688" cy="152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813779" y="3883379"/>
            <a:ext cx="846664" cy="440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553200" y="2912532"/>
            <a:ext cx="1168400" cy="16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59378" y="4730044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66000" y="4114799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PMT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6889" y="4651022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21110" y="4035777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668888" y="4690533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PMT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188176" y="4312355"/>
            <a:ext cx="12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Fiber temperature sensor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99066" y="2952044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Viewport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4178" y="2788355"/>
            <a:ext cx="89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Viewport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627511" y="4509911"/>
            <a:ext cx="146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Floating ammeter/fiber communication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56266" y="925689"/>
            <a:ext cx="1388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Motor/Generator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3956757" y="4227690"/>
            <a:ext cx="378176" cy="141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1644782" y="4127861"/>
            <a:ext cx="364687" cy="291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7188" y="4433759"/>
            <a:ext cx="93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HV monitor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6403" y="0"/>
            <a:ext cx="296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supply </a:t>
            </a:r>
            <a:r>
              <a:rPr lang="en-US" dirty="0" smtClean="0"/>
              <a:t>req</a:t>
            </a:r>
            <a:r>
              <a:rPr lang="en-US" dirty="0" smtClean="0"/>
              <a:t>uirements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2218" y="418450"/>
          <a:ext cx="5804115" cy="6005597"/>
        </p:xfrm>
        <a:graphic>
          <a:graphicData uri="http://schemas.openxmlformats.org/drawingml/2006/table">
            <a:tbl>
              <a:tblPr/>
              <a:tblGrid>
                <a:gridCol w="1934705"/>
                <a:gridCol w="1934705"/>
                <a:gridCol w="1934705"/>
              </a:tblGrid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Specification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Operating voltage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400-600 kV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Conditioning voltage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 kV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Maximum current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mA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Ripple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±0.2% at 500 kV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Value depends on the gun’s voltage 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Voltage reproducibility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0.25% after 1 hour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Ramp-up time to full current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– 100 msec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Depends  on RF control system’s bandwidth and cavity’s fill time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Personnel safety</a:t>
                      </a:r>
                      <a:endParaRPr lang="en-US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 least 2 independent interlocks must be satisfied before turn on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Machine safety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Should have   an external signal to shut down if an accelerator trip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Arc detection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dV/dt circuit to sense an arc and trip the supply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Temperature stability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0.01% of V per 1 deg C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SF6 temperature can be regulated if needed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Environment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 SF</a:t>
                      </a:r>
                      <a:r>
                        <a:rPr lang="en-US" sz="7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 use mixtures of N</a:t>
                      </a:r>
                      <a:r>
                        <a:rPr lang="en-US" sz="7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SF</a:t>
                      </a:r>
                      <a:r>
                        <a:rPr lang="en-US" sz="7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Current measurement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Ability to measure with &lt; 1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Symbo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resolution for HV conditioning of electrodes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Need to separate the load current and the internal PS current draw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Calibration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 of full scale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Using external divider, difficult at this voltage and in SF</a:t>
                      </a:r>
                      <a:r>
                        <a:rPr lang="en-US" sz="7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Current limit trip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Exceeding preset limit trips the supply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 regulation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7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±0.5% for a  ±10% line variation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Voltage stability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0.25% from 10-100mA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 output  ±0.4% over an 8 hour period, including ripple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Capacitance/Stored Energy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pF, 10 J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a firm number, but lower is better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External feedback port</a:t>
                      </a:r>
                      <a:endParaRPr lang="en-US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Ability to apply an external signal to superimpose on control loop</a:t>
                      </a:r>
                      <a:endParaRPr lang="en-US" sz="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4047" y="1061634"/>
            <a:ext cx="2286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. . .</a:t>
            </a:r>
          </a:p>
          <a:p>
            <a:r>
              <a:rPr lang="en-US" sz="1600" dirty="0" smtClean="0"/>
              <a:t>-750kV, 100 mA Kaiser</a:t>
            </a:r>
          </a:p>
          <a:p>
            <a:endParaRPr lang="en-US" sz="1600" dirty="0" smtClean="0"/>
          </a:p>
          <a:p>
            <a:r>
              <a:rPr lang="en-US" sz="1600" dirty="0" smtClean="0"/>
              <a:t>-600kV, 100 mA Kaiser</a:t>
            </a:r>
          </a:p>
          <a:p>
            <a:endParaRPr lang="en-US" sz="1600" dirty="0" smtClean="0"/>
          </a:p>
          <a:p>
            <a:r>
              <a:rPr lang="en-US" sz="1600" dirty="0" smtClean="0"/>
              <a:t>-500kV, 1.5 mA Glassman</a:t>
            </a:r>
          </a:p>
          <a:p>
            <a:endParaRPr lang="en-US" sz="1600" dirty="0" smtClean="0"/>
          </a:p>
          <a:p>
            <a:r>
              <a:rPr lang="en-US" sz="1600" dirty="0" smtClean="0"/>
              <a:t>+/-300kv, 2 mA Glassman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502" y="302217"/>
            <a:ext cx="422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Conditioning Parameters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8678" y="1363851"/>
            <a:ext cx="7260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max current to the gun &lt; 100 </a:t>
            </a:r>
            <a:r>
              <a:rPr lang="en-US" dirty="0" err="1" smtClean="0"/>
              <a:t>uA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total pressure &lt; 1e-8 Torr (maybe 1e-9?)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arc counts – depends on the resistor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resistor temperature – depends on resistor (200C max, but probably want to stay well below this)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radiation – should be zero at the end . . 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PMT signals – mainly for directionality, or for fast arc counters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voltage – trip if this level exceeded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rate of voltage increase – typically 5-10 kV/hour beyond 250 kV when things are going well, 1kV when they are not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no progress can be made without exceeding these, time for inert gas processing?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0667" y="417689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Conditioning Resistors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799" y="1388533"/>
            <a:ext cx="61072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an arc dumps all the power from the HVPS</a:t>
            </a:r>
          </a:p>
          <a:p>
            <a:r>
              <a:rPr lang="en-US" dirty="0" smtClean="0"/>
              <a:t> - 199J for the Glassman, 10 J for the Kaiser</a:t>
            </a:r>
          </a:p>
          <a:p>
            <a:endParaRPr lang="en-US" dirty="0" smtClean="0"/>
          </a:p>
          <a:p>
            <a:r>
              <a:rPr lang="en-US" dirty="0" smtClean="0"/>
              <a:t>Resistor rating:</a:t>
            </a:r>
          </a:p>
          <a:p>
            <a:r>
              <a:rPr lang="en-US" dirty="0" smtClean="0"/>
              <a:t>(Power rating Watts)*(overload factor)*(overload time T)</a:t>
            </a:r>
          </a:p>
          <a:p>
            <a:r>
              <a:rPr lang="en-US" dirty="0" smtClean="0"/>
              <a:t> -&gt; Joules the resistor can withstand in time T</a:t>
            </a:r>
          </a:p>
          <a:p>
            <a:endParaRPr lang="en-US" dirty="0" smtClean="0"/>
          </a:p>
          <a:p>
            <a:r>
              <a:rPr lang="en-US" dirty="0" smtClean="0"/>
              <a:t>For our previous CJE Cableform resistor </a:t>
            </a:r>
            <a:r>
              <a:rPr lang="en-US" dirty="0" smtClean="0"/>
              <a:t>(40 kV)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(35 Watts) * (2.5) *(5 sec) = 438 J in 5 seconds</a:t>
            </a:r>
          </a:p>
          <a:p>
            <a:endParaRPr lang="en-US" dirty="0" smtClean="0"/>
          </a:p>
          <a:p>
            <a:r>
              <a:rPr lang="en-US" dirty="0" smtClean="0"/>
              <a:t>Kaiser: 44 arcs in 5 seconds maximum</a:t>
            </a:r>
          </a:p>
          <a:p>
            <a:r>
              <a:rPr lang="en-US" dirty="0" smtClean="0"/>
              <a:t>Glassman: 2 arcs in 5 seconds maximum</a:t>
            </a:r>
          </a:p>
          <a:p>
            <a:endParaRPr lang="en-US" dirty="0" smtClean="0"/>
          </a:p>
          <a:p>
            <a:r>
              <a:rPr lang="en-US" dirty="0" smtClean="0"/>
              <a:t>Other question: what is the optimum total resistance to use? (500kV, 100 Mohm -&gt; 5 mA max</a:t>
            </a:r>
            <a:r>
              <a:rPr lang="en-US" dirty="0" smtClean="0"/>
              <a:t>)</a:t>
            </a:r>
          </a:p>
          <a:p>
            <a:r>
              <a:rPr lang="en-US" dirty="0" smtClean="0"/>
              <a:t>500 Mohm is too much, 10 Mohm is too small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8756" y="293511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Conditioning Resistor – option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067" y="745067"/>
            <a:ext cx="6355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Nicrom resistor – single unit can hold off 400 kV in air</a:t>
            </a:r>
          </a:p>
          <a:p>
            <a:r>
              <a:rPr lang="en-US" dirty="0" smtClean="0"/>
              <a:t>Rating:</a:t>
            </a:r>
          </a:p>
          <a:p>
            <a:r>
              <a:rPr lang="en-US" dirty="0" smtClean="0"/>
              <a:t>(250 Watts) * (2.5) * ( 5 sec) = 3125 Joules in 5 sec</a:t>
            </a:r>
          </a:p>
          <a:p>
            <a:endParaRPr lang="en-US" dirty="0" smtClean="0"/>
          </a:p>
          <a:p>
            <a:r>
              <a:rPr lang="en-US" dirty="0" smtClean="0"/>
              <a:t>Stack 3 in parallel for redundancy</a:t>
            </a:r>
          </a:p>
          <a:p>
            <a:endParaRPr lang="en-US" dirty="0" smtClean="0"/>
          </a:p>
          <a:p>
            <a:r>
              <a:rPr lang="en-US" dirty="0" smtClean="0"/>
              <a:t>These are the best option: Nicrom makes good products, but delivery is extremely slow (6 months min)</a:t>
            </a:r>
            <a:endParaRPr lang="en-US" dirty="0"/>
          </a:p>
        </p:txBody>
      </p:sp>
      <p:pic>
        <p:nvPicPr>
          <p:cNvPr id="4" name="Picture 3" descr="C:\USER_LOCAL\2010\Book chapter\Figures\nicr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69" y="3333221"/>
            <a:ext cx="5565775" cy="3170237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4492295" y="3860800"/>
            <a:ext cx="2672951" cy="2641600"/>
          </a:xfrm>
          <a:custGeom>
            <a:avLst/>
            <a:gdLst>
              <a:gd name="connsiteX0" fmla="*/ 45838 w 2672951"/>
              <a:gd name="connsiteY0" fmla="*/ 0 h 2641600"/>
              <a:gd name="connsiteX1" fmla="*/ 136149 w 2672951"/>
              <a:gd name="connsiteY1" fmla="*/ 33867 h 2641600"/>
              <a:gd name="connsiteX2" fmla="*/ 655438 w 2672951"/>
              <a:gd name="connsiteY2" fmla="*/ 67733 h 2641600"/>
              <a:gd name="connsiteX3" fmla="*/ 847349 w 2672951"/>
              <a:gd name="connsiteY3" fmla="*/ 79022 h 2641600"/>
              <a:gd name="connsiteX4" fmla="*/ 892505 w 2672951"/>
              <a:gd name="connsiteY4" fmla="*/ 90311 h 2641600"/>
              <a:gd name="connsiteX5" fmla="*/ 960238 w 2672951"/>
              <a:gd name="connsiteY5" fmla="*/ 101600 h 2641600"/>
              <a:gd name="connsiteX6" fmla="*/ 1039261 w 2672951"/>
              <a:gd name="connsiteY6" fmla="*/ 135467 h 2641600"/>
              <a:gd name="connsiteX7" fmla="*/ 1118283 w 2672951"/>
              <a:gd name="connsiteY7" fmla="*/ 146756 h 2641600"/>
              <a:gd name="connsiteX8" fmla="*/ 1186016 w 2672951"/>
              <a:gd name="connsiteY8" fmla="*/ 169333 h 2641600"/>
              <a:gd name="connsiteX9" fmla="*/ 1219883 w 2672951"/>
              <a:gd name="connsiteY9" fmla="*/ 180622 h 2641600"/>
              <a:gd name="connsiteX10" fmla="*/ 1310194 w 2672951"/>
              <a:gd name="connsiteY10" fmla="*/ 203200 h 2641600"/>
              <a:gd name="connsiteX11" fmla="*/ 1344061 w 2672951"/>
              <a:gd name="connsiteY11" fmla="*/ 214489 h 2641600"/>
              <a:gd name="connsiteX12" fmla="*/ 1400505 w 2672951"/>
              <a:gd name="connsiteY12" fmla="*/ 225778 h 2641600"/>
              <a:gd name="connsiteX13" fmla="*/ 1445661 w 2672951"/>
              <a:gd name="connsiteY13" fmla="*/ 237067 h 2641600"/>
              <a:gd name="connsiteX14" fmla="*/ 1502105 w 2672951"/>
              <a:gd name="connsiteY14" fmla="*/ 248356 h 2641600"/>
              <a:gd name="connsiteX15" fmla="*/ 1535972 w 2672951"/>
              <a:gd name="connsiteY15" fmla="*/ 259644 h 2641600"/>
              <a:gd name="connsiteX16" fmla="*/ 1614994 w 2672951"/>
              <a:gd name="connsiteY16" fmla="*/ 270933 h 2641600"/>
              <a:gd name="connsiteX17" fmla="*/ 1648861 w 2672951"/>
              <a:gd name="connsiteY17" fmla="*/ 293511 h 2641600"/>
              <a:gd name="connsiteX18" fmla="*/ 1682727 w 2672951"/>
              <a:gd name="connsiteY18" fmla="*/ 304800 h 2641600"/>
              <a:gd name="connsiteX19" fmla="*/ 1739172 w 2672951"/>
              <a:gd name="connsiteY19" fmla="*/ 327378 h 2641600"/>
              <a:gd name="connsiteX20" fmla="*/ 1829483 w 2672951"/>
              <a:gd name="connsiteY20" fmla="*/ 372533 h 2641600"/>
              <a:gd name="connsiteX21" fmla="*/ 1897216 w 2672951"/>
              <a:gd name="connsiteY21" fmla="*/ 417689 h 2641600"/>
              <a:gd name="connsiteX22" fmla="*/ 1964949 w 2672951"/>
              <a:gd name="connsiteY22" fmla="*/ 462844 h 2641600"/>
              <a:gd name="connsiteX23" fmla="*/ 1998816 w 2672951"/>
              <a:gd name="connsiteY23" fmla="*/ 508000 h 2641600"/>
              <a:gd name="connsiteX24" fmla="*/ 2032683 w 2672951"/>
              <a:gd name="connsiteY24" fmla="*/ 530578 h 2641600"/>
              <a:gd name="connsiteX25" fmla="*/ 2043972 w 2672951"/>
              <a:gd name="connsiteY25" fmla="*/ 564444 h 2641600"/>
              <a:gd name="connsiteX26" fmla="*/ 2066549 w 2672951"/>
              <a:gd name="connsiteY26" fmla="*/ 598311 h 2641600"/>
              <a:gd name="connsiteX27" fmla="*/ 2089127 w 2672951"/>
              <a:gd name="connsiteY27" fmla="*/ 643467 h 2641600"/>
              <a:gd name="connsiteX28" fmla="*/ 2156861 w 2672951"/>
              <a:gd name="connsiteY28" fmla="*/ 711200 h 2641600"/>
              <a:gd name="connsiteX29" fmla="*/ 2190727 w 2672951"/>
              <a:gd name="connsiteY29" fmla="*/ 745067 h 2641600"/>
              <a:gd name="connsiteX30" fmla="*/ 2213305 w 2672951"/>
              <a:gd name="connsiteY30" fmla="*/ 778933 h 2641600"/>
              <a:gd name="connsiteX31" fmla="*/ 2258461 w 2672951"/>
              <a:gd name="connsiteY31" fmla="*/ 812800 h 2641600"/>
              <a:gd name="connsiteX32" fmla="*/ 2281038 w 2672951"/>
              <a:gd name="connsiteY32" fmla="*/ 857956 h 2641600"/>
              <a:gd name="connsiteX33" fmla="*/ 2314905 w 2672951"/>
              <a:gd name="connsiteY33" fmla="*/ 880533 h 2641600"/>
              <a:gd name="connsiteX34" fmla="*/ 2371349 w 2672951"/>
              <a:gd name="connsiteY34" fmla="*/ 959556 h 2641600"/>
              <a:gd name="connsiteX35" fmla="*/ 2393927 w 2672951"/>
              <a:gd name="connsiteY35" fmla="*/ 1004711 h 2641600"/>
              <a:gd name="connsiteX36" fmla="*/ 2484238 w 2672951"/>
              <a:gd name="connsiteY36" fmla="*/ 1128889 h 2641600"/>
              <a:gd name="connsiteX37" fmla="*/ 2506816 w 2672951"/>
              <a:gd name="connsiteY37" fmla="*/ 1162756 h 2641600"/>
              <a:gd name="connsiteX38" fmla="*/ 2529394 w 2672951"/>
              <a:gd name="connsiteY38" fmla="*/ 1207911 h 2641600"/>
              <a:gd name="connsiteX39" fmla="*/ 2563261 w 2672951"/>
              <a:gd name="connsiteY39" fmla="*/ 1241778 h 2641600"/>
              <a:gd name="connsiteX40" fmla="*/ 2608416 w 2672951"/>
              <a:gd name="connsiteY40" fmla="*/ 1365956 h 2641600"/>
              <a:gd name="connsiteX41" fmla="*/ 2619705 w 2672951"/>
              <a:gd name="connsiteY41" fmla="*/ 1422400 h 2641600"/>
              <a:gd name="connsiteX42" fmla="*/ 2664861 w 2672951"/>
              <a:gd name="connsiteY42" fmla="*/ 1580444 h 2641600"/>
              <a:gd name="connsiteX43" fmla="*/ 2653572 w 2672951"/>
              <a:gd name="connsiteY43" fmla="*/ 2562578 h 2641600"/>
              <a:gd name="connsiteX44" fmla="*/ 2630994 w 2672951"/>
              <a:gd name="connsiteY44" fmla="*/ 2596444 h 2641600"/>
              <a:gd name="connsiteX45" fmla="*/ 2619705 w 2672951"/>
              <a:gd name="connsiteY45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72951" h="2641600">
                <a:moveTo>
                  <a:pt x="45838" y="0"/>
                </a:moveTo>
                <a:cubicBezTo>
                  <a:pt x="101587" y="37166"/>
                  <a:pt x="58033" y="14338"/>
                  <a:pt x="136149" y="33867"/>
                </a:cubicBezTo>
                <a:cubicBezTo>
                  <a:pt x="391370" y="97671"/>
                  <a:pt x="0" y="50927"/>
                  <a:pt x="655438" y="67733"/>
                </a:cubicBezTo>
                <a:cubicBezTo>
                  <a:pt x="719408" y="71496"/>
                  <a:pt x="783557" y="72946"/>
                  <a:pt x="847349" y="79022"/>
                </a:cubicBezTo>
                <a:cubicBezTo>
                  <a:pt x="862794" y="80493"/>
                  <a:pt x="877291" y="87268"/>
                  <a:pt x="892505" y="90311"/>
                </a:cubicBezTo>
                <a:cubicBezTo>
                  <a:pt x="914950" y="94800"/>
                  <a:pt x="937894" y="96635"/>
                  <a:pt x="960238" y="101600"/>
                </a:cubicBezTo>
                <a:cubicBezTo>
                  <a:pt x="1077992" y="127768"/>
                  <a:pt x="887405" y="94051"/>
                  <a:pt x="1039261" y="135467"/>
                </a:cubicBezTo>
                <a:cubicBezTo>
                  <a:pt x="1064932" y="142468"/>
                  <a:pt x="1091942" y="142993"/>
                  <a:pt x="1118283" y="146756"/>
                </a:cubicBezTo>
                <a:lnTo>
                  <a:pt x="1186016" y="169333"/>
                </a:lnTo>
                <a:cubicBezTo>
                  <a:pt x="1197305" y="173096"/>
                  <a:pt x="1208339" y="177736"/>
                  <a:pt x="1219883" y="180622"/>
                </a:cubicBezTo>
                <a:cubicBezTo>
                  <a:pt x="1249987" y="188148"/>
                  <a:pt x="1280756" y="193387"/>
                  <a:pt x="1310194" y="203200"/>
                </a:cubicBezTo>
                <a:cubicBezTo>
                  <a:pt x="1321483" y="206963"/>
                  <a:pt x="1332517" y="211603"/>
                  <a:pt x="1344061" y="214489"/>
                </a:cubicBezTo>
                <a:cubicBezTo>
                  <a:pt x="1362675" y="219143"/>
                  <a:pt x="1381775" y="221616"/>
                  <a:pt x="1400505" y="225778"/>
                </a:cubicBezTo>
                <a:cubicBezTo>
                  <a:pt x="1415651" y="229144"/>
                  <a:pt x="1430515" y="233701"/>
                  <a:pt x="1445661" y="237067"/>
                </a:cubicBezTo>
                <a:cubicBezTo>
                  <a:pt x="1464391" y="241229"/>
                  <a:pt x="1483491" y="243703"/>
                  <a:pt x="1502105" y="248356"/>
                </a:cubicBezTo>
                <a:cubicBezTo>
                  <a:pt x="1513649" y="251242"/>
                  <a:pt x="1524304" y="257310"/>
                  <a:pt x="1535972" y="259644"/>
                </a:cubicBezTo>
                <a:cubicBezTo>
                  <a:pt x="1562063" y="264862"/>
                  <a:pt x="1588653" y="267170"/>
                  <a:pt x="1614994" y="270933"/>
                </a:cubicBezTo>
                <a:cubicBezTo>
                  <a:pt x="1626283" y="278459"/>
                  <a:pt x="1636726" y="287443"/>
                  <a:pt x="1648861" y="293511"/>
                </a:cubicBezTo>
                <a:cubicBezTo>
                  <a:pt x="1659504" y="298833"/>
                  <a:pt x="1671585" y="300622"/>
                  <a:pt x="1682727" y="304800"/>
                </a:cubicBezTo>
                <a:cubicBezTo>
                  <a:pt x="1701701" y="311915"/>
                  <a:pt x="1720773" y="318886"/>
                  <a:pt x="1739172" y="327378"/>
                </a:cubicBezTo>
                <a:cubicBezTo>
                  <a:pt x="1769731" y="341482"/>
                  <a:pt x="1829483" y="372533"/>
                  <a:pt x="1829483" y="372533"/>
                </a:cubicBezTo>
                <a:cubicBezTo>
                  <a:pt x="1904638" y="447690"/>
                  <a:pt x="1823700" y="376847"/>
                  <a:pt x="1897216" y="417689"/>
                </a:cubicBezTo>
                <a:cubicBezTo>
                  <a:pt x="1920936" y="430867"/>
                  <a:pt x="1964949" y="462844"/>
                  <a:pt x="1964949" y="462844"/>
                </a:cubicBezTo>
                <a:cubicBezTo>
                  <a:pt x="1976238" y="477896"/>
                  <a:pt x="1985512" y="494696"/>
                  <a:pt x="1998816" y="508000"/>
                </a:cubicBezTo>
                <a:cubicBezTo>
                  <a:pt x="2008410" y="517594"/>
                  <a:pt x="2024207" y="519983"/>
                  <a:pt x="2032683" y="530578"/>
                </a:cubicBezTo>
                <a:cubicBezTo>
                  <a:pt x="2040117" y="539870"/>
                  <a:pt x="2038651" y="553801"/>
                  <a:pt x="2043972" y="564444"/>
                </a:cubicBezTo>
                <a:cubicBezTo>
                  <a:pt x="2050040" y="576579"/>
                  <a:pt x="2059818" y="586531"/>
                  <a:pt x="2066549" y="598311"/>
                </a:cubicBezTo>
                <a:cubicBezTo>
                  <a:pt x="2074898" y="612922"/>
                  <a:pt x="2078614" y="630326"/>
                  <a:pt x="2089127" y="643467"/>
                </a:cubicBezTo>
                <a:cubicBezTo>
                  <a:pt x="2109074" y="668400"/>
                  <a:pt x="2134283" y="688622"/>
                  <a:pt x="2156861" y="711200"/>
                </a:cubicBezTo>
                <a:cubicBezTo>
                  <a:pt x="2168150" y="722489"/>
                  <a:pt x="2181871" y="731784"/>
                  <a:pt x="2190727" y="745067"/>
                </a:cubicBezTo>
                <a:cubicBezTo>
                  <a:pt x="2198253" y="756356"/>
                  <a:pt x="2203711" y="769339"/>
                  <a:pt x="2213305" y="778933"/>
                </a:cubicBezTo>
                <a:cubicBezTo>
                  <a:pt x="2226609" y="792237"/>
                  <a:pt x="2243409" y="801511"/>
                  <a:pt x="2258461" y="812800"/>
                </a:cubicBezTo>
                <a:cubicBezTo>
                  <a:pt x="2265987" y="827852"/>
                  <a:pt x="2270265" y="845028"/>
                  <a:pt x="2281038" y="857956"/>
                </a:cubicBezTo>
                <a:cubicBezTo>
                  <a:pt x="2289724" y="868379"/>
                  <a:pt x="2305311" y="870939"/>
                  <a:pt x="2314905" y="880533"/>
                </a:cubicBezTo>
                <a:cubicBezTo>
                  <a:pt x="2322985" y="888613"/>
                  <a:pt x="2362800" y="944596"/>
                  <a:pt x="2371349" y="959556"/>
                </a:cubicBezTo>
                <a:cubicBezTo>
                  <a:pt x="2379698" y="974167"/>
                  <a:pt x="2385578" y="990100"/>
                  <a:pt x="2393927" y="1004711"/>
                </a:cubicBezTo>
                <a:cubicBezTo>
                  <a:pt x="2412166" y="1036629"/>
                  <a:pt x="2478289" y="1119966"/>
                  <a:pt x="2484238" y="1128889"/>
                </a:cubicBezTo>
                <a:cubicBezTo>
                  <a:pt x="2491764" y="1140178"/>
                  <a:pt x="2500084" y="1150976"/>
                  <a:pt x="2506816" y="1162756"/>
                </a:cubicBezTo>
                <a:cubicBezTo>
                  <a:pt x="2515165" y="1177367"/>
                  <a:pt x="2519613" y="1194217"/>
                  <a:pt x="2529394" y="1207911"/>
                </a:cubicBezTo>
                <a:cubicBezTo>
                  <a:pt x="2538674" y="1220902"/>
                  <a:pt x="2551972" y="1230489"/>
                  <a:pt x="2563261" y="1241778"/>
                </a:cubicBezTo>
                <a:cubicBezTo>
                  <a:pt x="2574932" y="1270957"/>
                  <a:pt x="2602619" y="1336973"/>
                  <a:pt x="2608416" y="1365956"/>
                </a:cubicBezTo>
                <a:cubicBezTo>
                  <a:pt x="2612179" y="1384771"/>
                  <a:pt x="2614434" y="1403951"/>
                  <a:pt x="2619705" y="1422400"/>
                </a:cubicBezTo>
                <a:cubicBezTo>
                  <a:pt x="2672951" y="1608759"/>
                  <a:pt x="2639416" y="1453222"/>
                  <a:pt x="2664861" y="1580444"/>
                </a:cubicBezTo>
                <a:cubicBezTo>
                  <a:pt x="2661098" y="1907822"/>
                  <a:pt x="2664479" y="2235360"/>
                  <a:pt x="2653572" y="2562578"/>
                </a:cubicBezTo>
                <a:cubicBezTo>
                  <a:pt x="2653120" y="2576138"/>
                  <a:pt x="2637062" y="2584309"/>
                  <a:pt x="2630994" y="2596444"/>
                </a:cubicBezTo>
                <a:cubicBezTo>
                  <a:pt x="2618515" y="2621402"/>
                  <a:pt x="2619705" y="2622358"/>
                  <a:pt x="2619705" y="264160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79731" y="5633155"/>
            <a:ext cx="123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Fiber temperature sensor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_LOCAL\2010\Book chapter\Figures\resistorch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638" y="4540427"/>
            <a:ext cx="5089525" cy="2066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6133" y="349956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Conditioning Resistor – option #2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5022" y="835378"/>
            <a:ext cx="659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Homemade resistor chain – Caddock MS310 –  100x1 M-Ohm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62718" y="1290814"/>
            <a:ext cx="6115579" cy="625122"/>
            <a:chOff x="264407" y="1776236"/>
            <a:chExt cx="6115579" cy="6251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407" y="1776236"/>
              <a:ext cx="60864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036" y="2153708"/>
              <a:ext cx="60769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7165"/>
          <a:stretch>
            <a:fillRect/>
          </a:stretch>
        </p:blipFill>
        <p:spPr bwMode="auto">
          <a:xfrm>
            <a:off x="896761" y="2008716"/>
            <a:ext cx="4686300" cy="81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7956" y="3081867"/>
            <a:ext cx="638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Rating:</a:t>
            </a:r>
          </a:p>
          <a:p>
            <a:r>
              <a:rPr lang="en-US" dirty="0" smtClean="0"/>
              <a:t>(10W*100units)*(5)*(5 sec) = 25000 Joules in 5 sec, or 250 Joules in 5 sec per resistor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19150"/>
            <a:ext cx="58578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57580" y="193729"/>
            <a:ext cx="61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Protection during Conditioning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5037" y="6211669"/>
            <a:ext cx="436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multiple inputs </a:t>
            </a:r>
            <a:r>
              <a:rPr lang="en-US" dirty="0" err="1" smtClean="0"/>
              <a:t>AND’d</a:t>
            </a:r>
            <a:r>
              <a:rPr lang="en-US" dirty="0" smtClean="0"/>
              <a:t> together to trip the supply if any limits are exceeded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311" y="383822"/>
            <a:ext cx="519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Insulator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51467" y="1546578"/>
            <a:ext cx="6784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</a:t>
            </a:r>
          </a:p>
          <a:p>
            <a:r>
              <a:rPr lang="en-US" dirty="0" smtClean="0"/>
              <a:t>   &lt; 10 MV/m at 750 kV on HV surfaces</a:t>
            </a:r>
          </a:p>
          <a:p>
            <a:r>
              <a:rPr lang="en-US" dirty="0" smtClean="0"/>
              <a:t>   &lt; 2 MV/m at triple points</a:t>
            </a:r>
          </a:p>
          <a:p>
            <a:r>
              <a:rPr lang="en-US" dirty="0" smtClean="0"/>
              <a:t>   Kyocera-type braze joint</a:t>
            </a:r>
          </a:p>
          <a:p>
            <a:r>
              <a:rPr lang="en-US" dirty="0" smtClean="0"/>
              <a:t>   no path for electrons from HV electrodes to the insulator</a:t>
            </a:r>
          </a:p>
          <a:p>
            <a:r>
              <a:rPr lang="en-US" dirty="0" smtClean="0"/>
              <a:t>   5 atm SF</a:t>
            </a:r>
            <a:r>
              <a:rPr lang="en-US" baseline="-25000" dirty="0" smtClean="0"/>
              <a:t>6</a:t>
            </a:r>
            <a:r>
              <a:rPr lang="en-US" dirty="0" smtClean="0"/>
              <a:t> environment</a:t>
            </a:r>
          </a:p>
          <a:p>
            <a:r>
              <a:rPr lang="en-US" dirty="0" smtClean="0"/>
              <a:t>   arc </a:t>
            </a:r>
            <a:r>
              <a:rPr lang="en-US" dirty="0" smtClean="0"/>
              <a:t>protection, can </a:t>
            </a:r>
            <a:r>
              <a:rPr lang="en-US" dirty="0" smtClean="0"/>
              <a:t>withstand transients</a:t>
            </a:r>
          </a:p>
          <a:p>
            <a:r>
              <a:rPr lang="en-US" dirty="0" smtClean="0"/>
              <a:t>   XHV compatible</a:t>
            </a:r>
          </a:p>
          <a:p>
            <a:r>
              <a:rPr lang="en-US" dirty="0" smtClean="0"/>
              <a:t>   build in 2 sections to accommodate future plans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058" y="495946"/>
            <a:ext cx="4633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6907" y="1495586"/>
            <a:ext cx="8020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Insulator should be delivered in Feb/March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do more work on failure modes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Need to model corona rings/triple point protection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Material for rings – copper? (also need to look at copper for hydrogen outgassing)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SF6 tank design still preliminary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Processing resistors in hand or awaiting delivery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Varistors in hand (need circuit boards, mounting hardware)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Ring-Ring resistor in hand ( need circuit boards, mounting hardware)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Process control electronics for HV conditioning almost ready for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Kaiser supply problems have been fixed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Cathode dark-current problems may limit our ultimate voltage . . 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23622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09600" y="57912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nstantia" pitchFamily="18" charset="0"/>
              </a:rPr>
              <a:t>We designed a segmented insulator with intermediate guard rings to catch any field emitted electrons before they reach the insulator material.  Ready in </a:t>
            </a:r>
            <a:r>
              <a:rPr lang="en-US" dirty="0" smtClean="0">
                <a:latin typeface="Constantia" pitchFamily="18" charset="0"/>
              </a:rPr>
              <a:t>Feb.</a:t>
            </a:r>
            <a:endParaRPr lang="en-US" dirty="0">
              <a:latin typeface="Constantia" pitchFamily="18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810000" y="1676400"/>
            <a:ext cx="2117725" cy="4114800"/>
            <a:chOff x="847" y="547"/>
            <a:chExt cx="1670" cy="3120"/>
          </a:xfrm>
        </p:grpSpPr>
        <p:pic>
          <p:nvPicPr>
            <p:cNvPr id="5" name="Picture 20" descr="poster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" y="547"/>
              <a:ext cx="1670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994" y="647"/>
              <a:ext cx="1312" cy="28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pic>
        <p:nvPicPr>
          <p:cNvPr id="7" name="Picture 22" descr="poster3"/>
          <p:cNvPicPr>
            <a:picLocks noChangeAspect="1" noChangeArrowheads="1"/>
          </p:cNvPicPr>
          <p:nvPr/>
        </p:nvPicPr>
        <p:blipFill>
          <a:blip r:embed="rId4" cstate="print"/>
          <a:srcRect r="34749"/>
          <a:stretch>
            <a:fillRect/>
          </a:stretch>
        </p:blipFill>
        <p:spPr bwMode="auto">
          <a:xfrm>
            <a:off x="5945188" y="2971800"/>
            <a:ext cx="2132012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4311" y="383822"/>
            <a:ext cx="519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Segmented Insulator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_LOCAL\2010\Book chapter\Figures\newsegmen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239" y="362127"/>
            <a:ext cx="5370513" cy="45291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4133" y="4933244"/>
            <a:ext cx="8331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ceramic ring is 50 mm tall and 20 mm thick</a:t>
            </a:r>
          </a:p>
          <a:p>
            <a:r>
              <a:rPr lang="en-US" dirty="0" smtClean="0"/>
              <a:t>Braze rings are kovar</a:t>
            </a:r>
          </a:p>
          <a:p>
            <a:r>
              <a:rPr lang="en-US" dirty="0" smtClean="0"/>
              <a:t>The internal rings can be removed.  For now, we will use copper</a:t>
            </a:r>
          </a:p>
          <a:p>
            <a:r>
              <a:rPr lang="en-US" dirty="0" smtClean="0"/>
              <a:t>There is a chance for FE between the rings, but the fields are </a:t>
            </a:r>
            <a:r>
              <a:rPr lang="en-US" dirty="0" smtClean="0"/>
              <a:t>low </a:t>
            </a:r>
            <a:r>
              <a:rPr lang="en-US" dirty="0" smtClean="0"/>
              <a:t>and the energy is low (&lt; 54 kV).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_LOCAL\2010\Publications\Book chapter\Figures final\f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555" y="0"/>
            <a:ext cx="5852407" cy="61451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3466" y="6005689"/>
            <a:ext cx="7834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use wire seal flanges due to the large diameter.  We have done numerous bakeout cycle tests on wire seals and have not experienced any problems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62535" b="4010"/>
          <a:stretch>
            <a:fillRect/>
          </a:stretch>
        </p:blipFill>
        <p:spPr bwMode="auto">
          <a:xfrm>
            <a:off x="224725" y="302217"/>
            <a:ext cx="2949559" cy="53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5842"/>
          <a:stretch>
            <a:fillRect/>
          </a:stretch>
        </p:blipFill>
        <p:spPr bwMode="auto">
          <a:xfrm>
            <a:off x="3394841" y="1328080"/>
            <a:ext cx="5473123" cy="367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21810" y="201478"/>
            <a:ext cx="188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smtClean="0"/>
              <a:t>kV field strengths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083085"/>
            <a:ext cx="210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Rings are held at a fixed potential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3213" y="1333500"/>
            <a:ext cx="86328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A </a:t>
            </a:r>
            <a:r>
              <a:rPr lang="en-US" dirty="0">
                <a:latin typeface="Calibri" pitchFamily="34" charset="0"/>
              </a:rPr>
              <a:t>subsequent breakdown </a:t>
            </a:r>
            <a:r>
              <a:rPr lang="en-US" dirty="0" err="1" smtClean="0">
                <a:latin typeface="Calibri" pitchFamily="34" charset="0"/>
              </a:rPr>
              <a:t>occurrs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between resistor terminals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As a result, a transient (445kV with a steep front – only 10ns) re-applied across the HV insulator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Field distributed non-uniformly along the interface 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E-field at the electrodes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 5.1kV/mm at HV conductor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rgbClr val="CC3300"/>
                </a:solidFill>
                <a:latin typeface="Calibri" pitchFamily="34" charset="0"/>
              </a:rPr>
              <a:t>5.0~6.0kV/mm (shields from bottom three segments)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Significant FE activities between the shields(only conditioned up to 3kV/mm) or shield and HV conductor resulting in vacuum breakdowns (cascading effects may be applicable)</a:t>
            </a:r>
            <a:endParaRPr lang="en-US" dirty="0">
              <a:solidFill>
                <a:srgbClr val="CC3300"/>
              </a:solidFill>
              <a:latin typeface="Calibri" pitchFamily="34" charset="0"/>
            </a:endParaRPr>
          </a:p>
          <a:p>
            <a:pPr marL="168275" indent="-168275"/>
            <a:endParaRPr lang="en-US" dirty="0">
              <a:solidFill>
                <a:srgbClr val="CC3300"/>
              </a:solidFill>
              <a:latin typeface="Calibri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r="13077"/>
          <a:stretch>
            <a:fillRect/>
          </a:stretch>
        </p:blipFill>
        <p:spPr bwMode="auto">
          <a:xfrm>
            <a:off x="750888" y="4264025"/>
            <a:ext cx="340836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-931" r="11377"/>
          <a:stretch>
            <a:fillRect/>
          </a:stretch>
        </p:blipFill>
        <p:spPr bwMode="auto">
          <a:xfrm>
            <a:off x="4672013" y="4256088"/>
            <a:ext cx="35115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54163" y="6583363"/>
            <a:ext cx="158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Prior to burst of spits</a:t>
            </a: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347913" y="4213225"/>
            <a:ext cx="350837" cy="2092325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245225" y="4197350"/>
            <a:ext cx="350838" cy="2092325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02238" y="6583363"/>
            <a:ext cx="280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After breakdown of the opened resistor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1325" y="415925"/>
            <a:ext cx="6145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A look at possible failure modes . . .</a:t>
            </a:r>
            <a:endParaRPr lang="en-US" sz="2400" dirty="0" smtClean="0"/>
          </a:p>
          <a:p>
            <a:r>
              <a:rPr lang="en-US" sz="2400" i="1" dirty="0" smtClean="0"/>
              <a:t>What </a:t>
            </a:r>
            <a:r>
              <a:rPr lang="en-US" sz="2400" i="1" dirty="0"/>
              <a:t>would </a:t>
            </a:r>
            <a:r>
              <a:rPr lang="en-US" sz="2400" i="1" dirty="0" smtClean="0"/>
              <a:t>happen if the resistor broke down?</a:t>
            </a:r>
            <a:endParaRPr lang="en-US" sz="2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3213" y="1209675"/>
            <a:ext cx="83835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8275" indent="-168275"/>
            <a:endParaRPr lang="en-US" dirty="0">
              <a:latin typeface="Calibri" pitchFamily="34" charset="0"/>
            </a:endParaRPr>
          </a:p>
          <a:p>
            <a:pPr marL="168275" indent="-168275"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Flashover </a:t>
            </a:r>
            <a:r>
              <a:rPr lang="en-US" dirty="0">
                <a:latin typeface="Calibri" pitchFamily="34" charset="0"/>
              </a:rPr>
              <a:t>between shields in bottom segments or between ID conductor and shields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Sustainable arcs due to lack of current limiting surge resistor  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Significant increase in E-field inside ceramic  </a:t>
            </a:r>
          </a:p>
          <a:p>
            <a:pPr marL="168275" indent="-168275">
              <a:buFontTx/>
              <a:buChar char="•"/>
            </a:pPr>
            <a:r>
              <a:rPr lang="en-US" dirty="0">
                <a:latin typeface="Calibri" pitchFamily="34" charset="0"/>
              </a:rPr>
              <a:t>Worm-hole puncture </a:t>
            </a:r>
            <a:r>
              <a:rPr lang="en-US" dirty="0" smtClean="0">
                <a:latin typeface="Calibri" pitchFamily="34" charset="0"/>
              </a:rPr>
              <a:t>as </a:t>
            </a:r>
            <a:r>
              <a:rPr lang="en-US" dirty="0">
                <a:latin typeface="Calibri" pitchFamily="34" charset="0"/>
              </a:rPr>
              <a:t>a result of a series of cascading evens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0225" y="6138863"/>
            <a:ext cx="336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Shields from bottom 4 segments shorted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56063" y="6145213"/>
            <a:ext cx="408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Vacuum BD between HV conductor and 3</a:t>
            </a:r>
            <a:r>
              <a:rPr lang="en-US" sz="1400" baseline="30000"/>
              <a:t>rd</a:t>
            </a:r>
            <a:r>
              <a:rPr lang="en-US" sz="1400"/>
              <a:t> shield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r="50354"/>
          <a:stretch>
            <a:fillRect/>
          </a:stretch>
        </p:blipFill>
        <p:spPr bwMode="auto">
          <a:xfrm>
            <a:off x="4962525" y="3378200"/>
            <a:ext cx="2336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r="49409"/>
          <a:stretch>
            <a:fillRect/>
          </a:stretch>
        </p:blipFill>
        <p:spPr bwMode="auto">
          <a:xfrm>
            <a:off x="933450" y="3341688"/>
            <a:ext cx="238125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1325" y="415925"/>
            <a:ext cx="1250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Then . . 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134" y="553155"/>
            <a:ext cx="6005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ring will have 2 sets of 2 Caddock MG815 resistors in parallel (500 Mohm each) for controlling the voltage.  Could grade the voltage if desired</a:t>
            </a:r>
          </a:p>
          <a:p>
            <a:endParaRPr lang="en-US" dirty="0" smtClean="0"/>
          </a:p>
          <a:p>
            <a:r>
              <a:rPr lang="en-US" dirty="0" smtClean="0"/>
              <a:t>Will also use the resistors for HV measurements.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333" y="2304698"/>
            <a:ext cx="8974667" cy="1545872"/>
            <a:chOff x="169333" y="2304698"/>
            <a:chExt cx="8974667" cy="15458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333" y="2304698"/>
              <a:ext cx="8974667" cy="64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0669" y="2996495"/>
              <a:ext cx="749617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0057" y="3526720"/>
              <a:ext cx="741997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440267" y="4267200"/>
            <a:ext cx="766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Mohm total per ring x 14 rings = 7 </a:t>
            </a:r>
            <a:r>
              <a:rPr lang="en-US" dirty="0" err="1" smtClean="0"/>
              <a:t>Gohm</a:t>
            </a:r>
            <a:endParaRPr lang="en-US" dirty="0" smtClean="0"/>
          </a:p>
          <a:p>
            <a:r>
              <a:rPr lang="en-US" dirty="0" smtClean="0"/>
              <a:t>At 750 kV, I</a:t>
            </a:r>
            <a:r>
              <a:rPr lang="en-US" baseline="-25000" dirty="0" smtClean="0"/>
              <a:t>total</a:t>
            </a:r>
            <a:r>
              <a:rPr lang="en-US" dirty="0" smtClean="0"/>
              <a:t> = ~100uA</a:t>
            </a:r>
          </a:p>
          <a:p>
            <a:r>
              <a:rPr lang="en-US" dirty="0" smtClean="0"/>
              <a:t>-&gt; 50 </a:t>
            </a:r>
            <a:r>
              <a:rPr lang="en-US" dirty="0" err="1" smtClean="0"/>
              <a:t>uA</a:t>
            </a:r>
            <a:r>
              <a:rPr lang="en-US" dirty="0" smtClean="0"/>
              <a:t> per resistor X 27 kV = ~1 Watt per resistor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1300</Words>
  <Application>Microsoft Office PowerPoint</Application>
  <PresentationFormat>On-screen Show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New Gun HV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LEPP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Dunham</dc:creator>
  <cp:lastModifiedBy>Dunham</cp:lastModifiedBy>
  <cp:revision>16</cp:revision>
  <dcterms:created xsi:type="dcterms:W3CDTF">2010-12-19T19:10:38Z</dcterms:created>
  <dcterms:modified xsi:type="dcterms:W3CDTF">2011-01-04T19:23:59Z</dcterms:modified>
</cp:coreProperties>
</file>