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9B26-E950-4F51-835C-0A6E97B7CCA7}" type="datetimeFigureOut">
              <a:rPr lang="en-US" smtClean="0"/>
              <a:pPr/>
              <a:t>1/3/2011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E3C7-BD76-4ED1-8464-31E1F00A2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96F8-ECB1-CE4B-A408-159FFF0DDB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VC18 Heade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35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592" y="1472184"/>
            <a:ext cx="8458200" cy="190195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Cornell ERL Prototype Injector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DC Photocathode Gun Design Review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Vacuum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863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Yulin Li, January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– 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4193"/>
            <a:ext cx="5852160" cy="52089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ICM Warm Pipe as a Part of A1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8" y="895363"/>
            <a:ext cx="8993171" cy="13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7923" y="2688337"/>
            <a:ext cx="4133850" cy="26700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186" y="2278126"/>
            <a:ext cx="3955483" cy="3995928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004304" y="1179576"/>
            <a:ext cx="1947672" cy="7955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6909054" y="1619250"/>
            <a:ext cx="713232" cy="1424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0"/>
          </p:cNvCxnSpPr>
          <p:nvPr/>
        </p:nvCxnSpPr>
        <p:spPr>
          <a:xfrm rot="5400000" flipH="1" flipV="1">
            <a:off x="6620351" y="4617816"/>
            <a:ext cx="1005840" cy="95078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37760" y="5596128"/>
            <a:ext cx="342023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Unbakeable surfaces exposed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A1 during A1 bakeout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76338"/>
            <a:ext cx="8110728" cy="553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14016" y="0"/>
            <a:ext cx="6153912" cy="676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Gun/A1 Vacuum in Beam Runs – I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16" y="0"/>
            <a:ext cx="6153912" cy="676338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Gun/A1 Vacuum in Beam Runs – II 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090" y="740346"/>
            <a:ext cx="8600734" cy="43976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6304" y="5265966"/>
            <a:ext cx="854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Clear showing beam induced pressure rises in A1 (and the Gun).  Causes :</a:t>
            </a:r>
          </a:p>
          <a:p>
            <a:pPr marL="401638" indent="-401638"/>
            <a:r>
              <a:rPr lang="en-US" sz="2000" dirty="0" smtClean="0">
                <a:solidFill>
                  <a:srgbClr val="00B0F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Beam halo ?   RF-induced in the buncher 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304" y="2066544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Current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6112" y="2889504"/>
            <a:ext cx="2880360" cy="1106424"/>
          </a:xfrm>
          <a:prstGeom prst="straightConnector1">
            <a:avLst/>
          </a:prstGeom>
          <a:ln w="12700">
            <a:solidFill>
              <a:srgbClr val="11FF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2889504"/>
            <a:ext cx="1490472" cy="7406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84" y="-27432"/>
            <a:ext cx="5724144" cy="667194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Calculated Pressure Profiles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68" y="703769"/>
            <a:ext cx="8247888" cy="48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4320" y="5577840"/>
            <a:ext cx="865936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Calculated using one-dimensional finite-element method, to fit measured data, assuming ONLY thermal gas-loads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683" y="3657590"/>
            <a:ext cx="2454342" cy="28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Gun Coutout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041" y="1645115"/>
            <a:ext cx="3063240" cy="50807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0" y="0"/>
            <a:ext cx="6437376" cy="594360"/>
          </a:xfrm>
        </p:spPr>
        <p:txBody>
          <a:bodyPr/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Improving Vacuum in the Gun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694944"/>
            <a:ext cx="8622792" cy="53322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outgassing from other components in the gun, such as the segmented ceramics, copper parts for the cathodes, etc.</a:t>
            </a:r>
          </a:p>
          <a:p>
            <a:r>
              <a:rPr lang="en-US" sz="2400" dirty="0" smtClean="0"/>
              <a:t>Explored other pumping methods (better </a:t>
            </a:r>
            <a:br>
              <a:rPr lang="en-US" sz="2400" dirty="0" smtClean="0"/>
            </a:br>
            <a:r>
              <a:rPr lang="en-US" sz="2400" dirty="0" smtClean="0"/>
              <a:t>combination of NEGs and SIP, cryo-pumps)</a:t>
            </a:r>
          </a:p>
          <a:p>
            <a:r>
              <a:rPr lang="en-US" sz="2400" dirty="0" smtClean="0"/>
              <a:t>NEG coating (gun chamber, gun components, </a:t>
            </a:r>
            <a:br>
              <a:rPr lang="en-US" sz="2400" dirty="0" smtClean="0"/>
            </a:br>
            <a:r>
              <a:rPr lang="en-US" sz="2400" dirty="0" smtClean="0"/>
              <a:t>ceramic guard rings, a NEG coated liner, etc</a:t>
            </a:r>
            <a:r>
              <a:rPr lang="en-US" sz="2400" dirty="0" smtClean="0"/>
              <a:t>.)</a:t>
            </a:r>
          </a:p>
          <a:p>
            <a:r>
              <a:rPr lang="en-US" sz="2400" dirty="0" smtClean="0"/>
              <a:t>Double-walled thin SST chamber ?</a:t>
            </a:r>
            <a:endParaRPr lang="en-US" sz="2400" dirty="0" smtClean="0"/>
          </a:p>
          <a:p>
            <a:r>
              <a:rPr lang="en-US" sz="2400" dirty="0" smtClean="0"/>
              <a:t>Improving gun bakebility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224" y="0"/>
            <a:ext cx="6269736" cy="59436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Improving Vacuum in “A1” Section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740664"/>
            <a:ext cx="8668512" cy="24963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Increase installed pumping (adding pumps, increase conductance to the pumps, etc.)</a:t>
            </a:r>
          </a:p>
          <a:p>
            <a:r>
              <a:rPr lang="en-US" sz="2400" dirty="0" smtClean="0"/>
              <a:t>Reducing ‘trapped’ surfaces, as much as possible</a:t>
            </a:r>
          </a:p>
          <a:p>
            <a:r>
              <a:rPr lang="en-US" sz="2400" dirty="0" smtClean="0"/>
              <a:t>Enhance bakebility of the A1 section</a:t>
            </a:r>
          </a:p>
          <a:p>
            <a:r>
              <a:rPr lang="en-US" sz="2400" dirty="0" smtClean="0"/>
              <a:t>Apply NEG thin film coating to the A1 section beam pipes and components.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6952" y="3464744"/>
            <a:ext cx="2435352" cy="2424431"/>
            <a:chOff x="402336" y="3437853"/>
            <a:chExt cx="2990088" cy="2808770"/>
          </a:xfrm>
        </p:grpSpPr>
        <p:pic>
          <p:nvPicPr>
            <p:cNvPr id="12" name="Picture 5" descr="Iso View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2336" y="3437853"/>
              <a:ext cx="2990088" cy="280877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152662" y="4218170"/>
              <a:ext cx="868680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NEG 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160020" y="5244084"/>
              <a:ext cx="822960" cy="91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42" y="3922776"/>
            <a:ext cx="2862127" cy="227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0829" y="2925007"/>
            <a:ext cx="2713131" cy="296416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4965192" y="4032504"/>
            <a:ext cx="2212848" cy="822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9144"/>
            <a:ext cx="6922008" cy="667194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Calculated Pressure Profiles w/ NEG Coating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" y="657479"/>
            <a:ext cx="90868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713550"/>
          </a:xfrm>
        </p:spPr>
        <p:txBody>
          <a:bodyPr/>
          <a:lstStyle/>
          <a:p>
            <a:r>
              <a:rPr lang="en-US" sz="3600" dirty="0" smtClean="0"/>
              <a:t>Brief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527048"/>
            <a:ext cx="867765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 gun vacuum seem sufficiently good to maintain adequate GaAs cathode dark lifetime</a:t>
            </a:r>
          </a:p>
          <a:p>
            <a:r>
              <a:rPr lang="en-US" sz="2400" dirty="0" smtClean="0"/>
              <a:t>However, base pressure in the preparation chamber needing improvement if multiple cathodes to be stored</a:t>
            </a:r>
          </a:p>
          <a:p>
            <a:r>
              <a:rPr lang="en-US" sz="2400" dirty="0" smtClean="0"/>
              <a:t>Vacuum levels in both the gun and the A1 section needing improvement to achieve acceptable GaAs cathode beam-lifetime</a:t>
            </a:r>
          </a:p>
          <a:p>
            <a:r>
              <a:rPr lang="en-US" sz="2400" dirty="0" smtClean="0"/>
              <a:t>However, significant improvement won’t be trivial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Reduce ion back-scattering using ion-rejecting biased anode/ring(s)</a:t>
            </a:r>
          </a:p>
          <a:p>
            <a:r>
              <a:rPr lang="en-US" sz="2400" dirty="0" smtClean="0"/>
              <a:t>OR, alternative photocathodes, such as multi-alkali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8016" y="1271017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9456" y="4608576"/>
            <a:ext cx="8467344" cy="9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808"/>
            <a:ext cx="8229600" cy="81381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377"/>
            <a:ext cx="8229600" cy="3401568"/>
          </a:xfrm>
        </p:spPr>
        <p:txBody>
          <a:bodyPr/>
          <a:lstStyle/>
          <a:p>
            <a:r>
              <a:rPr lang="en-US" dirty="0" smtClean="0"/>
              <a:t>Vacuum Requirements – In general</a:t>
            </a:r>
          </a:p>
          <a:p>
            <a:r>
              <a:rPr lang="en-US" dirty="0" smtClean="0"/>
              <a:t>Present vacuum system and performance</a:t>
            </a:r>
          </a:p>
          <a:p>
            <a:r>
              <a:rPr lang="en-US" dirty="0" smtClean="0"/>
              <a:t>Vacuum system Issues</a:t>
            </a:r>
          </a:p>
          <a:p>
            <a:r>
              <a:rPr lang="en-US" dirty="0" smtClean="0"/>
              <a:t>Possible improvements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016" y="1554481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2"/>
            <a:ext cx="8229600" cy="1151826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Photocathode Gun Vacuum Requirements (I)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(GaAs Cathode Dark Lifetime)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737043"/>
            <a:ext cx="8741664" cy="23686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Dominated by photocathode lifetime – dark and beam operation</a:t>
            </a:r>
          </a:p>
          <a:p>
            <a:r>
              <a:rPr lang="en-US" sz="2400" dirty="0" smtClean="0"/>
              <a:t>Base pressure – </a:t>
            </a:r>
            <a:br>
              <a:rPr lang="en-US" sz="2400" dirty="0" smtClean="0"/>
            </a:br>
            <a:r>
              <a:rPr lang="en-US" sz="2400" dirty="0" smtClean="0"/>
              <a:t>     keep reactive residual gas </a:t>
            </a:r>
            <a:br>
              <a:rPr lang="en-US" sz="2400" dirty="0" smtClean="0"/>
            </a:br>
            <a:r>
              <a:rPr lang="en-US" sz="2400" dirty="0" smtClean="0"/>
              <a:t>     pressure sufficiently low, </a:t>
            </a:r>
            <a:br>
              <a:rPr lang="en-US" sz="2400" dirty="0" smtClean="0"/>
            </a:br>
            <a:r>
              <a:rPr lang="en-US" sz="2400" dirty="0" smtClean="0"/>
              <a:t>     dark lifetime &gt; days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2331720"/>
            <a:ext cx="4242816" cy="3730752"/>
            <a:chOff x="4297680" y="2633472"/>
            <a:chExt cx="4773168" cy="4171308"/>
          </a:xfrm>
        </p:grpSpPr>
        <p:grpSp>
          <p:nvGrpSpPr>
            <p:cNvPr id="7" name="Group 6"/>
            <p:cNvGrpSpPr/>
            <p:nvPr/>
          </p:nvGrpSpPr>
          <p:grpSpPr>
            <a:xfrm>
              <a:off x="4297680" y="2633472"/>
              <a:ext cx="4720628" cy="3410711"/>
              <a:chOff x="4343400" y="2798064"/>
              <a:chExt cx="4535424" cy="344728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80021" y="2798064"/>
                <a:ext cx="4398803" cy="323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343400" y="5861304"/>
                <a:ext cx="1435608" cy="384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8032" y="5815930"/>
              <a:ext cx="4087368" cy="97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4366728" y="2651760"/>
              <a:ext cx="4704120" cy="4153020"/>
            </a:xfrm>
            <a:prstGeom prst="roundRect">
              <a:avLst>
                <a:gd name="adj" fmla="val 8300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28016" y="1591057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598" y="4073796"/>
          <a:ext cx="4151379" cy="166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452"/>
                <a:gridCol w="811598"/>
                <a:gridCol w="896112"/>
                <a:gridCol w="897941"/>
                <a:gridCol w="830276"/>
              </a:tblGrid>
              <a:tr h="46864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</a:tr>
              <a:tr h="5850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D</a:t>
                      </a:r>
                      <a:r>
                        <a:rPr lang="en-US" sz="1800" baseline="-25000" dirty="0" smtClean="0"/>
                        <a:t>max</a:t>
                      </a:r>
                      <a:r>
                        <a:rPr lang="en-US" sz="1800" dirty="0" smtClean="0"/>
                        <a:t> </a:t>
                      </a:r>
                      <a:br>
                        <a:rPr lang="en-US" sz="18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="1" i="1" dirty="0" smtClean="0"/>
                        <a:t>L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10</a:t>
                      </a:r>
                      <a:r>
                        <a:rPr lang="en-US" sz="1800" baseline="30000" dirty="0" smtClean="0"/>
                        <a:t>-2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0.5</a:t>
                      </a:r>
                      <a:endParaRPr lang="en-US" sz="1800" dirty="0"/>
                    </a:p>
                  </a:txBody>
                  <a:tcPr/>
                </a:tc>
              </a:tr>
              <a:tr h="4686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</a:t>
                      </a:r>
                      <a:r>
                        <a:rPr lang="en-US" sz="2000" baseline="-25000" dirty="0" smtClean="0"/>
                        <a:t>max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400" dirty="0" smtClean="0"/>
                        <a:t>(torr)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~ 10</a:t>
                      </a:r>
                      <a:r>
                        <a:rPr lang="en-US" sz="1800" baseline="30000" dirty="0" smtClean="0"/>
                        <a:t>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~ 10</a:t>
                      </a:r>
                      <a:r>
                        <a:rPr lang="en-US" sz="1800" baseline="30000" dirty="0" smtClean="0"/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~ 10</a:t>
                      </a:r>
                      <a:r>
                        <a:rPr lang="en-US" sz="1800" baseline="30000" dirty="0" smtClean="0"/>
                        <a:t>-13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598" y="5773658"/>
            <a:ext cx="286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*) for dark time of 10</a:t>
            </a:r>
            <a:r>
              <a:rPr lang="en-US" i="1" baseline="30000" dirty="0" smtClean="0"/>
              <a:t>6</a:t>
            </a:r>
            <a:r>
              <a:rPr lang="en-US" i="1" dirty="0" smtClean="0"/>
              <a:t> sec</a:t>
            </a:r>
            <a:endParaRPr lang="en-US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5"/>
            <a:ext cx="8229600" cy="1078993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Photocathode Gun Vacuum Requirements (II)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(GaAs Cathode Beam Lifetime)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719072"/>
            <a:ext cx="8229600" cy="16794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“Sudden” death – HV arcing ?</a:t>
            </a:r>
          </a:p>
          <a:p>
            <a:r>
              <a:rPr lang="en-US" sz="2800" dirty="0" smtClean="0"/>
              <a:t>Ion back-bombardment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ym typeface="Wingdings" pitchFamily="2" charset="2"/>
              </a:rPr>
              <a:t> Ions originated from cathode-anode gap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   Ions originated from trapped ions beyond anode ! </a:t>
            </a:r>
            <a:endParaRPr lang="en-US" sz="2000" dirty="0" smtClean="0"/>
          </a:p>
        </p:txBody>
      </p:sp>
      <p:sp>
        <p:nvSpPr>
          <p:cNvPr id="4" name="Oval 3"/>
          <p:cNvSpPr/>
          <p:nvPr/>
        </p:nvSpPr>
        <p:spPr>
          <a:xfrm>
            <a:off x="228600" y="1600201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016" y="3334514"/>
            <a:ext cx="873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Estimate ion flux to the cathode beyond anode </a:t>
            </a:r>
            <a:r>
              <a:rPr lang="en-US" sz="2000" dirty="0" smtClean="0">
                <a:solidFill>
                  <a:srgbClr val="FFC000"/>
                </a:solidFill>
              </a:rPr>
              <a:t> (</a:t>
            </a:r>
            <a:r>
              <a:rPr lang="en-US" sz="2000" dirty="0" smtClean="0">
                <a:solidFill>
                  <a:srgbClr val="FFC000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FFC000"/>
                </a:solidFill>
                <a:sym typeface="Symbol"/>
              </a:rPr>
              <a:t>ion</a:t>
            </a:r>
            <a:r>
              <a:rPr lang="en-US" sz="2000" dirty="0" smtClean="0">
                <a:solidFill>
                  <a:srgbClr val="FFC000"/>
                </a:solidFill>
                <a:sym typeface="Symbol"/>
              </a:rPr>
              <a:t>  2x10</a:t>
            </a:r>
            <a:r>
              <a:rPr lang="en-US" sz="2000" baseline="30000" dirty="0" smtClean="0">
                <a:solidFill>
                  <a:srgbClr val="FFC000"/>
                </a:solidFill>
                <a:sym typeface="Symbol"/>
              </a:rPr>
              <a:t>-23</a:t>
            </a:r>
            <a:r>
              <a:rPr lang="en-US" sz="2000" dirty="0" smtClean="0">
                <a:solidFill>
                  <a:srgbClr val="FFC000"/>
                </a:solidFill>
                <a:sym typeface="Symbol"/>
              </a:rPr>
              <a:t> m</a:t>
            </a:r>
            <a:r>
              <a:rPr lang="en-US" sz="2000" baseline="30000" dirty="0" smtClean="0">
                <a:solidFill>
                  <a:srgbClr val="FFC000"/>
                </a:solidFill>
                <a:sym typeface="Symbol"/>
              </a:rPr>
              <a:t>-2</a:t>
            </a:r>
            <a:r>
              <a:rPr lang="en-US" sz="2000" dirty="0" smtClean="0">
                <a:solidFill>
                  <a:srgbClr val="FFC000"/>
                </a:solidFill>
                <a:sym typeface="Symbol"/>
              </a:rPr>
              <a:t>)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16" y="4555755"/>
            <a:ext cx="821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For </a:t>
            </a:r>
            <a:r>
              <a:rPr lang="en-US" sz="2000" dirty="0" smtClean="0">
                <a:solidFill>
                  <a:srgbClr val="FFC000"/>
                </a:solidFill>
              </a:rPr>
              <a:t>pressure of 10</a:t>
            </a:r>
            <a:r>
              <a:rPr lang="en-US" sz="2000" baseline="30000" dirty="0" smtClean="0">
                <a:solidFill>
                  <a:srgbClr val="FFC000"/>
                </a:solidFill>
              </a:rPr>
              <a:t>-8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</a:rPr>
              <a:t>Pa </a:t>
            </a:r>
            <a:r>
              <a:rPr lang="en-US" sz="2000" dirty="0" smtClean="0">
                <a:solidFill>
                  <a:srgbClr val="FFC000"/>
                </a:solidFill>
              </a:rPr>
              <a:t>in </a:t>
            </a:r>
            <a:r>
              <a:rPr lang="en-US" sz="2000" dirty="0" smtClean="0">
                <a:solidFill>
                  <a:srgbClr val="FFC000"/>
                </a:solidFill>
              </a:rPr>
              <a:t>the drift , </a:t>
            </a:r>
            <a:r>
              <a:rPr lang="en-US" sz="2000" dirty="0" smtClean="0">
                <a:solidFill>
                  <a:srgbClr val="FFC000"/>
                </a:solidFill>
              </a:rPr>
              <a:t>and laser spot of  </a:t>
            </a:r>
            <a:r>
              <a:rPr lang="az-Cyrl-AZ" sz="2000" i="1" dirty="0" smtClean="0">
                <a:solidFill>
                  <a:srgbClr val="FFC000"/>
                </a:solidFill>
              </a:rPr>
              <a:t>Ф</a:t>
            </a:r>
            <a:r>
              <a:rPr lang="en-US" sz="2000" dirty="0" smtClean="0">
                <a:solidFill>
                  <a:srgbClr val="FFC000"/>
                </a:solidFill>
              </a:rPr>
              <a:t>0.2cm, and L</a:t>
            </a:r>
            <a:r>
              <a:rPr lang="en-US" sz="2000" baseline="-25000" dirty="0" smtClean="0">
                <a:solidFill>
                  <a:srgbClr val="FFC000"/>
                </a:solidFill>
              </a:rPr>
              <a:t>d</a:t>
            </a:r>
            <a:r>
              <a:rPr lang="en-US" sz="2000" dirty="0" smtClean="0">
                <a:solidFill>
                  <a:srgbClr val="FFC000"/>
                </a:solidFill>
              </a:rPr>
              <a:t> = 0.25m </a:t>
            </a:r>
            <a:endParaRPr lang="en-US" sz="2000" dirty="0">
              <a:solidFill>
                <a:srgbClr val="FFC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18684" y="4955721"/>
            <a:ext cx="5160645" cy="610125"/>
            <a:chOff x="1718684" y="5019729"/>
            <a:chExt cx="5160645" cy="610125"/>
          </a:xfrm>
        </p:grpSpPr>
        <p:grpSp>
          <p:nvGrpSpPr>
            <p:cNvPr id="15" name="Group 14"/>
            <p:cNvGrpSpPr/>
            <p:nvPr/>
          </p:nvGrpSpPr>
          <p:grpSpPr>
            <a:xfrm>
              <a:off x="2029968" y="5164012"/>
              <a:ext cx="4655758" cy="465842"/>
              <a:chOff x="1797876" y="5465763"/>
              <a:chExt cx="5068410" cy="557212"/>
            </a:xfrm>
          </p:grpSpPr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1797876" y="5465763"/>
              <a:ext cx="2470150" cy="557212"/>
            </p:xfrm>
            <a:graphic>
              <a:graphicData uri="http://schemas.openxmlformats.org/presentationml/2006/ole">
                <p:oleObj spid="_x0000_s2051" name="Equation" r:id="rId3" imgW="2361960" imgH="533160" progId="Equation.DSMT4">
                  <p:embed/>
                </p:oleObj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4453128" y="5529066"/>
                <a:ext cx="2413158" cy="40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(ions/sec·cm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 @ 100mA)</a:t>
                </a:r>
                <a:endParaRPr lang="en-US" sz="1600" dirty="0"/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8684" y="5019729"/>
              <a:ext cx="5160645" cy="61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92024" y="5547558"/>
            <a:ext cx="873556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ion flux seems not very high.  But what is the mechanism of the QE damage ?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92224" y="3752913"/>
            <a:ext cx="6300216" cy="853616"/>
            <a:chOff x="1792224" y="3807777"/>
            <a:chExt cx="6300216" cy="853616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029968" y="3869447"/>
            <a:ext cx="4655758" cy="764783"/>
          </p:xfrm>
          <a:graphic>
            <a:graphicData uri="http://schemas.openxmlformats.org/presentationml/2006/ole">
              <p:oleObj spid="_x0000_s2050" name="Equation" r:id="rId5" imgW="6260760" imgH="1028520" progId="Equation.DSMT4">
                <p:embed/>
              </p:oleObj>
            </a:graphicData>
          </a:graphic>
        </p:graphicFrame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92224" y="3807777"/>
              <a:ext cx="4893502" cy="85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879329" y="4059936"/>
              <a:ext cx="1213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(Ref. 1)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3192" y="6011676"/>
            <a:ext cx="849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Ref.1 Pozdeyev, Phys. Rev. ST Accel. Beams </a:t>
            </a:r>
            <a:r>
              <a:rPr lang="en-US" sz="1400" b="1" i="1" dirty="0" smtClean="0"/>
              <a:t>10</a:t>
            </a:r>
            <a:r>
              <a:rPr lang="en-US" sz="1400" i="1" dirty="0" smtClean="0"/>
              <a:t>, 083501 (2007)</a:t>
            </a:r>
            <a:endParaRPr lang="en-US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912" y="0"/>
            <a:ext cx="5925312" cy="575754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ERL Prototype Injector Layout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961073"/>
            <a:ext cx="8991600" cy="2704648"/>
            <a:chOff x="0" y="659321"/>
            <a:chExt cx="8991600" cy="270464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80593"/>
              <a:ext cx="8991600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001000" y="659321"/>
              <a:ext cx="304800" cy="3667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7696200" y="1329881"/>
              <a:ext cx="0" cy="6858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543800" y="1863281"/>
              <a:ext cx="304800" cy="3667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324600" y="1648968"/>
              <a:ext cx="304800" cy="3667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74136" y="679704"/>
              <a:ext cx="304800" cy="3667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09600" y="1482281"/>
              <a:ext cx="304800" cy="3667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04800" y="2639568"/>
              <a:ext cx="304800" cy="30777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764535" y="2639568"/>
              <a:ext cx="331141" cy="30777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098326" y="2625280"/>
              <a:ext cx="304800" cy="30777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95656" y="3056192"/>
              <a:ext cx="304800" cy="30777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486400" y="3023616"/>
              <a:ext cx="304800" cy="30777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85800" y="2639568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CC0000"/>
                  </a:solidFill>
                  <a:latin typeface="Comic Sans MS" pitchFamily="66" charset="0"/>
                </a:rPr>
                <a:t>DC Photo-cathode gun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45536" y="2639568"/>
              <a:ext cx="1883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CC0000"/>
                  </a:solidFill>
                  <a:latin typeface="Comic Sans MS" pitchFamily="66" charset="0"/>
                </a:rPr>
                <a:t>keV </a:t>
              </a:r>
              <a:r>
                <a:rPr lang="en-US" sz="1400" dirty="0" smtClean="0">
                  <a:solidFill>
                    <a:srgbClr val="CC0000"/>
                  </a:solidFill>
                  <a:latin typeface="Comic Sans MS" pitchFamily="66" charset="0"/>
                </a:rPr>
                <a:t>Beamline </a:t>
              </a:r>
              <a:r>
                <a:rPr lang="en-US" dirty="0" smtClean="0">
                  <a:solidFill>
                    <a:srgbClr val="00B0F0"/>
                  </a:solidFill>
                  <a:latin typeface="Comic Sans MS" pitchFamily="66" charset="0"/>
                </a:rPr>
                <a:t>(A1)</a:t>
              </a:r>
              <a:endParaRPr lang="en-US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5479326" y="2639568"/>
              <a:ext cx="24098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CC0000"/>
                  </a:solidFill>
                  <a:latin typeface="Comic Sans MS" pitchFamily="66" charset="0"/>
                </a:rPr>
                <a:t>SC </a:t>
              </a:r>
              <a:r>
                <a:rPr lang="en-US" sz="1400" dirty="0">
                  <a:solidFill>
                    <a:srgbClr val="CC0000"/>
                  </a:solidFill>
                  <a:latin typeface="Comic Sans MS" pitchFamily="66" charset="0"/>
                </a:rPr>
                <a:t>RF cavity Cryo-module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943600" y="3037904"/>
              <a:ext cx="1947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CC0000"/>
                  </a:solidFill>
                  <a:latin typeface="Comic Sans MS" pitchFamily="66" charset="0"/>
                </a:rPr>
                <a:t>600 kW Beam Dump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76656" y="3041904"/>
              <a:ext cx="47173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CC0000"/>
                  </a:solidFill>
                  <a:latin typeface="Comic Sans MS" pitchFamily="66" charset="0"/>
                </a:rPr>
                <a:t>MeV Beamlines w/ full suite of beam instrumentation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195072" y="3931921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5072" y="4270248"/>
            <a:ext cx="8601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B0F0"/>
                </a:solidFill>
              </a:rPr>
              <a:t>Conductance limited beampipes (</a:t>
            </a:r>
            <a:r>
              <a:rPr lang="az-Cyrl-AZ" sz="2000" i="1" dirty="0" smtClean="0">
                <a:solidFill>
                  <a:srgbClr val="00B0F0"/>
                </a:solidFill>
              </a:rPr>
              <a:t>Ф</a:t>
            </a:r>
            <a:r>
              <a:rPr lang="en-US" sz="2000" i="1" dirty="0" smtClean="0">
                <a:solidFill>
                  <a:srgbClr val="00B0F0"/>
                </a:solidFill>
              </a:rPr>
              <a:t>35mm typical) and cryo-pumping in the ICM effectively separated diagnostic beamlines and beam dump from the photocathode fun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B0F0"/>
                </a:solidFill>
              </a:rPr>
              <a:t>A small (2°) angle in the dump beamline shield the photocathode from radiation originated in the dump, if any </a:t>
            </a:r>
            <a:endParaRPr lang="en-US" sz="2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960120" y="27750"/>
            <a:ext cx="8229600" cy="5666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Achieving XHV in Photocathode Gun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13"/>
          <p:cNvSpPr txBox="1">
            <a:spLocks noGrp="1" noChangeArrowheads="1"/>
          </p:cNvSpPr>
          <p:nvPr>
            <p:ph idx="1"/>
          </p:nvPr>
        </p:nvSpPr>
        <p:spPr>
          <a:xfrm>
            <a:off x="121920" y="1526321"/>
            <a:ext cx="5218176" cy="2816352"/>
          </a:xfrm>
          <a:prstGeom prst="rect">
            <a:avLst/>
          </a:prstGeom>
          <a:noFill/>
          <a:ln/>
        </p:spPr>
        <p:txBody>
          <a:bodyPr/>
          <a:lstStyle/>
          <a:p>
            <a:pPr marL="231775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heat-treated (400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°C bake in air for a duration of up to 100 hr) all stainless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steel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materials for the gun chamber.</a:t>
            </a:r>
          </a:p>
          <a:p>
            <a:pPr marL="231775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SST outgassing rates below 10</a:t>
            </a:r>
            <a:r>
              <a:rPr kumimoji="0" lang="en-US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-13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torr·l/s·cm</a:t>
            </a:r>
            <a:r>
              <a:rPr kumimoji="0" lang="en-US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achieved with F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0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&gt;3, a dimensionless time scale, F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0.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528" y="723179"/>
            <a:ext cx="89996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rgbClr val="0000FF"/>
                </a:solidFill>
                <a:latin typeface="Comic Sans MS" pitchFamily="66" charset="0"/>
              </a:rPr>
              <a:t>Ultra-Low Outgassing in Stainless Steels by Mild Heat Treatment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600200" y="4342673"/>
          <a:ext cx="2133600" cy="623888"/>
        </p:xfrm>
        <a:graphic>
          <a:graphicData uri="http://schemas.openxmlformats.org/presentationml/2006/ole">
            <p:oleObj spid="_x0000_s4098" name="Equation" r:id="rId3" imgW="1130040" imgH="330120" progId="Equation.DSMT4">
              <p:embed/>
            </p:oleObj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-800" y="5270813"/>
            <a:ext cx="60647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i="1" dirty="0">
                <a:solidFill>
                  <a:srgbClr val="0000FF"/>
                </a:solidFill>
                <a:latin typeface="Comic Sans MS" pitchFamily="66" charset="0"/>
                <a:ea typeface="굴림" charset="-127"/>
              </a:rPr>
              <a:t>  t – heating time; </a:t>
            </a:r>
            <a:r>
              <a:rPr lang="en-US" i="1" dirty="0">
                <a:solidFill>
                  <a:srgbClr val="0000FF"/>
                </a:solidFill>
                <a:latin typeface="Comic Sans MS" pitchFamily="66" charset="0"/>
              </a:rPr>
              <a:t> d </a:t>
            </a:r>
            <a:r>
              <a:rPr lang="en-US" i="1" dirty="0" smtClean="0">
                <a:solidFill>
                  <a:srgbClr val="0000FF"/>
                </a:solidFill>
                <a:latin typeface="Comic Sans MS" pitchFamily="66" charset="0"/>
              </a:rPr>
              <a:t>–thickness </a:t>
            </a:r>
            <a:endParaRPr lang="en-US" i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i="1" dirty="0">
                <a:solidFill>
                  <a:srgbClr val="0000FF"/>
                </a:solidFill>
                <a:latin typeface="Comic Sans MS" pitchFamily="66" charset="0"/>
              </a:rPr>
              <a:t>  D=D</a:t>
            </a:r>
            <a:r>
              <a:rPr lang="en-US" i="1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i="1" dirty="0">
                <a:solidFill>
                  <a:srgbClr val="0000FF"/>
                </a:solidFill>
                <a:latin typeface="Comic Sans MS" pitchFamily="66" charset="0"/>
              </a:rPr>
              <a:t> exp(-E</a:t>
            </a:r>
            <a:r>
              <a:rPr lang="en-US" i="1" baseline="-25000" dirty="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i="1" dirty="0">
                <a:solidFill>
                  <a:srgbClr val="0000FF"/>
                </a:solidFill>
                <a:latin typeface="Comic Sans MS" pitchFamily="66" charset="0"/>
              </a:rPr>
              <a:t> /kT) – Hydrogen diffusion constant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394" y="1232504"/>
            <a:ext cx="3875798" cy="4661363"/>
          </a:xfrm>
          <a:prstGeom prst="rect">
            <a:avLst/>
          </a:prstGeom>
          <a:noFill/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52400" y="6098400"/>
            <a:ext cx="46939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</a:rPr>
              <a:t>Ref.</a:t>
            </a:r>
            <a:r>
              <a:rPr lang="en-US" sz="1400" dirty="0"/>
              <a:t> </a:t>
            </a:r>
            <a:r>
              <a:rPr lang="en-US" sz="1400" i="1" dirty="0"/>
              <a:t>C. D. </a:t>
            </a:r>
            <a:r>
              <a:rPr lang="en-US" sz="1400" i="1" dirty="0" smtClean="0"/>
              <a:t>Park, et al, </a:t>
            </a:r>
            <a:r>
              <a:rPr lang="en-US" sz="1400" i="1" dirty="0"/>
              <a:t>J. Vac. Sci. Technol. A </a:t>
            </a:r>
            <a:r>
              <a:rPr lang="en-US" sz="1400" b="1" i="1" dirty="0"/>
              <a:t>26</a:t>
            </a:r>
            <a:r>
              <a:rPr lang="en-US" sz="1400" i="1" dirty="0"/>
              <a:t> 1166 (2008)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941832"/>
            <a:ext cx="4215384" cy="533846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The gun chamber is lined with 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SAES </a:t>
            </a:r>
            <a:r>
              <a:rPr lang="en-US" sz="2000" b="1" i="1" dirty="0" smtClean="0">
                <a:solidFill>
                  <a:srgbClr val="FF3300"/>
                </a:solidFill>
                <a:latin typeface="Comic Sans MS" pitchFamily="66" charset="0"/>
              </a:rPr>
              <a:t>WR 1650 st707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NEG modules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SAES </a:t>
            </a:r>
            <a:r>
              <a:rPr lang="en-US" sz="2000" b="1" i="1" dirty="0" smtClean="0">
                <a:solidFill>
                  <a:srgbClr val="FF3300"/>
                </a:solidFill>
                <a:latin typeface="Comic Sans MS" pitchFamily="66" charset="0"/>
              </a:rPr>
              <a:t>WR 950 st707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NEG modules inserted into a 400-l/s noble diode ion pump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Total H</a:t>
            </a:r>
            <a:r>
              <a:rPr lang="en-US" sz="2000" i="1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pumping speed exceeding 10,000 l/s !!</a:t>
            </a:r>
            <a:b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CC0000"/>
                </a:solidFill>
                <a:latin typeface="Comic Sans MS" pitchFamily="66" charset="0"/>
              </a:rPr>
              <a:t>However: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Base pressure ~ 5x10</a:t>
            </a:r>
            <a:r>
              <a:rPr lang="en-US" sz="2000" i="1" baseline="30000" dirty="0" smtClean="0">
                <a:solidFill>
                  <a:srgbClr val="0000FF"/>
                </a:solidFill>
                <a:latin typeface="Comic Sans MS" pitchFamily="66" charset="0"/>
              </a:rPr>
              <a:t>-12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torr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Outgassing from thick flanges, ceramics, cathode structures, cathode support stock ??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Limited by equilibrium H</a:t>
            </a:r>
            <a:r>
              <a:rPr lang="en-US" sz="2000" i="1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000" i="1" dirty="0" smtClean="0">
                <a:solidFill>
                  <a:srgbClr val="0000FF"/>
                </a:solidFill>
                <a:latin typeface="Comic Sans MS" pitchFamily="66" charset="0"/>
              </a:rPr>
              <a:t> pressure of the NEGs and ion pump 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471928" y="45720"/>
            <a:ext cx="5876544" cy="658813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</a:pPr>
            <a:r>
              <a:rPr lang="en-US" sz="2800" i="1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Pumping in the Photocathode Gun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6825" y="881525"/>
            <a:ext cx="4495800" cy="5486400"/>
            <a:chOff x="4426825" y="881525"/>
            <a:chExt cx="4495800" cy="5486400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7363" y="881525"/>
              <a:ext cx="4005262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544425" y="5910725"/>
              <a:ext cx="2743200" cy="457200"/>
            </a:xfrm>
            <a:prstGeom prst="rect">
              <a:avLst/>
            </a:prstGeom>
            <a:solidFill>
              <a:srgbClr val="339966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>
                  <a:solidFill>
                    <a:srgbClr val="FF3300"/>
                  </a:solidFill>
                </a:rPr>
                <a:t>400 l/s Ion Pump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5341225" y="2176925"/>
              <a:ext cx="1574800" cy="533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5341225" y="2176925"/>
              <a:ext cx="924821" cy="2895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26825" y="1491125"/>
              <a:ext cx="1244600" cy="701675"/>
            </a:xfrm>
            <a:prstGeom prst="rect">
              <a:avLst/>
            </a:prstGeom>
            <a:solidFill>
              <a:schemeClr val="hlink">
                <a:alpha val="50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>
                  <a:solidFill>
                    <a:srgbClr val="FF3300"/>
                  </a:solidFill>
                  <a:latin typeface="Comic Sans MS" pitchFamily="66" charset="0"/>
                </a:rPr>
                <a:t>NEG Modules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6196"/>
            <a:ext cx="5843016" cy="539019"/>
          </a:xfrm>
        </p:spPr>
        <p:txBody>
          <a:bodyPr/>
          <a:lstStyle/>
          <a:p>
            <a:pPr lvl="0">
              <a:defRPr/>
            </a:pPr>
            <a:r>
              <a:rPr lang="en-US" sz="3600" i="1" dirty="0" smtClean="0">
                <a:solidFill>
                  <a:schemeClr val="bg1"/>
                </a:solidFill>
              </a:rPr>
              <a:t>A1 Section – KeV Beamline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6" y="4875339"/>
            <a:ext cx="8769096" cy="129686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Very limited installed vacuum pumping due to lack of space</a:t>
            </a:r>
          </a:p>
          <a:p>
            <a:r>
              <a:rPr lang="en-US" sz="2400" i="1" dirty="0" smtClean="0">
                <a:solidFill>
                  <a:srgbClr val="00B050"/>
                </a:solidFill>
              </a:rPr>
              <a:t>Very difficult for a thorough/good bakeout, due to many temperature sensitive hardware 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4216" y="4096988"/>
            <a:ext cx="304800" cy="27699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462784" y="4096988"/>
            <a:ext cx="304800" cy="27699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956048" y="4111276"/>
            <a:ext cx="304800" cy="27699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62784" y="4429976"/>
            <a:ext cx="304800" cy="27699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04216" y="4415688"/>
            <a:ext cx="304800" cy="27699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85216" y="4096988"/>
            <a:ext cx="1816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  <a:latin typeface="Comic Sans MS" pitchFamily="66" charset="0"/>
              </a:rPr>
              <a:t>DC Photo-cathode gun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843784" y="4111276"/>
            <a:ext cx="21122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  <a:latin typeface="Comic Sans MS" pitchFamily="66" charset="0"/>
              </a:rPr>
              <a:t>BPM/Corrector/Solenoid 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337048" y="4125564"/>
            <a:ext cx="37673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  <a:latin typeface="Comic Sans MS" pitchFamily="66" charset="0"/>
              </a:rPr>
              <a:t>Laser Entrance with adjustable in-vacuum mirrors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61416" y="4429976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CC0000"/>
                </a:solidFill>
                <a:latin typeface="Comic Sans MS" pitchFamily="66" charset="0"/>
              </a:rPr>
              <a:t>RF Buncher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843784" y="4415688"/>
            <a:ext cx="3776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  <a:latin typeface="Comic Sans MS" pitchFamily="66" charset="0"/>
              </a:rPr>
              <a:t>RF Shielded Sliding Joint and Beam Profile Viewer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19072" y="701516"/>
            <a:ext cx="7132320" cy="3337853"/>
            <a:chOff x="1280160" y="701516"/>
            <a:chExt cx="7132320" cy="3337853"/>
          </a:xfrm>
        </p:grpSpPr>
        <p:grpSp>
          <p:nvGrpSpPr>
            <p:cNvPr id="31" name="Group 30"/>
            <p:cNvGrpSpPr/>
            <p:nvPr/>
          </p:nvGrpSpPr>
          <p:grpSpPr>
            <a:xfrm>
              <a:off x="1280160" y="701516"/>
              <a:ext cx="7132320" cy="3337853"/>
              <a:chOff x="1066800" y="802100"/>
              <a:chExt cx="7391400" cy="3534449"/>
            </a:xfrm>
          </p:grpSpPr>
          <p:pic>
            <p:nvPicPr>
              <p:cNvPr id="17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802100"/>
                <a:ext cx="7391400" cy="3534449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8" name="Text Box 22"/>
              <p:cNvSpPr txBox="1">
                <a:spLocks noChangeArrowheads="1"/>
              </p:cNvSpPr>
              <p:nvPr/>
            </p:nvSpPr>
            <p:spPr bwMode="auto">
              <a:xfrm>
                <a:off x="7924800" y="1792700"/>
                <a:ext cx="304800" cy="36671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6172200" y="1609343"/>
                <a:ext cx="304800" cy="36671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1533144" y="1654588"/>
                <a:ext cx="304800" cy="36671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5105400" y="1654589"/>
                <a:ext cx="304800" cy="36671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3</a:t>
                </a:r>
              </a:p>
            </p:txBody>
          </p:sp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3886200" y="1471232"/>
                <a:ext cx="304800" cy="366713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438400" y="1654589"/>
                <a:ext cx="304800" cy="366712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dirty="0">
                    <a:solidFill>
                      <a:schemeClr val="bg1"/>
                    </a:solidFill>
                    <a:latin typeface="Comic Sans MS" pitchFamily="66" charset="0"/>
                  </a:rPr>
                  <a:t>5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25752" y="3574549"/>
              <a:ext cx="6172200" cy="419100"/>
              <a:chOff x="533400" y="4231100"/>
              <a:chExt cx="6172200" cy="419100"/>
            </a:xfrm>
          </p:grpSpPr>
          <p:grpSp>
            <p:nvGrpSpPr>
              <p:cNvPr id="24" name="Group 32"/>
              <p:cNvGrpSpPr>
                <a:grpSpLocks/>
              </p:cNvGrpSpPr>
              <p:nvPr/>
            </p:nvGrpSpPr>
            <p:grpSpPr bwMode="auto">
              <a:xfrm>
                <a:off x="533400" y="4231100"/>
                <a:ext cx="6172200" cy="304800"/>
                <a:chOff x="336" y="2544"/>
                <a:chExt cx="3888" cy="192"/>
              </a:xfrm>
            </p:grpSpPr>
            <p:sp>
              <p:nvSpPr>
                <p:cNvPr id="25" name="Line 28"/>
                <p:cNvSpPr>
                  <a:spLocks noChangeShapeType="1"/>
                </p:cNvSpPr>
                <p:nvPr/>
              </p:nvSpPr>
              <p:spPr bwMode="auto">
                <a:xfrm>
                  <a:off x="336" y="254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>
                  <a:off x="336" y="2736"/>
                  <a:ext cx="38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224" y="254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1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0800" y="4307300"/>
                <a:ext cx="1895475" cy="3429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1 Meter</a:t>
                </a:r>
              </a:p>
            </p:txBody>
          </p:sp>
        </p:grpSp>
      </p:grpSp>
      <p:sp>
        <p:nvSpPr>
          <p:cNvPr id="32" name="Oval 31"/>
          <p:cNvSpPr/>
          <p:nvPr/>
        </p:nvSpPr>
        <p:spPr>
          <a:xfrm>
            <a:off x="128016" y="4825847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426464" y="1188381"/>
            <a:ext cx="4189649" cy="12435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26464" y="1188381"/>
            <a:ext cx="3154680" cy="127135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8016" y="694944"/>
            <a:ext cx="1298448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Pumps (ion pumps and NEG)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976" y="0"/>
            <a:ext cx="6861048" cy="722694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Vacuum Base Pressures in Gun &amp; A1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L0 Vacuum Snapshot Gun GV O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16" y="749809"/>
            <a:ext cx="2826327" cy="2743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1/5-6/2011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Cornell Gun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6F8-ECB1-CE4B-A408-159FFF0DDB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L0 Vacuum Snapshot Gun GV Clo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749810"/>
            <a:ext cx="2895600" cy="2765718"/>
          </a:xfrm>
          <a:prstGeom prst="rect">
            <a:avLst/>
          </a:prstGeom>
        </p:spPr>
      </p:pic>
      <p:pic>
        <p:nvPicPr>
          <p:cNvPr id="9" name="Picture 8" descr="L0 Vacuum Snapshot Gun_ICM GVs Clos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696" y="749810"/>
            <a:ext cx="2826327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29" y="4350358"/>
            <a:ext cx="8772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For sufficiently low base pressure to ensure adequate GaAs cathode lifetime, improvements are needed for the A1 section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Many ‘trapped or hidden’ surfaces (</a:t>
            </a:r>
            <a:r>
              <a:rPr lang="en-US" dirty="0" smtClean="0"/>
              <a:t>viewer, SLDJT, BPM, buncher tuner, etc.</a:t>
            </a:r>
            <a:r>
              <a:rPr lang="en-US" sz="2400" dirty="0" smtClean="0"/>
              <a:t>)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Part of ICM warm beampipe that is not bakeable may be a major source of outgassing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28016" y="4194911"/>
            <a:ext cx="8769096" cy="457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249" y="3579536"/>
            <a:ext cx="270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B0F0"/>
                </a:solidFill>
              </a:rPr>
              <a:t>1.  A1 Connected to the Gun and ICM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3345" y="3579536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B0F0"/>
                </a:solidFill>
              </a:rPr>
              <a:t>2.  A1 isolated from the Gun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9153" y="3579536"/>
            <a:ext cx="25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B0F0"/>
                </a:solidFill>
              </a:rPr>
              <a:t>3.  A1 isolated from the Gun &amp; the ICM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861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MathType 5.0 Equation</vt:lpstr>
      <vt:lpstr>Equation</vt:lpstr>
      <vt:lpstr>Cornell ERL Prototype Injector DC Photocathode Gun Design Review Vacuum Systems</vt:lpstr>
      <vt:lpstr>Outline</vt:lpstr>
      <vt:lpstr>Photocathode Gun Vacuum Requirements (I) (GaAs Cathode Dark Lifetime)</vt:lpstr>
      <vt:lpstr>Photocathode Gun Vacuum Requirements (II) (GaAs Cathode Beam Lifetime)</vt:lpstr>
      <vt:lpstr>ERL Prototype Injector Layout</vt:lpstr>
      <vt:lpstr>Achieving XHV in Photocathode Gun</vt:lpstr>
      <vt:lpstr>Pumping in the Photocathode Gun </vt:lpstr>
      <vt:lpstr>A1 Section – KeV Beamline</vt:lpstr>
      <vt:lpstr>Vacuum Base Pressures in Gun &amp; A1</vt:lpstr>
      <vt:lpstr>ICM Warm Pipe as a Part of A1</vt:lpstr>
      <vt:lpstr>Slide 11</vt:lpstr>
      <vt:lpstr>Gun/A1 Vacuum in Beam Runs – II </vt:lpstr>
      <vt:lpstr>Calculated Pressure Profiles</vt:lpstr>
      <vt:lpstr>Improving Vacuum in the Gun</vt:lpstr>
      <vt:lpstr>Improving Vacuum in “A1” Section</vt:lpstr>
      <vt:lpstr>Calculated Pressure Profiles w/ NEG Coating</vt:lpstr>
      <vt:lpstr>Brief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Yulin Li</cp:lastModifiedBy>
  <cp:revision>29</cp:revision>
  <dcterms:created xsi:type="dcterms:W3CDTF">2010-05-28T13:30:17Z</dcterms:created>
  <dcterms:modified xsi:type="dcterms:W3CDTF">2011-01-03T21:31:04Z</dcterms:modified>
</cp:coreProperties>
</file>