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80" r:id="rId6"/>
    <p:sldId id="259" r:id="rId7"/>
    <p:sldId id="260" r:id="rId8"/>
    <p:sldId id="278" r:id="rId9"/>
    <p:sldId id="285" r:id="rId10"/>
    <p:sldId id="279" r:id="rId11"/>
    <p:sldId id="265" r:id="rId12"/>
    <p:sldId id="266" r:id="rId13"/>
    <p:sldId id="267" r:id="rId14"/>
    <p:sldId id="262" r:id="rId15"/>
    <p:sldId id="263" r:id="rId16"/>
    <p:sldId id="268" r:id="rId17"/>
    <p:sldId id="281" r:id="rId18"/>
    <p:sldId id="283" r:id="rId19"/>
    <p:sldId id="264" r:id="rId20"/>
    <p:sldId id="269" r:id="rId21"/>
    <p:sldId id="270" r:id="rId22"/>
    <p:sldId id="271" r:id="rId23"/>
    <p:sldId id="274" r:id="rId24"/>
    <p:sldId id="273" r:id="rId25"/>
    <p:sldId id="272" r:id="rId26"/>
    <p:sldId id="275" r:id="rId27"/>
    <p:sldId id="276"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4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88A244-22E5-49B4-8A82-371BD5C82770}"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8A244-22E5-49B4-8A82-371BD5C82770}"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8A244-22E5-49B4-8A82-371BD5C82770}"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8A244-22E5-49B4-8A82-371BD5C82770}"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88A244-22E5-49B4-8A82-371BD5C82770}" type="datetimeFigureOut">
              <a:rPr lang="en-US" smtClean="0"/>
              <a:pPr/>
              <a:t>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88A244-22E5-49B4-8A82-371BD5C82770}" type="datetimeFigureOut">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88A244-22E5-49B4-8A82-371BD5C82770}" type="datetimeFigureOut">
              <a:rPr lang="en-US" smtClean="0"/>
              <a:pPr/>
              <a:t>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88A244-22E5-49B4-8A82-371BD5C82770}" type="datetimeFigureOut">
              <a:rPr lang="en-US" smtClean="0"/>
              <a:pPr/>
              <a:t>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8A244-22E5-49B4-8A82-371BD5C82770}" type="datetimeFigureOut">
              <a:rPr lang="en-US" smtClean="0"/>
              <a:pPr/>
              <a:t>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8A244-22E5-49B4-8A82-371BD5C82770}" type="datetimeFigureOut">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8A244-22E5-49B4-8A82-371BD5C82770}" type="datetimeFigureOut">
              <a:rPr lang="en-US" smtClean="0"/>
              <a:pPr/>
              <a:t>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DAAE3-A3A5-442C-BE38-75F21A5135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8A244-22E5-49B4-8A82-371BD5C82770}" type="datetimeFigureOut">
              <a:rPr lang="en-US" smtClean="0"/>
              <a:pPr/>
              <a:t>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DAAE3-A3A5-442C-BE38-75F21A5135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of Gun Performance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4311" y="620889"/>
            <a:ext cx="5249333" cy="369332"/>
          </a:xfrm>
          <a:prstGeom prst="rect">
            <a:avLst/>
          </a:prstGeom>
          <a:noFill/>
        </p:spPr>
        <p:txBody>
          <a:bodyPr wrap="square" rtlCol="0">
            <a:spAutoFit/>
          </a:bodyPr>
          <a:lstStyle/>
          <a:p>
            <a:r>
              <a:rPr lang="en-US" dirty="0" smtClean="0"/>
              <a:t>GaAs Cathode Surface Damage</a:t>
            </a:r>
            <a:endParaRPr lang="en-US" dirty="0"/>
          </a:p>
        </p:txBody>
      </p:sp>
      <p:sp>
        <p:nvSpPr>
          <p:cNvPr id="4" name="TextBox 3"/>
          <p:cNvSpPr txBox="1"/>
          <p:nvPr/>
        </p:nvSpPr>
        <p:spPr>
          <a:xfrm>
            <a:off x="756356" y="1670756"/>
            <a:ext cx="6705600" cy="2031325"/>
          </a:xfrm>
          <a:prstGeom prst="rect">
            <a:avLst/>
          </a:prstGeom>
          <a:noFill/>
        </p:spPr>
        <p:txBody>
          <a:bodyPr wrap="square" rtlCol="0">
            <a:spAutoFit/>
          </a:bodyPr>
          <a:lstStyle/>
          <a:p>
            <a:pPr>
              <a:buFont typeface="Arial" pitchFamily="34" charset="0"/>
              <a:buChar char="•"/>
            </a:pPr>
            <a:r>
              <a:rPr lang="en-US" dirty="0" smtClean="0"/>
              <a:t>Noticed small, visible dots on the cathode surface</a:t>
            </a:r>
          </a:p>
          <a:p>
            <a:pPr>
              <a:buFont typeface="Arial" pitchFamily="34" charset="0"/>
              <a:buChar char="•"/>
            </a:pPr>
            <a:r>
              <a:rPr lang="en-US" dirty="0" smtClean="0"/>
              <a:t>Later, pictures show them to be field emission locations</a:t>
            </a:r>
          </a:p>
          <a:p>
            <a:pPr>
              <a:buFont typeface="Arial" pitchFamily="34" charset="0"/>
              <a:buChar char="•"/>
            </a:pPr>
            <a:r>
              <a:rPr lang="en-US" dirty="0" smtClean="0"/>
              <a:t>Also, see surface roughening over time, most likely due to heat cleaning</a:t>
            </a:r>
          </a:p>
          <a:p>
            <a:pPr>
              <a:buFont typeface="Arial" pitchFamily="34" charset="0"/>
              <a:buChar char="•"/>
            </a:pPr>
            <a:r>
              <a:rPr lang="en-US" dirty="0" smtClean="0"/>
              <a:t>Were able to observe DC field emission from the cathode on a viewer after the cryomodule (nA level), at 350 kV</a:t>
            </a:r>
          </a:p>
          <a:p>
            <a:pPr>
              <a:buFont typeface="Arial" pitchFamily="34" charset="0"/>
              <a:buChar char="•"/>
            </a:pPr>
            <a:r>
              <a:rPr lang="en-US" dirty="0" smtClean="0"/>
              <a:t>At 250 kV, do not see any field emission from the cathode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289" y="688622"/>
            <a:ext cx="7574844" cy="4524315"/>
          </a:xfrm>
          <a:prstGeom prst="rect">
            <a:avLst/>
          </a:prstGeom>
          <a:noFill/>
        </p:spPr>
        <p:txBody>
          <a:bodyPr wrap="square" rtlCol="0">
            <a:spAutoFit/>
          </a:bodyPr>
          <a:lstStyle/>
          <a:p>
            <a:pPr marL="342900" indent="-342900">
              <a:buFont typeface="+mj-lt"/>
              <a:buAutoNum type="arabicPeriod"/>
            </a:pPr>
            <a:r>
              <a:rPr lang="en-US" sz="1200" dirty="0" smtClean="0"/>
              <a:t>We see line harmonics (output ripple) on the electron beam arrival time signals, can this be reduced?</a:t>
            </a:r>
          </a:p>
          <a:p>
            <a:pPr marL="342900" indent="-342900">
              <a:buFont typeface="+mj-lt"/>
              <a:buAutoNum type="arabicPeriod"/>
            </a:pPr>
            <a:r>
              <a:rPr lang="en-US" sz="1200" dirty="0" smtClean="0"/>
              <a:t> Overvoltage trip not working right (</a:t>
            </a:r>
            <a:r>
              <a:rPr lang="en-US" sz="1200" dirty="0" err="1" smtClean="0"/>
              <a:t>Vfdbk</a:t>
            </a:r>
            <a:r>
              <a:rPr lang="en-US" sz="1200" dirty="0" smtClean="0"/>
              <a:t> 1 &amp; 2 comparison trip).  </a:t>
            </a:r>
          </a:p>
          <a:p>
            <a:pPr marL="342900" indent="-342900">
              <a:buFont typeface="+mj-lt"/>
              <a:buAutoNum type="arabicPeriod"/>
            </a:pPr>
            <a:r>
              <a:rPr lang="en-US" sz="1200" dirty="0" smtClean="0"/>
              <a:t>One of the feedback resistor chains may have a problem.  Only one of the chains worked when attached to the </a:t>
            </a:r>
            <a:r>
              <a:rPr lang="en-US" sz="1200" dirty="0" err="1" smtClean="0"/>
              <a:t>Vfdbk</a:t>
            </a:r>
            <a:r>
              <a:rPr lang="en-US" sz="1200" dirty="0" smtClean="0"/>
              <a:t> chain, when we tried the other chain the system did not work. </a:t>
            </a:r>
          </a:p>
          <a:p>
            <a:pPr marL="342900" indent="-342900">
              <a:buFont typeface="+mj-lt"/>
              <a:buAutoNum type="arabicPeriod"/>
            </a:pPr>
            <a:r>
              <a:rPr lang="en-US" sz="1200" dirty="0" smtClean="0"/>
              <a:t>loop instabilities, what does the VLOOP light really mean</a:t>
            </a:r>
          </a:p>
          <a:p>
            <a:pPr marL="342900" indent="-342900">
              <a:buFont typeface="+mj-lt"/>
              <a:buAutoNum type="arabicPeriod"/>
            </a:pPr>
            <a:r>
              <a:rPr lang="en-US" sz="1200" dirty="0" smtClean="0"/>
              <a:t>lots of vibrations from blower in SF6 tank.  Can we find a different fan, or a variable speed drive so we can tune it away from the tank resonance, which is close to 30 Hz? </a:t>
            </a:r>
          </a:p>
          <a:p>
            <a:pPr marL="342900" indent="-342900">
              <a:buFont typeface="+mj-lt"/>
              <a:buAutoNum type="arabicPeriod"/>
            </a:pPr>
            <a:r>
              <a:rPr lang="en-US" sz="1200" dirty="0" smtClean="0"/>
              <a:t>output voltage droop when large currents turned on quickly.  Can we measure the voltage versus rate of current increase somehow to determine a reasonable rate of rise? </a:t>
            </a:r>
          </a:p>
          <a:p>
            <a:pPr marL="342900" indent="-342900">
              <a:buFont typeface="+mj-lt"/>
              <a:buAutoNum type="arabicPeriod"/>
            </a:pPr>
            <a:r>
              <a:rPr lang="en-US" sz="1200" dirty="0" smtClean="0"/>
              <a:t>radiated/ conducted emissions from supply affect many other systems</a:t>
            </a:r>
          </a:p>
          <a:p>
            <a:pPr marL="342900" indent="-342900">
              <a:buFont typeface="+mj-lt"/>
              <a:buAutoNum type="arabicPeriod"/>
            </a:pPr>
            <a:r>
              <a:rPr lang="en-US" sz="1200" dirty="0" smtClean="0"/>
              <a:t>resonance in the ripple between 3mA and 7mA (worst frequency component at 1.6 kHz).  What is the cause and can it happen at others current/voltage ranges? </a:t>
            </a:r>
          </a:p>
          <a:p>
            <a:pPr marL="342900" indent="-342900">
              <a:buFont typeface="+mj-lt"/>
              <a:buAutoNum type="arabicPeriod"/>
            </a:pPr>
            <a:r>
              <a:rPr lang="en-US" sz="1200" dirty="0" smtClean="0"/>
              <a:t>During HV processing, we experienced many trips, particularly OV.  Is there a way to change some of the trip parameters during processing to reduce the # of trips (assuming the safety of the supply is not compromised)?</a:t>
            </a:r>
          </a:p>
          <a:p>
            <a:pPr marL="342900" indent="-342900">
              <a:buFont typeface="+mj-lt"/>
              <a:buAutoNum type="arabicPeriod"/>
            </a:pPr>
            <a:r>
              <a:rPr lang="en-US" sz="1200" dirty="0" smtClean="0"/>
              <a:t> </a:t>
            </a:r>
            <a:r>
              <a:rPr lang="en-US" sz="1200" dirty="0"/>
              <a:t>We would like to have a way to use an external feedback signal for fine tuning the HV output (level and ripple).  With this, we can compensate for slow thermal drifts in the output voltage and ripple the </a:t>
            </a:r>
            <a:r>
              <a:rPr lang="en-US" sz="1200" dirty="0" err="1"/>
              <a:t>the</a:t>
            </a:r>
            <a:r>
              <a:rPr lang="en-US" sz="1200" dirty="0"/>
              <a:t> control circuitry might not pick up. </a:t>
            </a:r>
            <a:endParaRPr lang="en-US" sz="1200" dirty="0" smtClean="0"/>
          </a:p>
          <a:p>
            <a:pPr marL="342900" indent="-342900">
              <a:buFont typeface="+mj-lt"/>
              <a:buAutoNum type="arabicPeriod"/>
            </a:pPr>
            <a:r>
              <a:rPr lang="en-US" sz="1200" dirty="0"/>
              <a:t>The output signals (on the front panel)  for voltage and current are very noisy.  We don’t know if the ‘noise’ we see is a real voltage fluctuation or just noise.  We have already mentioned that the supply radiates a lot of EMI, could this be getting into the control board and control signals? </a:t>
            </a:r>
            <a:endParaRPr lang="en-US" sz="1200" dirty="0" smtClean="0"/>
          </a:p>
          <a:p>
            <a:pPr marL="342900" indent="-342900">
              <a:buFont typeface="+mj-lt"/>
              <a:buAutoNum type="arabicPeriod"/>
            </a:pPr>
            <a:r>
              <a:rPr lang="en-US" sz="1200" dirty="0"/>
              <a:t>The water flow/ SF6 temperature interlock circuit trips a few times a </a:t>
            </a:r>
            <a:r>
              <a:rPr lang="en-US" sz="1200" dirty="0" smtClean="0"/>
              <a:t>week</a:t>
            </a:r>
          </a:p>
          <a:p>
            <a:pPr marL="342900" indent="-342900">
              <a:buFont typeface="+mj-lt"/>
              <a:buAutoNum type="arabicPeriod"/>
            </a:pPr>
            <a:r>
              <a:rPr lang="en-US" sz="1200" dirty="0"/>
              <a:t>Any better ways we can monitor the ripple? </a:t>
            </a:r>
            <a:endParaRPr lang="en-US" sz="1200" dirty="0" smtClean="0"/>
          </a:p>
          <a:p>
            <a:pPr marL="342900" indent="-342900">
              <a:buFont typeface="+mj-lt"/>
              <a:buAutoNum type="arabicPeriod"/>
            </a:pPr>
            <a:endParaRPr lang="en-US" sz="1200" dirty="0" smtClean="0"/>
          </a:p>
          <a:p>
            <a:pPr marL="342900" indent="-342900">
              <a:buFont typeface="+mj-lt"/>
              <a:buAutoNum type="arabicPeriod"/>
            </a:pPr>
            <a:endParaRPr lang="en-US" sz="1200" dirty="0"/>
          </a:p>
        </p:txBody>
      </p:sp>
      <p:sp>
        <p:nvSpPr>
          <p:cNvPr id="3" name="TextBox 2"/>
          <p:cNvSpPr txBox="1"/>
          <p:nvPr/>
        </p:nvSpPr>
        <p:spPr>
          <a:xfrm>
            <a:off x="970844" y="5249333"/>
            <a:ext cx="7710312" cy="646331"/>
          </a:xfrm>
          <a:prstGeom prst="rect">
            <a:avLst/>
          </a:prstGeom>
          <a:noFill/>
        </p:spPr>
        <p:txBody>
          <a:bodyPr wrap="square" rtlCol="0">
            <a:spAutoFit/>
          </a:bodyPr>
          <a:lstStyle/>
          <a:p>
            <a:r>
              <a:rPr lang="en-US" dirty="0" smtClean="0"/>
              <a:t>Based on all of these issues, we sent the entire supply back to Kaiser for upgrades</a:t>
            </a:r>
            <a:endParaRPr lang="en-US" dirty="0"/>
          </a:p>
        </p:txBody>
      </p:sp>
      <p:sp>
        <p:nvSpPr>
          <p:cNvPr id="4" name="TextBox 3"/>
          <p:cNvSpPr txBox="1"/>
          <p:nvPr/>
        </p:nvSpPr>
        <p:spPr>
          <a:xfrm>
            <a:off x="2122311" y="203200"/>
            <a:ext cx="5192889" cy="461665"/>
          </a:xfrm>
          <a:prstGeom prst="rect">
            <a:avLst/>
          </a:prstGeom>
          <a:noFill/>
        </p:spPr>
        <p:txBody>
          <a:bodyPr wrap="square" rtlCol="0">
            <a:spAutoFit/>
          </a:bodyPr>
          <a:lstStyle/>
          <a:p>
            <a:pPr algn="ctr"/>
            <a:r>
              <a:rPr lang="en-US" sz="2400" dirty="0" smtClean="0"/>
              <a:t>Kaiser HVPS issues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V 013.jpg"/>
          <p:cNvPicPr>
            <a:picLocks noChangeAspect="1"/>
          </p:cNvPicPr>
          <p:nvPr/>
        </p:nvPicPr>
        <p:blipFill>
          <a:blip r:embed="rId2" cstate="print"/>
          <a:stretch>
            <a:fillRect/>
          </a:stretch>
        </p:blipFill>
        <p:spPr>
          <a:xfrm>
            <a:off x="756356" y="448734"/>
            <a:ext cx="3363383" cy="4484510"/>
          </a:xfrm>
          <a:prstGeom prst="rect">
            <a:avLst/>
          </a:prstGeom>
        </p:spPr>
      </p:pic>
      <p:pic>
        <p:nvPicPr>
          <p:cNvPr id="3" name="Picture 2" descr="HV 007.jpg"/>
          <p:cNvPicPr>
            <a:picLocks noChangeAspect="1"/>
          </p:cNvPicPr>
          <p:nvPr/>
        </p:nvPicPr>
        <p:blipFill>
          <a:blip r:embed="rId3" cstate="print"/>
          <a:stretch>
            <a:fillRect/>
          </a:stretch>
        </p:blipFill>
        <p:spPr>
          <a:xfrm>
            <a:off x="4391378" y="420511"/>
            <a:ext cx="3431822" cy="4575763"/>
          </a:xfrm>
          <a:prstGeom prst="rect">
            <a:avLst/>
          </a:prstGeom>
        </p:spPr>
      </p:pic>
      <p:sp>
        <p:nvSpPr>
          <p:cNvPr id="4" name="TextBox 3"/>
          <p:cNvSpPr txBox="1"/>
          <p:nvPr/>
        </p:nvSpPr>
        <p:spPr>
          <a:xfrm>
            <a:off x="643467" y="5429956"/>
            <a:ext cx="7687733" cy="646331"/>
          </a:xfrm>
          <a:prstGeom prst="rect">
            <a:avLst/>
          </a:prstGeom>
          <a:noFill/>
        </p:spPr>
        <p:txBody>
          <a:bodyPr wrap="square" rtlCol="0">
            <a:spAutoFit/>
          </a:bodyPr>
          <a:lstStyle/>
          <a:p>
            <a:r>
              <a:rPr lang="en-US" dirty="0" smtClean="0"/>
              <a:t>While the Kaiser supply was out for repair, we used a -500kV, 1.5 mA Glassman supply for gun processing and low current operations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_LOCAL\2010\operations\bent boards 002.jpg"/>
          <p:cNvPicPr>
            <a:picLocks noChangeAspect="1" noChangeArrowheads="1"/>
          </p:cNvPicPr>
          <p:nvPr/>
        </p:nvPicPr>
        <p:blipFill>
          <a:blip r:embed="rId2" cstate="print"/>
          <a:srcRect/>
          <a:stretch>
            <a:fillRect/>
          </a:stretch>
        </p:blipFill>
        <p:spPr bwMode="auto">
          <a:xfrm>
            <a:off x="4942595" y="769371"/>
            <a:ext cx="3998205" cy="5331215"/>
          </a:xfrm>
          <a:prstGeom prst="rect">
            <a:avLst/>
          </a:prstGeom>
          <a:noFill/>
        </p:spPr>
      </p:pic>
      <p:pic>
        <p:nvPicPr>
          <p:cNvPr id="1027" name="Picture 3" descr="C:\USER_LOCAL\2010\operations\oct04_3.png"/>
          <p:cNvPicPr>
            <a:picLocks noChangeAspect="1" noChangeArrowheads="1"/>
          </p:cNvPicPr>
          <p:nvPr/>
        </p:nvPicPr>
        <p:blipFill>
          <a:blip r:embed="rId3" cstate="print"/>
          <a:srcRect/>
          <a:stretch>
            <a:fillRect/>
          </a:stretch>
        </p:blipFill>
        <p:spPr bwMode="auto">
          <a:xfrm>
            <a:off x="225777" y="609601"/>
            <a:ext cx="5682083" cy="4600046"/>
          </a:xfrm>
          <a:prstGeom prst="rect">
            <a:avLst/>
          </a:prstGeom>
          <a:noFill/>
        </p:spPr>
      </p:pic>
      <p:sp>
        <p:nvSpPr>
          <p:cNvPr id="5" name="TextBox 4"/>
          <p:cNvSpPr txBox="1"/>
          <p:nvPr/>
        </p:nvSpPr>
        <p:spPr>
          <a:xfrm>
            <a:off x="428978" y="5633156"/>
            <a:ext cx="4323644" cy="923330"/>
          </a:xfrm>
          <a:prstGeom prst="rect">
            <a:avLst/>
          </a:prstGeom>
          <a:noFill/>
        </p:spPr>
        <p:txBody>
          <a:bodyPr wrap="square" rtlCol="0">
            <a:spAutoFit/>
          </a:bodyPr>
          <a:lstStyle/>
          <a:p>
            <a:r>
              <a:rPr lang="en-US" dirty="0" smtClean="0"/>
              <a:t>Rebuilt the stack, adjusted some control board parameters, fixed HV divider compensation.  Has been working well since</a:t>
            </a:r>
            <a:endParaRPr lang="en-US" dirty="0"/>
          </a:p>
        </p:txBody>
      </p:sp>
      <p:sp>
        <p:nvSpPr>
          <p:cNvPr id="6" name="TextBox 5"/>
          <p:cNvSpPr txBox="1"/>
          <p:nvPr/>
        </p:nvSpPr>
        <p:spPr>
          <a:xfrm>
            <a:off x="1253067" y="3973689"/>
            <a:ext cx="1343377" cy="276999"/>
          </a:xfrm>
          <a:prstGeom prst="rect">
            <a:avLst/>
          </a:prstGeom>
          <a:noFill/>
        </p:spPr>
        <p:txBody>
          <a:bodyPr wrap="square" rtlCol="0">
            <a:spAutoFit/>
          </a:bodyPr>
          <a:lstStyle/>
          <a:p>
            <a:r>
              <a:rPr lang="en-US" sz="1200" dirty="0" smtClean="0"/>
              <a:t>voltage</a:t>
            </a:r>
            <a:endParaRPr lang="en-US" sz="1200" dirty="0"/>
          </a:p>
        </p:txBody>
      </p:sp>
      <p:sp>
        <p:nvSpPr>
          <p:cNvPr id="7" name="TextBox 6"/>
          <p:cNvSpPr txBox="1"/>
          <p:nvPr/>
        </p:nvSpPr>
        <p:spPr>
          <a:xfrm>
            <a:off x="784578" y="2940755"/>
            <a:ext cx="1343377" cy="276999"/>
          </a:xfrm>
          <a:prstGeom prst="rect">
            <a:avLst/>
          </a:prstGeom>
          <a:noFill/>
        </p:spPr>
        <p:txBody>
          <a:bodyPr wrap="square" rtlCol="0">
            <a:spAutoFit/>
          </a:bodyPr>
          <a:lstStyle/>
          <a:p>
            <a:r>
              <a:rPr lang="en-US" sz="1200" dirty="0" smtClean="0"/>
              <a:t>PMT</a:t>
            </a:r>
            <a:endParaRPr lang="en-US" sz="1200" dirty="0"/>
          </a:p>
        </p:txBody>
      </p:sp>
      <p:sp>
        <p:nvSpPr>
          <p:cNvPr id="8" name="TextBox 7"/>
          <p:cNvSpPr txBox="1"/>
          <p:nvPr/>
        </p:nvSpPr>
        <p:spPr>
          <a:xfrm>
            <a:off x="1840090" y="2528711"/>
            <a:ext cx="1343377" cy="276999"/>
          </a:xfrm>
          <a:prstGeom prst="rect">
            <a:avLst/>
          </a:prstGeom>
          <a:noFill/>
        </p:spPr>
        <p:txBody>
          <a:bodyPr wrap="square" rtlCol="0">
            <a:spAutoFit/>
          </a:bodyPr>
          <a:lstStyle/>
          <a:p>
            <a:r>
              <a:rPr lang="en-US" sz="1200" dirty="0"/>
              <a:t> </a:t>
            </a:r>
            <a:r>
              <a:rPr lang="en-US" sz="1200" dirty="0" smtClean="0"/>
              <a:t>current</a:t>
            </a:r>
            <a:endParaRPr lang="en-US" sz="1200" dirty="0"/>
          </a:p>
        </p:txBody>
      </p:sp>
      <p:sp>
        <p:nvSpPr>
          <p:cNvPr id="9" name="TextBox 8"/>
          <p:cNvSpPr txBox="1"/>
          <p:nvPr/>
        </p:nvSpPr>
        <p:spPr>
          <a:xfrm>
            <a:off x="4419600" y="3719689"/>
            <a:ext cx="1343377" cy="276999"/>
          </a:xfrm>
          <a:prstGeom prst="rect">
            <a:avLst/>
          </a:prstGeom>
          <a:noFill/>
        </p:spPr>
        <p:txBody>
          <a:bodyPr wrap="square" rtlCol="0">
            <a:spAutoFit/>
          </a:bodyPr>
          <a:lstStyle/>
          <a:p>
            <a:r>
              <a:rPr lang="en-US" sz="1200" dirty="0" smtClean="0"/>
              <a:t>Inverter current</a:t>
            </a:r>
            <a:endParaRPr lang="en-US" sz="1200" dirty="0"/>
          </a:p>
        </p:txBody>
      </p:sp>
      <p:sp>
        <p:nvSpPr>
          <p:cNvPr id="10" name="TextBox 9"/>
          <p:cNvSpPr txBox="1"/>
          <p:nvPr/>
        </p:nvSpPr>
        <p:spPr>
          <a:xfrm>
            <a:off x="6666089" y="1518355"/>
            <a:ext cx="1343377" cy="276999"/>
          </a:xfrm>
          <a:prstGeom prst="rect">
            <a:avLst/>
          </a:prstGeom>
          <a:solidFill>
            <a:schemeClr val="bg1"/>
          </a:solidFill>
        </p:spPr>
        <p:txBody>
          <a:bodyPr wrap="square" rtlCol="0">
            <a:spAutoFit/>
          </a:bodyPr>
          <a:lstStyle/>
          <a:p>
            <a:r>
              <a:rPr lang="en-US" sz="1200" dirty="0" smtClean="0"/>
              <a:t>Pinched boards</a:t>
            </a:r>
            <a:endParaRPr lang="en-US" sz="1200" dirty="0"/>
          </a:p>
        </p:txBody>
      </p:sp>
      <p:sp>
        <p:nvSpPr>
          <p:cNvPr id="11" name="TextBox 10"/>
          <p:cNvSpPr txBox="1"/>
          <p:nvPr/>
        </p:nvSpPr>
        <p:spPr>
          <a:xfrm>
            <a:off x="6107289" y="5147732"/>
            <a:ext cx="1343377" cy="461665"/>
          </a:xfrm>
          <a:prstGeom prst="rect">
            <a:avLst/>
          </a:prstGeom>
          <a:solidFill>
            <a:schemeClr val="bg1"/>
          </a:solidFill>
        </p:spPr>
        <p:txBody>
          <a:bodyPr wrap="square" rtlCol="0">
            <a:spAutoFit/>
          </a:bodyPr>
          <a:lstStyle/>
          <a:p>
            <a:r>
              <a:rPr lang="en-US" sz="1200" dirty="0" smtClean="0"/>
              <a:t>Arcing down the corner to </a:t>
            </a:r>
            <a:r>
              <a:rPr lang="en-US" sz="1200" dirty="0" err="1" smtClean="0"/>
              <a:t>gnd</a:t>
            </a:r>
            <a:endParaRPr lang="en-US" sz="1200" dirty="0"/>
          </a:p>
        </p:txBody>
      </p:sp>
      <p:sp>
        <p:nvSpPr>
          <p:cNvPr id="12" name="TextBox 11"/>
          <p:cNvSpPr txBox="1"/>
          <p:nvPr/>
        </p:nvSpPr>
        <p:spPr>
          <a:xfrm>
            <a:off x="846667" y="203200"/>
            <a:ext cx="7089422" cy="400110"/>
          </a:xfrm>
          <a:prstGeom prst="rect">
            <a:avLst/>
          </a:prstGeom>
          <a:noFill/>
        </p:spPr>
        <p:txBody>
          <a:bodyPr wrap="square" rtlCol="0">
            <a:spAutoFit/>
          </a:bodyPr>
          <a:lstStyle/>
          <a:p>
            <a:pPr algn="ctr"/>
            <a:r>
              <a:rPr lang="en-US" sz="2000" dirty="0" smtClean="0"/>
              <a:t>Kaiser HVPS problems after it was returned</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3956" y="677333"/>
            <a:ext cx="4673600" cy="523220"/>
          </a:xfrm>
          <a:prstGeom prst="rect">
            <a:avLst/>
          </a:prstGeom>
          <a:noFill/>
        </p:spPr>
        <p:txBody>
          <a:bodyPr wrap="square" rtlCol="0">
            <a:spAutoFit/>
          </a:bodyPr>
          <a:lstStyle/>
          <a:p>
            <a:pPr algn="ctr"/>
            <a:r>
              <a:rPr lang="en-US" sz="2800" dirty="0" smtClean="0"/>
              <a:t>Vacuum</a:t>
            </a:r>
            <a:endParaRPr lang="en-US" sz="2800" dirty="0"/>
          </a:p>
        </p:txBody>
      </p:sp>
      <p:sp>
        <p:nvSpPr>
          <p:cNvPr id="3" name="TextBox 2"/>
          <p:cNvSpPr txBox="1"/>
          <p:nvPr/>
        </p:nvSpPr>
        <p:spPr>
          <a:xfrm>
            <a:off x="891822" y="1444978"/>
            <a:ext cx="7236178" cy="2862322"/>
          </a:xfrm>
          <a:prstGeom prst="rect">
            <a:avLst/>
          </a:prstGeom>
          <a:noFill/>
        </p:spPr>
        <p:txBody>
          <a:bodyPr wrap="square" rtlCol="0">
            <a:spAutoFit/>
          </a:bodyPr>
          <a:lstStyle/>
          <a:p>
            <a:pPr>
              <a:buFont typeface="Arial" pitchFamily="34" charset="0"/>
              <a:buChar char="•"/>
            </a:pPr>
            <a:r>
              <a:rPr lang="en-US" dirty="0" smtClean="0"/>
              <a:t>Air-baked stainless steel, arrays of NEG’s, plus one large ion pump</a:t>
            </a:r>
          </a:p>
          <a:p>
            <a:pPr>
              <a:buFont typeface="Arial" pitchFamily="34" charset="0"/>
              <a:buChar char="•"/>
            </a:pPr>
            <a:r>
              <a:rPr lang="en-US" dirty="0" smtClean="0"/>
              <a:t>The vacuum (measured with an extractor gauge) is ~7e-12 Torr with the gate valves closed.</a:t>
            </a:r>
          </a:p>
          <a:p>
            <a:pPr>
              <a:buFont typeface="Arial" pitchFamily="34" charset="0"/>
              <a:buChar char="•"/>
            </a:pPr>
            <a:r>
              <a:rPr lang="en-US" dirty="0" smtClean="0"/>
              <a:t>One of the NEG arrays is not fully activated (shorted)</a:t>
            </a:r>
          </a:p>
          <a:p>
            <a:pPr>
              <a:buFont typeface="Arial" pitchFamily="34" charset="0"/>
              <a:buChar char="•"/>
            </a:pPr>
            <a:r>
              <a:rPr lang="en-US" dirty="0" smtClean="0"/>
              <a:t>With the gate valve opened, the gun vacuum increases to 1e-11 Torr.</a:t>
            </a:r>
          </a:p>
          <a:p>
            <a:pPr>
              <a:buFont typeface="Arial" pitchFamily="34" charset="0"/>
              <a:buChar char="•"/>
            </a:pPr>
            <a:r>
              <a:rPr lang="en-US" dirty="0" smtClean="0"/>
              <a:t>Between the gun and the ICM, the pressure is ~3e-10 Torr (valves closed)</a:t>
            </a:r>
          </a:p>
          <a:p>
            <a:pPr>
              <a:buFont typeface="Arial" pitchFamily="34" charset="0"/>
              <a:buChar char="•"/>
            </a:pPr>
            <a:r>
              <a:rPr lang="en-US" dirty="0" smtClean="0"/>
              <a:t>During normal beam ops, the gun vacuum does not increase</a:t>
            </a:r>
          </a:p>
          <a:p>
            <a:pPr>
              <a:buFont typeface="Arial" pitchFamily="34" charset="0"/>
              <a:buChar char="•"/>
            </a:pPr>
            <a:r>
              <a:rPr lang="en-US" dirty="0" smtClean="0"/>
              <a:t>During ‘events’ it increases momentarily to the 1e-10 to 1e-9 range</a:t>
            </a:r>
          </a:p>
          <a:p>
            <a:pPr>
              <a:buFont typeface="Arial" pitchFamily="34" charset="0"/>
              <a:buChar char="•"/>
            </a:pPr>
            <a:endParaRPr lang="en-US" dirty="0" smtClean="0"/>
          </a:p>
          <a:p>
            <a:pPr>
              <a:buFont typeface="Arial" pitchFamily="34" charset="0"/>
              <a:buChar char="•"/>
            </a:pPr>
            <a:endParaRPr lang="en-US" dirty="0"/>
          </a:p>
        </p:txBody>
      </p:sp>
      <p:pic>
        <p:nvPicPr>
          <p:cNvPr id="1026" name="Picture 2" descr="C:\USER_LOCAL\My Pictures\Cryomodule 019.jpg"/>
          <p:cNvPicPr>
            <a:picLocks noChangeAspect="1" noChangeArrowheads="1"/>
          </p:cNvPicPr>
          <p:nvPr/>
        </p:nvPicPr>
        <p:blipFill>
          <a:blip r:embed="rId2" cstate="print"/>
          <a:srcRect l="10529" r="14844"/>
          <a:stretch>
            <a:fillRect/>
          </a:stretch>
        </p:blipFill>
        <p:spPr bwMode="auto">
          <a:xfrm>
            <a:off x="5802489" y="3682564"/>
            <a:ext cx="3159829" cy="31754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4222" y="587022"/>
            <a:ext cx="4086578" cy="523220"/>
          </a:xfrm>
          <a:prstGeom prst="rect">
            <a:avLst/>
          </a:prstGeom>
          <a:noFill/>
        </p:spPr>
        <p:txBody>
          <a:bodyPr wrap="square" rtlCol="0">
            <a:spAutoFit/>
          </a:bodyPr>
          <a:lstStyle/>
          <a:p>
            <a:pPr algn="ctr"/>
            <a:r>
              <a:rPr lang="en-US" sz="2800" dirty="0" smtClean="0"/>
              <a:t>HV Insulator</a:t>
            </a:r>
            <a:endParaRPr lang="en-US" sz="2800" dirty="0"/>
          </a:p>
        </p:txBody>
      </p:sp>
      <p:sp>
        <p:nvSpPr>
          <p:cNvPr id="3" name="TextBox 2"/>
          <p:cNvSpPr txBox="1"/>
          <p:nvPr/>
        </p:nvSpPr>
        <p:spPr>
          <a:xfrm>
            <a:off x="1230489" y="1433689"/>
            <a:ext cx="5633155" cy="646331"/>
          </a:xfrm>
          <a:prstGeom prst="rect">
            <a:avLst/>
          </a:prstGeom>
          <a:noFill/>
        </p:spPr>
        <p:txBody>
          <a:bodyPr wrap="square" rtlCol="0">
            <a:spAutoFit/>
          </a:bodyPr>
          <a:lstStyle/>
          <a:p>
            <a:endParaRPr lang="en-US" dirty="0" smtClean="0"/>
          </a:p>
          <a:p>
            <a:endParaRPr lang="en-US" dirty="0"/>
          </a:p>
        </p:txBody>
      </p:sp>
      <p:sp>
        <p:nvSpPr>
          <p:cNvPr id="4" name="TextBox 3"/>
          <p:cNvSpPr txBox="1"/>
          <p:nvPr/>
        </p:nvSpPr>
        <p:spPr>
          <a:xfrm>
            <a:off x="541867" y="1444978"/>
            <a:ext cx="7981244" cy="1754326"/>
          </a:xfrm>
          <a:prstGeom prst="rect">
            <a:avLst/>
          </a:prstGeom>
          <a:noFill/>
        </p:spPr>
        <p:txBody>
          <a:bodyPr wrap="square" rtlCol="0">
            <a:spAutoFit/>
          </a:bodyPr>
          <a:lstStyle/>
          <a:p>
            <a:pPr>
              <a:buFont typeface="Arial" pitchFamily="34" charset="0"/>
              <a:buChar char="•"/>
            </a:pPr>
            <a:r>
              <a:rPr lang="en-US" dirty="0" smtClean="0"/>
              <a:t>We have all had problems with insulator braze joint reliability and with insulator punch-thru around 450 kV</a:t>
            </a:r>
          </a:p>
          <a:p>
            <a:pPr>
              <a:buFont typeface="Arial" pitchFamily="34" charset="0"/>
              <a:buChar char="•"/>
            </a:pPr>
            <a:r>
              <a:rPr lang="en-US" dirty="0" smtClean="0"/>
              <a:t>We believe the braze joint problem has been solved (see next page).</a:t>
            </a:r>
          </a:p>
          <a:p>
            <a:pPr>
              <a:buFont typeface="Arial" pitchFamily="34" charset="0"/>
              <a:buChar char="•"/>
            </a:pPr>
            <a:r>
              <a:rPr lang="en-US" dirty="0" smtClean="0"/>
              <a:t>With the assumption that having a slightly conductive insulator material will bleed away field emitted electrons that reach the insulator, we procured an insulator made with AL970CD (from Morgan, since discontinued).  </a:t>
            </a:r>
            <a:endParaRPr lang="en-US" dirty="0"/>
          </a:p>
        </p:txBody>
      </p:sp>
      <p:pic>
        <p:nvPicPr>
          <p:cNvPr id="2050" name="Picture 2" descr="C:\USER_LOCAL\My Pictures\gun rebuild 2009\tuner 009.jpg"/>
          <p:cNvPicPr>
            <a:picLocks noChangeAspect="1" noChangeArrowheads="1"/>
          </p:cNvPicPr>
          <p:nvPr/>
        </p:nvPicPr>
        <p:blipFill>
          <a:blip r:embed="rId2" cstate="print"/>
          <a:srcRect l="30848" t="10726" r="26135" b="31497"/>
          <a:stretch>
            <a:fillRect/>
          </a:stretch>
        </p:blipFill>
        <p:spPr bwMode="auto">
          <a:xfrm>
            <a:off x="432020" y="3262490"/>
            <a:ext cx="1872108" cy="3352800"/>
          </a:xfrm>
          <a:prstGeom prst="rect">
            <a:avLst/>
          </a:prstGeom>
          <a:noFill/>
        </p:spPr>
      </p:pic>
      <p:pic>
        <p:nvPicPr>
          <p:cNvPr id="2051" name="Picture 3" descr="C:\USER_LOCAL\My Pictures\gun rebuild 2009\puncture.png"/>
          <p:cNvPicPr>
            <a:picLocks noChangeAspect="1" noChangeArrowheads="1"/>
          </p:cNvPicPr>
          <p:nvPr/>
        </p:nvPicPr>
        <p:blipFill>
          <a:blip r:embed="rId3" cstate="print"/>
          <a:srcRect/>
          <a:stretch>
            <a:fillRect/>
          </a:stretch>
        </p:blipFill>
        <p:spPr bwMode="auto">
          <a:xfrm>
            <a:off x="6528702" y="4086578"/>
            <a:ext cx="2457254" cy="1845910"/>
          </a:xfrm>
          <a:prstGeom prst="rect">
            <a:avLst/>
          </a:prstGeom>
          <a:noFill/>
        </p:spPr>
      </p:pic>
      <p:sp>
        <p:nvSpPr>
          <p:cNvPr id="7" name="TextBox 6"/>
          <p:cNvSpPr txBox="1"/>
          <p:nvPr/>
        </p:nvSpPr>
        <p:spPr>
          <a:xfrm>
            <a:off x="2551289" y="3533422"/>
            <a:ext cx="3544711" cy="1754326"/>
          </a:xfrm>
          <a:prstGeom prst="rect">
            <a:avLst/>
          </a:prstGeom>
          <a:noFill/>
        </p:spPr>
        <p:txBody>
          <a:bodyPr wrap="square" rtlCol="0">
            <a:spAutoFit/>
          </a:bodyPr>
          <a:lstStyle/>
          <a:p>
            <a:pPr>
              <a:buFont typeface="Arial" pitchFamily="34" charset="0"/>
              <a:buChar char="•"/>
            </a:pPr>
            <a:r>
              <a:rPr lang="en-US" dirty="0" smtClean="0"/>
              <a:t>Unfortunately, had a punch-thru at 450kV, so it appears to be no better than plain alumina</a:t>
            </a:r>
          </a:p>
          <a:p>
            <a:pPr>
              <a:buFont typeface="Arial" pitchFamily="34" charset="0"/>
              <a:buChar char="•"/>
            </a:pPr>
            <a:r>
              <a:rPr lang="en-US" dirty="0" smtClean="0"/>
              <a:t>Now, can run beam at 350kV, and probably higher with further processing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_LOCAL\2010\Book chapter\Figures final\f22.png"/>
          <p:cNvPicPr>
            <a:picLocks noChangeAspect="1" noChangeArrowheads="1"/>
          </p:cNvPicPr>
          <p:nvPr/>
        </p:nvPicPr>
        <p:blipFill>
          <a:blip r:embed="rId2" cstate="print"/>
          <a:srcRect/>
          <a:stretch>
            <a:fillRect/>
          </a:stretch>
        </p:blipFill>
        <p:spPr bwMode="auto">
          <a:xfrm>
            <a:off x="2052285" y="360539"/>
            <a:ext cx="4992687" cy="4125913"/>
          </a:xfrm>
          <a:prstGeom prst="rect">
            <a:avLst/>
          </a:prstGeom>
          <a:noFill/>
        </p:spPr>
      </p:pic>
      <p:sp>
        <p:nvSpPr>
          <p:cNvPr id="3" name="TextBox 2"/>
          <p:cNvSpPr txBox="1"/>
          <p:nvPr/>
        </p:nvSpPr>
        <p:spPr>
          <a:xfrm>
            <a:off x="903111" y="4910667"/>
            <a:ext cx="7800622" cy="646331"/>
          </a:xfrm>
          <a:prstGeom prst="rect">
            <a:avLst/>
          </a:prstGeom>
          <a:noFill/>
        </p:spPr>
        <p:txBody>
          <a:bodyPr wrap="square" rtlCol="0">
            <a:spAutoFit/>
          </a:bodyPr>
          <a:lstStyle/>
          <a:p>
            <a:r>
              <a:rPr lang="en-US" dirty="0" smtClean="0"/>
              <a:t>New braze design, first implemented by Kyocera. Has performed great so far.</a:t>
            </a:r>
          </a:p>
          <a:p>
            <a:r>
              <a:rPr lang="en-US" dirty="0" smtClean="0"/>
              <a:t>Now have a number of reliable vendors for brazing (not CPI . .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111" y="428978"/>
            <a:ext cx="4865511" cy="461665"/>
          </a:xfrm>
          <a:prstGeom prst="rect">
            <a:avLst/>
          </a:prstGeom>
          <a:noFill/>
        </p:spPr>
        <p:txBody>
          <a:bodyPr wrap="square" rtlCol="0">
            <a:spAutoFit/>
          </a:bodyPr>
          <a:lstStyle/>
          <a:p>
            <a:pPr algn="ctr"/>
            <a:r>
              <a:rPr lang="en-US" sz="2400" dirty="0" smtClean="0"/>
              <a:t>Gun Rebuild</a:t>
            </a:r>
            <a:endParaRPr lang="en-US" sz="2400" dirty="0"/>
          </a:p>
        </p:txBody>
      </p:sp>
      <p:sp>
        <p:nvSpPr>
          <p:cNvPr id="3" name="TextBox 2"/>
          <p:cNvSpPr txBox="1"/>
          <p:nvPr/>
        </p:nvSpPr>
        <p:spPr>
          <a:xfrm>
            <a:off x="1128889" y="1264356"/>
            <a:ext cx="6987822" cy="4062651"/>
          </a:xfrm>
          <a:prstGeom prst="rect">
            <a:avLst/>
          </a:prstGeom>
          <a:noFill/>
        </p:spPr>
        <p:txBody>
          <a:bodyPr wrap="square" rtlCol="0">
            <a:spAutoFit/>
          </a:bodyPr>
          <a:lstStyle/>
          <a:p>
            <a:r>
              <a:rPr lang="en-US" dirty="0" smtClean="0"/>
              <a:t>For the last build, we went to extreme lengths to keep dust and particles out of the gun</a:t>
            </a:r>
          </a:p>
          <a:p>
            <a:pPr lvl="1">
              <a:buFont typeface="Arial" pitchFamily="34" charset="0"/>
              <a:buChar char="•"/>
            </a:pPr>
            <a:r>
              <a:rPr lang="en-US" dirty="0" smtClean="0"/>
              <a:t>Used SRF techniques</a:t>
            </a:r>
          </a:p>
          <a:p>
            <a:pPr lvl="1">
              <a:buFont typeface="Arial" pitchFamily="34" charset="0"/>
              <a:buChar char="•"/>
            </a:pPr>
            <a:r>
              <a:rPr lang="en-US" dirty="0" smtClean="0"/>
              <a:t>High pressure rinsed most components</a:t>
            </a:r>
          </a:p>
          <a:p>
            <a:pPr lvl="1">
              <a:buFont typeface="Arial" pitchFamily="34" charset="0"/>
              <a:buChar char="•"/>
            </a:pPr>
            <a:r>
              <a:rPr lang="en-US" dirty="0" smtClean="0"/>
              <a:t>Thoroughly rinsed others (NEG’s for example, had many particles)</a:t>
            </a:r>
          </a:p>
          <a:p>
            <a:pPr lvl="1">
              <a:buFont typeface="Arial" pitchFamily="34" charset="0"/>
              <a:buChar char="•"/>
            </a:pPr>
            <a:r>
              <a:rPr lang="en-US" dirty="0" smtClean="0"/>
              <a:t>All parts cleaned in a clean room (bolts, gaskets, flanges too)</a:t>
            </a:r>
          </a:p>
          <a:p>
            <a:pPr lvl="1">
              <a:buFont typeface="Arial" pitchFamily="34" charset="0"/>
              <a:buChar char="•"/>
            </a:pPr>
            <a:r>
              <a:rPr lang="en-US" dirty="0" smtClean="0"/>
              <a:t>Assembly was all in a clean room</a:t>
            </a:r>
          </a:p>
          <a:p>
            <a:pPr lvl="1">
              <a:buFont typeface="Arial" pitchFamily="34" charset="0"/>
              <a:buChar char="•"/>
            </a:pPr>
            <a:r>
              <a:rPr lang="en-US" dirty="0" smtClean="0"/>
              <a:t>Used .003 um filtered N2 + a particle counter to blow off parts and quantitatively measure when the particles were removed</a:t>
            </a:r>
          </a:p>
          <a:p>
            <a:pPr lvl="1">
              <a:buFont typeface="Arial" pitchFamily="34" charset="0"/>
              <a:buChar char="•"/>
            </a:pPr>
            <a:r>
              <a:rPr lang="en-US" dirty="0" smtClean="0"/>
              <a:t>Did not use silver plated screws (instead used screws of different materials) – have found silver shards in the past</a:t>
            </a:r>
          </a:p>
          <a:p>
            <a:pPr lvl="1">
              <a:buFont typeface="Arial" pitchFamily="34" charset="0"/>
              <a:buChar char="•"/>
            </a:pPr>
            <a:r>
              <a:rPr lang="en-US" dirty="0" smtClean="0"/>
              <a:t>Slow, controlled pump down methods</a:t>
            </a:r>
          </a:p>
          <a:p>
            <a:pPr lvl="1">
              <a:buFont typeface="Arial" pitchFamily="34" charset="0"/>
              <a:buChar char="•"/>
            </a:pPr>
            <a:endParaRPr lang="en-US" dirty="0" smtClean="0"/>
          </a:p>
          <a:p>
            <a:pPr lvl="1"/>
            <a:r>
              <a:rPr lang="en-US" sz="2400" dirty="0" smtClean="0"/>
              <a:t>Was it all worth it?</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_LOCAL\My Pictures\gun rebuild 2009\tuner 003.jpg"/>
          <p:cNvPicPr>
            <a:picLocks noChangeAspect="1" noChangeArrowheads="1"/>
          </p:cNvPicPr>
          <p:nvPr/>
        </p:nvPicPr>
        <p:blipFill>
          <a:blip r:embed="rId2" cstate="print"/>
          <a:srcRect/>
          <a:stretch>
            <a:fillRect/>
          </a:stretch>
        </p:blipFill>
        <p:spPr bwMode="auto">
          <a:xfrm>
            <a:off x="437053" y="190161"/>
            <a:ext cx="4810104" cy="64138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5556" y="564444"/>
            <a:ext cx="5328355" cy="461665"/>
          </a:xfrm>
          <a:prstGeom prst="rect">
            <a:avLst/>
          </a:prstGeom>
          <a:noFill/>
        </p:spPr>
        <p:txBody>
          <a:bodyPr wrap="square" rtlCol="0">
            <a:spAutoFit/>
          </a:bodyPr>
          <a:lstStyle/>
          <a:p>
            <a:pPr algn="ctr"/>
            <a:r>
              <a:rPr lang="en-US" sz="2400" dirty="0" smtClean="0"/>
              <a:t>HV Conditioning</a:t>
            </a:r>
            <a:endParaRPr lang="en-US" sz="2400" dirty="0"/>
          </a:p>
        </p:txBody>
      </p:sp>
      <p:sp>
        <p:nvSpPr>
          <p:cNvPr id="3" name="TextBox 2"/>
          <p:cNvSpPr txBox="1"/>
          <p:nvPr/>
        </p:nvSpPr>
        <p:spPr>
          <a:xfrm>
            <a:off x="959556" y="1591733"/>
            <a:ext cx="7563555" cy="1754326"/>
          </a:xfrm>
          <a:prstGeom prst="rect">
            <a:avLst/>
          </a:prstGeom>
          <a:noFill/>
        </p:spPr>
        <p:txBody>
          <a:bodyPr wrap="square" rtlCol="0">
            <a:spAutoFit/>
          </a:bodyPr>
          <a:lstStyle/>
          <a:p>
            <a:pPr>
              <a:buFont typeface="Arial" pitchFamily="34" charset="0"/>
              <a:buChar char="•"/>
            </a:pPr>
            <a:r>
              <a:rPr lang="en-US" dirty="0" smtClean="0"/>
              <a:t>All of our insulators have failed at ~445 kV</a:t>
            </a:r>
          </a:p>
          <a:p>
            <a:pPr>
              <a:buFont typeface="Arial" pitchFamily="34" charset="0"/>
              <a:buChar char="•"/>
            </a:pPr>
            <a:r>
              <a:rPr lang="en-US" dirty="0" err="1" smtClean="0"/>
              <a:t>Jlab</a:t>
            </a:r>
            <a:r>
              <a:rPr lang="en-US" dirty="0" smtClean="0"/>
              <a:t> and Daresbury devices also fail in this range</a:t>
            </a:r>
          </a:p>
          <a:p>
            <a:pPr>
              <a:buFont typeface="Arial" pitchFamily="34" charset="0"/>
              <a:buChar char="•"/>
            </a:pPr>
            <a:r>
              <a:rPr lang="en-US" dirty="0" smtClean="0"/>
              <a:t>The Cornell insulators are larger diameter, but still fail at the same voltage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r="-11131" b="-5032"/>
          <a:stretch>
            <a:fillRect/>
          </a:stretch>
        </p:blipFill>
        <p:spPr bwMode="auto">
          <a:xfrm>
            <a:off x="2630312" y="160266"/>
            <a:ext cx="3598510" cy="636471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V 006.jpg"/>
          <p:cNvPicPr>
            <a:picLocks noChangeAspect="1"/>
          </p:cNvPicPr>
          <p:nvPr/>
        </p:nvPicPr>
        <p:blipFill>
          <a:blip r:embed="rId2" cstate="print"/>
          <a:stretch>
            <a:fillRect/>
          </a:stretch>
        </p:blipFill>
        <p:spPr>
          <a:xfrm>
            <a:off x="2286000" y="685800"/>
            <a:ext cx="3657600" cy="4876800"/>
          </a:xfrm>
          <a:prstGeom prst="rect">
            <a:avLst/>
          </a:prstGeom>
        </p:spPr>
      </p:pic>
      <p:sp>
        <p:nvSpPr>
          <p:cNvPr id="5" name="TextBox 4"/>
          <p:cNvSpPr txBox="1"/>
          <p:nvPr/>
        </p:nvSpPr>
        <p:spPr>
          <a:xfrm>
            <a:off x="304800" y="1981200"/>
            <a:ext cx="1600200" cy="2308324"/>
          </a:xfrm>
          <a:prstGeom prst="rect">
            <a:avLst/>
          </a:prstGeom>
          <a:noFill/>
        </p:spPr>
        <p:txBody>
          <a:bodyPr wrap="square" rtlCol="0">
            <a:spAutoFit/>
          </a:bodyPr>
          <a:lstStyle/>
          <a:p>
            <a:r>
              <a:rPr lang="en-US" dirty="0" smtClean="0"/>
              <a:t>Interior of SF6 tank, insulator side (round dome is missing)</a:t>
            </a:r>
          </a:p>
          <a:p>
            <a:endParaRPr lang="en-US" dirty="0"/>
          </a:p>
          <a:p>
            <a:r>
              <a:rPr lang="en-US" dirty="0" smtClean="0"/>
              <a:t>Location of punch-thru</a:t>
            </a:r>
            <a:endParaRPr lang="en-US" dirty="0"/>
          </a:p>
        </p:txBody>
      </p:sp>
      <p:cxnSp>
        <p:nvCxnSpPr>
          <p:cNvPr id="7" name="Straight Arrow Connector 6"/>
          <p:cNvCxnSpPr/>
          <p:nvPr/>
        </p:nvCxnSpPr>
        <p:spPr>
          <a:xfrm flipV="1">
            <a:off x="1570383" y="3806687"/>
            <a:ext cx="1600200" cy="1490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50" name="Picture 2" descr="C:\USER_LOCAL\2010\HV\HV issues\Cryomodule 027.jpg"/>
          <p:cNvPicPr>
            <a:picLocks noChangeAspect="1" noChangeArrowheads="1"/>
          </p:cNvPicPr>
          <p:nvPr/>
        </p:nvPicPr>
        <p:blipFill>
          <a:blip r:embed="rId3" cstate="print"/>
          <a:srcRect/>
          <a:stretch>
            <a:fillRect/>
          </a:stretch>
        </p:blipFill>
        <p:spPr bwMode="auto">
          <a:xfrm>
            <a:off x="5602532" y="3973689"/>
            <a:ext cx="3541468" cy="265594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V 007.jpg"/>
          <p:cNvPicPr>
            <a:picLocks noChangeAspect="1"/>
          </p:cNvPicPr>
          <p:nvPr/>
        </p:nvPicPr>
        <p:blipFill>
          <a:blip r:embed="rId2" cstate="print"/>
          <a:stretch>
            <a:fillRect/>
          </a:stretch>
        </p:blipFill>
        <p:spPr>
          <a:xfrm>
            <a:off x="2438400" y="533400"/>
            <a:ext cx="4114800" cy="5486400"/>
          </a:xfrm>
          <a:prstGeom prst="rect">
            <a:avLst/>
          </a:prstGeom>
        </p:spPr>
      </p:pic>
      <p:sp>
        <p:nvSpPr>
          <p:cNvPr id="5" name="TextBox 4"/>
          <p:cNvSpPr txBox="1"/>
          <p:nvPr/>
        </p:nvSpPr>
        <p:spPr>
          <a:xfrm>
            <a:off x="304800" y="1828800"/>
            <a:ext cx="1828800" cy="1477328"/>
          </a:xfrm>
          <a:prstGeom prst="rect">
            <a:avLst/>
          </a:prstGeom>
          <a:noFill/>
        </p:spPr>
        <p:txBody>
          <a:bodyPr wrap="square" rtlCol="0">
            <a:spAutoFit/>
          </a:bodyPr>
          <a:lstStyle/>
          <a:p>
            <a:r>
              <a:rPr lang="en-US" dirty="0" smtClean="0"/>
              <a:t>Glassman HVPS, much higher stored energy than the Kaiser supply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V 010.jpg"/>
          <p:cNvPicPr>
            <a:picLocks noChangeAspect="1"/>
          </p:cNvPicPr>
          <p:nvPr/>
        </p:nvPicPr>
        <p:blipFill>
          <a:blip r:embed="rId2" cstate="print"/>
          <a:stretch>
            <a:fillRect/>
          </a:stretch>
        </p:blipFill>
        <p:spPr>
          <a:xfrm>
            <a:off x="1828800" y="609600"/>
            <a:ext cx="5791200" cy="4343400"/>
          </a:xfrm>
          <a:prstGeom prst="rect">
            <a:avLst/>
          </a:prstGeom>
        </p:spPr>
      </p:pic>
      <p:sp>
        <p:nvSpPr>
          <p:cNvPr id="5" name="TextBox 4"/>
          <p:cNvSpPr txBox="1"/>
          <p:nvPr/>
        </p:nvSpPr>
        <p:spPr>
          <a:xfrm>
            <a:off x="685800" y="5334000"/>
            <a:ext cx="8001000" cy="923330"/>
          </a:xfrm>
          <a:prstGeom prst="rect">
            <a:avLst/>
          </a:prstGeom>
          <a:noFill/>
        </p:spPr>
        <p:txBody>
          <a:bodyPr wrap="square" rtlCol="0">
            <a:spAutoFit/>
          </a:bodyPr>
          <a:lstStyle/>
          <a:p>
            <a:r>
              <a:rPr lang="en-US" dirty="0" smtClean="0"/>
              <a:t>Processing resistor. The resistor is 100 Mohm.  We usually put a second resistor on the right side where the tube is, but I ran out of resistors.  Pressurized to 1 atm (abs).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_LOCAL\My Pictures\Viewer 017.jpg"/>
          <p:cNvPicPr>
            <a:picLocks noChangeAspect="1" noChangeArrowheads="1"/>
          </p:cNvPicPr>
          <p:nvPr/>
        </p:nvPicPr>
        <p:blipFill>
          <a:blip r:embed="rId2" cstate="print"/>
          <a:srcRect/>
          <a:stretch>
            <a:fillRect/>
          </a:stretch>
        </p:blipFill>
        <p:spPr bwMode="auto">
          <a:xfrm>
            <a:off x="1485900" y="1114425"/>
            <a:ext cx="6170613" cy="4627563"/>
          </a:xfrm>
          <a:prstGeom prst="rect">
            <a:avLst/>
          </a:prstGeom>
          <a:noFill/>
        </p:spPr>
      </p:pic>
      <p:sp>
        <p:nvSpPr>
          <p:cNvPr id="3" name="TextBox 2"/>
          <p:cNvSpPr txBox="1"/>
          <p:nvPr/>
        </p:nvSpPr>
        <p:spPr>
          <a:xfrm>
            <a:off x="1311965" y="6092687"/>
            <a:ext cx="5953539" cy="369332"/>
          </a:xfrm>
          <a:prstGeom prst="rect">
            <a:avLst/>
          </a:prstGeom>
          <a:noFill/>
        </p:spPr>
        <p:txBody>
          <a:bodyPr wrap="square" rtlCol="0">
            <a:spAutoFit/>
          </a:bodyPr>
          <a:lstStyle/>
          <a:p>
            <a:r>
              <a:rPr lang="en-US" dirty="0" smtClean="0"/>
              <a:t>Here is the older configuration when we use the Kaiser Supply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_LOCAL\My Pictures\gun rebuild 2009\Cryomodule 029.jpg"/>
          <p:cNvPicPr>
            <a:picLocks noChangeAspect="1" noChangeArrowheads="1"/>
          </p:cNvPicPr>
          <p:nvPr/>
        </p:nvPicPr>
        <p:blipFill>
          <a:blip r:embed="rId2" cstate="print"/>
          <a:srcRect/>
          <a:stretch>
            <a:fillRect/>
          </a:stretch>
        </p:blipFill>
        <p:spPr bwMode="auto">
          <a:xfrm>
            <a:off x="314643" y="199074"/>
            <a:ext cx="6940922" cy="5205394"/>
          </a:xfrm>
          <a:prstGeom prst="rect">
            <a:avLst/>
          </a:prstGeom>
          <a:noFill/>
        </p:spPr>
      </p:pic>
      <p:sp>
        <p:nvSpPr>
          <p:cNvPr id="3" name="TextBox 2"/>
          <p:cNvSpPr txBox="1"/>
          <p:nvPr/>
        </p:nvSpPr>
        <p:spPr>
          <a:xfrm>
            <a:off x="1689652" y="5874026"/>
            <a:ext cx="4860235" cy="369332"/>
          </a:xfrm>
          <a:prstGeom prst="rect">
            <a:avLst/>
          </a:prstGeom>
          <a:noFill/>
        </p:spPr>
        <p:txBody>
          <a:bodyPr wrap="square" rtlCol="0">
            <a:spAutoFit/>
          </a:bodyPr>
          <a:lstStyle/>
          <a:p>
            <a:r>
              <a:rPr lang="en-US" dirty="0" smtClean="0"/>
              <a:t>Damaged resistor - open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1143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2895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60444" y="1600200"/>
            <a:ext cx="76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2087" y="576470"/>
            <a:ext cx="1143000" cy="461665"/>
          </a:xfrm>
          <a:prstGeom prst="rect">
            <a:avLst/>
          </a:prstGeom>
          <a:noFill/>
        </p:spPr>
        <p:txBody>
          <a:bodyPr wrap="square" rtlCol="0">
            <a:spAutoFit/>
          </a:bodyPr>
          <a:lstStyle/>
          <a:p>
            <a:r>
              <a:rPr lang="en-US" sz="1200" dirty="0" smtClean="0"/>
              <a:t>30 mm diameter</a:t>
            </a:r>
            <a:endParaRPr lang="en-US" sz="1200" dirty="0"/>
          </a:p>
        </p:txBody>
      </p:sp>
      <p:cxnSp>
        <p:nvCxnSpPr>
          <p:cNvPr id="9" name="Straight Arrow Connector 8"/>
          <p:cNvCxnSpPr>
            <a:endCxn id="4" idx="0"/>
          </p:cNvCxnSpPr>
          <p:nvPr/>
        </p:nvCxnSpPr>
        <p:spPr>
          <a:xfrm rot="5400000">
            <a:off x="1545536" y="1028700"/>
            <a:ext cx="168965" cy="59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188843" y="2256182"/>
            <a:ext cx="2156791" cy="993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8539" y="2448339"/>
            <a:ext cx="1143000" cy="276999"/>
          </a:xfrm>
          <a:prstGeom prst="rect">
            <a:avLst/>
          </a:prstGeom>
          <a:noFill/>
        </p:spPr>
        <p:txBody>
          <a:bodyPr wrap="square" rtlCol="0">
            <a:spAutoFit/>
          </a:bodyPr>
          <a:lstStyle/>
          <a:p>
            <a:r>
              <a:rPr lang="en-US" sz="1200" dirty="0" smtClean="0"/>
              <a:t>125 mm</a:t>
            </a:r>
            <a:endParaRPr lang="en-US" sz="1200" dirty="0"/>
          </a:p>
        </p:txBody>
      </p:sp>
      <p:sp>
        <p:nvSpPr>
          <p:cNvPr id="13" name="Rectangle 12"/>
          <p:cNvSpPr/>
          <p:nvPr/>
        </p:nvSpPr>
        <p:spPr>
          <a:xfrm>
            <a:off x="1659835" y="1878496"/>
            <a:ext cx="3429000" cy="71561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13244" y="11761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13244" y="29287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2088" y="1633331"/>
            <a:ext cx="76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67000" y="2667000"/>
            <a:ext cx="1143000" cy="830997"/>
          </a:xfrm>
          <a:prstGeom prst="rect">
            <a:avLst/>
          </a:prstGeom>
          <a:noFill/>
        </p:spPr>
        <p:txBody>
          <a:bodyPr wrap="square" rtlCol="0">
            <a:spAutoFit/>
          </a:bodyPr>
          <a:lstStyle/>
          <a:p>
            <a:r>
              <a:rPr lang="en-US" sz="1200" dirty="0" smtClean="0"/>
              <a:t>50 mm diameter – 100MOhm resistor</a:t>
            </a:r>
            <a:endParaRPr lang="en-US" sz="1200" dirty="0"/>
          </a:p>
        </p:txBody>
      </p:sp>
      <p:cxnSp>
        <p:nvCxnSpPr>
          <p:cNvPr id="19" name="Straight Arrow Connector 18"/>
          <p:cNvCxnSpPr/>
          <p:nvPr/>
        </p:nvCxnSpPr>
        <p:spPr>
          <a:xfrm>
            <a:off x="1659835" y="1729409"/>
            <a:ext cx="3438939" cy="298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06756" y="1427922"/>
            <a:ext cx="1143000" cy="276999"/>
          </a:xfrm>
          <a:prstGeom prst="rect">
            <a:avLst/>
          </a:prstGeom>
          <a:noFill/>
        </p:spPr>
        <p:txBody>
          <a:bodyPr wrap="square" rtlCol="0">
            <a:spAutoFit/>
          </a:bodyPr>
          <a:lstStyle/>
          <a:p>
            <a:r>
              <a:rPr lang="en-US" sz="1200" dirty="0" smtClean="0"/>
              <a:t>165 mm</a:t>
            </a:r>
            <a:endParaRPr lang="en-US" sz="1200" dirty="0"/>
          </a:p>
        </p:txBody>
      </p:sp>
      <p:sp>
        <p:nvSpPr>
          <p:cNvPr id="21" name="TextBox 20"/>
          <p:cNvSpPr txBox="1"/>
          <p:nvPr/>
        </p:nvSpPr>
        <p:spPr>
          <a:xfrm>
            <a:off x="795130" y="4273826"/>
            <a:ext cx="7066722" cy="646331"/>
          </a:xfrm>
          <a:prstGeom prst="rect">
            <a:avLst/>
          </a:prstGeom>
          <a:noFill/>
        </p:spPr>
        <p:txBody>
          <a:bodyPr wrap="square" rtlCol="0">
            <a:spAutoFit/>
          </a:bodyPr>
          <a:lstStyle/>
          <a:p>
            <a:r>
              <a:rPr lang="en-US" dirty="0" smtClean="0"/>
              <a:t>If one side drops to ground and the other side of the resistor is at -400kV, I calculated a max field of 10 MV/m</a:t>
            </a:r>
            <a:endParaRPr lang="en-US" dirty="0"/>
          </a:p>
        </p:txBody>
      </p:sp>
      <p:sp>
        <p:nvSpPr>
          <p:cNvPr id="22" name="TextBox 21"/>
          <p:cNvSpPr txBox="1"/>
          <p:nvPr/>
        </p:nvSpPr>
        <p:spPr>
          <a:xfrm>
            <a:off x="3571460" y="672548"/>
            <a:ext cx="1143000" cy="276999"/>
          </a:xfrm>
          <a:prstGeom prst="rect">
            <a:avLst/>
          </a:prstGeom>
          <a:noFill/>
        </p:spPr>
        <p:txBody>
          <a:bodyPr wrap="square" rtlCol="0">
            <a:spAutoFit/>
          </a:bodyPr>
          <a:lstStyle/>
          <a:p>
            <a:r>
              <a:rPr lang="en-US" sz="1200" dirty="0" smtClean="0"/>
              <a:t>10 MV/m</a:t>
            </a:r>
            <a:endParaRPr lang="en-US" sz="1200" dirty="0"/>
          </a:p>
        </p:txBody>
      </p:sp>
      <p:cxnSp>
        <p:nvCxnSpPr>
          <p:cNvPr id="24" name="Straight Arrow Connector 23"/>
          <p:cNvCxnSpPr>
            <a:stCxn id="22" idx="2"/>
            <a:endCxn id="14" idx="2"/>
          </p:cNvCxnSpPr>
          <p:nvPr/>
        </p:nvCxnSpPr>
        <p:spPr>
          <a:xfrm rot="16200000" flipH="1">
            <a:off x="4300510" y="791997"/>
            <a:ext cx="455184" cy="770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01478" y="2203174"/>
            <a:ext cx="1143000" cy="276999"/>
          </a:xfrm>
          <a:prstGeom prst="rect">
            <a:avLst/>
          </a:prstGeom>
          <a:noFill/>
        </p:spPr>
        <p:txBody>
          <a:bodyPr wrap="square" rtlCol="0">
            <a:spAutoFit/>
          </a:bodyPr>
          <a:lstStyle/>
          <a:p>
            <a:r>
              <a:rPr lang="en-US" sz="1200" dirty="0" smtClean="0"/>
              <a:t>-400kV</a:t>
            </a:r>
            <a:endParaRPr lang="en-US" sz="1200" dirty="0"/>
          </a:p>
        </p:txBody>
      </p:sp>
      <p:sp>
        <p:nvSpPr>
          <p:cNvPr id="26" name="TextBox 25"/>
          <p:cNvSpPr txBox="1"/>
          <p:nvPr/>
        </p:nvSpPr>
        <p:spPr>
          <a:xfrm>
            <a:off x="1633330" y="3366052"/>
            <a:ext cx="1143000" cy="276999"/>
          </a:xfrm>
          <a:prstGeom prst="rect">
            <a:avLst/>
          </a:prstGeom>
          <a:noFill/>
        </p:spPr>
        <p:txBody>
          <a:bodyPr wrap="square" rtlCol="0">
            <a:spAutoFit/>
          </a:bodyPr>
          <a:lstStyle/>
          <a:p>
            <a:r>
              <a:rPr lang="en-US" sz="1200" dirty="0" smtClean="0"/>
              <a:t>0 V</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9530" y="566530"/>
            <a:ext cx="5277679" cy="646331"/>
          </a:xfrm>
          <a:prstGeom prst="rect">
            <a:avLst/>
          </a:prstGeom>
          <a:noFill/>
        </p:spPr>
        <p:txBody>
          <a:bodyPr wrap="square" rtlCol="0">
            <a:spAutoFit/>
          </a:bodyPr>
          <a:lstStyle/>
          <a:p>
            <a:r>
              <a:rPr lang="en-US" dirty="0" smtClean="0"/>
              <a:t>My Theory – maybe you can come up with a better one!</a:t>
            </a:r>
            <a:endParaRPr lang="en-US" dirty="0"/>
          </a:p>
        </p:txBody>
      </p:sp>
      <p:sp>
        <p:nvSpPr>
          <p:cNvPr id="3" name="TextBox 2"/>
          <p:cNvSpPr txBox="1"/>
          <p:nvPr/>
        </p:nvSpPr>
        <p:spPr>
          <a:xfrm>
            <a:off x="950967" y="1594924"/>
            <a:ext cx="7205869" cy="5078313"/>
          </a:xfrm>
          <a:prstGeom prst="rect">
            <a:avLst/>
          </a:prstGeom>
          <a:noFill/>
        </p:spPr>
        <p:txBody>
          <a:bodyPr wrap="square" rtlCol="0">
            <a:spAutoFit/>
          </a:bodyPr>
          <a:lstStyle/>
          <a:p>
            <a:pPr>
              <a:buFont typeface="Arial" pitchFamily="34" charset="0"/>
              <a:buChar char="•"/>
            </a:pPr>
            <a:r>
              <a:rPr lang="en-US" dirty="0" smtClean="0"/>
              <a:t> 100 M-Ohm resistor, SF6 pressure 1 atm.  We normally use 2-3 </a:t>
            </a:r>
            <a:r>
              <a:rPr lang="en-US" dirty="0" err="1" smtClean="0"/>
              <a:t>atm</a:t>
            </a:r>
            <a:r>
              <a:rPr lang="en-US" dirty="0" smtClean="0"/>
              <a:t> for our Kaiser HVPS, but the Glassman supply does not need so much pressure as the </a:t>
            </a:r>
            <a:r>
              <a:rPr lang="en-US" dirty="0" err="1" smtClean="0"/>
              <a:t>spacings</a:t>
            </a:r>
            <a:r>
              <a:rPr lang="en-US" dirty="0" smtClean="0"/>
              <a:t> are much larger.</a:t>
            </a:r>
          </a:p>
          <a:p>
            <a:pPr>
              <a:buFont typeface="Arial" pitchFamily="34" charset="0"/>
              <a:buChar char="•"/>
            </a:pPr>
            <a:r>
              <a:rPr lang="en-US" dirty="0" smtClean="0"/>
              <a:t>Processing was going pretty well, with a rate of 5 to 10 kV/hour up to 445 kV.  Never had to resort to inert gas processing.</a:t>
            </a:r>
          </a:p>
          <a:p>
            <a:pPr>
              <a:buFont typeface="Arial" pitchFamily="34" charset="0"/>
              <a:buChar char="•"/>
            </a:pPr>
            <a:r>
              <a:rPr lang="en-US" dirty="0" smtClean="0"/>
              <a:t>At 445 kV, had a large field emission event (vacuum increased a lot, and a burst of radiation).  Right after this the vacuum pressure rose and we had burned a hole thru the insulator</a:t>
            </a:r>
          </a:p>
          <a:p>
            <a:pPr>
              <a:buFont typeface="Arial" pitchFamily="34" charset="0"/>
              <a:buChar char="•"/>
            </a:pPr>
            <a:r>
              <a:rPr lang="en-US" dirty="0" smtClean="0"/>
              <a:t>We opened up the SF6 tank and found the leak, then sealed it with </a:t>
            </a:r>
            <a:r>
              <a:rPr lang="en-US" dirty="0" err="1" smtClean="0"/>
              <a:t>vacseal</a:t>
            </a:r>
            <a:r>
              <a:rPr lang="en-US" dirty="0" smtClean="0"/>
              <a:t>.  The resistor had a large track mark down its length and measured infinite resistance.</a:t>
            </a:r>
          </a:p>
          <a:p>
            <a:pPr>
              <a:buFont typeface="Arial" pitchFamily="34" charset="0"/>
              <a:buChar char="•"/>
            </a:pPr>
            <a:r>
              <a:rPr lang="en-US" dirty="0" smtClean="0"/>
              <a:t>My guess:  during the ‘event’, the gun side instantaneously dropped to ground.  Then, there was 445 kV across the resistor, and the &gt; 10MV/m field was enough to breakdown thru the SF6 (at 1 </a:t>
            </a:r>
            <a:r>
              <a:rPr lang="en-US" dirty="0" err="1" smtClean="0"/>
              <a:t>atm</a:t>
            </a:r>
            <a:r>
              <a:rPr lang="en-US" dirty="0" smtClean="0"/>
              <a:t>), as evidenced by the scorched resistor.  Then, all of the stored energy in the HVPS was able to dump into the field emitter for long enough to melt a hole in the insulator.  </a:t>
            </a:r>
          </a:p>
          <a:p>
            <a:pPr>
              <a:buFont typeface="Arial" pitchFamily="34" charset="0"/>
              <a:buChar cha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1357" y="1222513"/>
            <a:ext cx="6033052" cy="4524315"/>
          </a:xfrm>
          <a:prstGeom prst="rect">
            <a:avLst/>
          </a:prstGeom>
          <a:noFill/>
        </p:spPr>
        <p:txBody>
          <a:bodyPr wrap="square" rtlCol="0">
            <a:spAutoFit/>
          </a:bodyPr>
          <a:lstStyle/>
          <a:p>
            <a:pPr>
              <a:buFont typeface="Arial" pitchFamily="34" charset="0"/>
              <a:buChar char="•"/>
            </a:pPr>
            <a:r>
              <a:rPr lang="en-US" dirty="0" smtClean="0"/>
              <a:t>This same thing has happened to me on 3 different insulators now, at almost exactly the same voltage.  On the last insulator, we went to extreme lengths to clean the electrodes and keep them dust free during installation – this was quite successful as the processing went quickly up to 445kV.</a:t>
            </a:r>
          </a:p>
          <a:p>
            <a:pPr>
              <a:buFont typeface="Arial" pitchFamily="34" charset="0"/>
              <a:buChar char="•"/>
            </a:pPr>
            <a:r>
              <a:rPr lang="en-US" dirty="0" smtClean="0"/>
              <a:t>The previous times, I did have more sf6 pressure in the tank, more like 2 to 3 atm.</a:t>
            </a:r>
          </a:p>
          <a:p>
            <a:pPr>
              <a:buFont typeface="Arial" pitchFamily="34" charset="0"/>
              <a:buChar char="•"/>
            </a:pPr>
            <a:r>
              <a:rPr lang="en-US" dirty="0" smtClean="0"/>
              <a:t>My colleagues at Jefferson lab and at Daresbury lab have reached slightly higher voltages (~480-500kV), even though their ceramic has a smaller diameter, thus higher fields on the central tube.  This leads me to believe that my geometry should be good for well over 600kV if theirs reaches 500.  Both labs did have punch-</a:t>
            </a:r>
            <a:r>
              <a:rPr lang="en-US" dirty="0" err="1" smtClean="0"/>
              <a:t>thrus</a:t>
            </a:r>
            <a:r>
              <a:rPr lang="en-US" dirty="0" smtClean="0"/>
              <a:t> at the 480kV levels., though.  Their processing resistor chains are about 2X longer than mine.</a:t>
            </a:r>
          </a:p>
          <a:p>
            <a:pPr>
              <a:buFont typeface="Arial" pitchFamily="34" charset="0"/>
              <a:buChar char="•"/>
            </a:pPr>
            <a:r>
              <a:rPr lang="en-US" dirty="0" smtClean="0"/>
              <a:t>All this evidence points me towards believing that the resistor is the weak link, not necessarily the insulator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0089" y="406400"/>
            <a:ext cx="4865511" cy="584775"/>
          </a:xfrm>
          <a:prstGeom prst="rect">
            <a:avLst/>
          </a:prstGeom>
          <a:noFill/>
        </p:spPr>
        <p:txBody>
          <a:bodyPr wrap="square" rtlCol="0">
            <a:spAutoFit/>
          </a:bodyPr>
          <a:lstStyle/>
          <a:p>
            <a:pPr algn="ctr"/>
            <a:r>
              <a:rPr lang="en-US" sz="3200" dirty="0" smtClean="0"/>
              <a:t>Summary</a:t>
            </a:r>
            <a:endParaRPr lang="en-US" sz="3200" dirty="0"/>
          </a:p>
        </p:txBody>
      </p:sp>
      <p:sp>
        <p:nvSpPr>
          <p:cNvPr id="3" name="TextBox 2"/>
          <p:cNvSpPr txBox="1"/>
          <p:nvPr/>
        </p:nvSpPr>
        <p:spPr>
          <a:xfrm>
            <a:off x="722489" y="1422400"/>
            <a:ext cx="8207022" cy="3447098"/>
          </a:xfrm>
          <a:prstGeom prst="rect">
            <a:avLst/>
          </a:prstGeom>
          <a:noFill/>
        </p:spPr>
        <p:txBody>
          <a:bodyPr wrap="square" rtlCol="0">
            <a:spAutoFit/>
          </a:bodyPr>
          <a:lstStyle/>
          <a:p>
            <a:pPr>
              <a:buFont typeface="Arial" pitchFamily="34" charset="0"/>
              <a:buChar char="•"/>
            </a:pPr>
            <a:r>
              <a:rPr lang="en-US" sz="2000" dirty="0" smtClean="0"/>
              <a:t>Overall, the gun itself has been very reliable, at lower than desired voltages.</a:t>
            </a:r>
          </a:p>
          <a:p>
            <a:pPr>
              <a:buFont typeface="Arial" pitchFamily="34" charset="0"/>
              <a:buChar char="•"/>
            </a:pPr>
            <a:r>
              <a:rPr lang="en-US" sz="2000" dirty="0" smtClean="0"/>
              <a:t>Cathode lifetime is poor for high average currents, with heavy ion damage</a:t>
            </a:r>
          </a:p>
          <a:p>
            <a:pPr>
              <a:buFont typeface="Arial" pitchFamily="34" charset="0"/>
              <a:buChar char="•"/>
            </a:pPr>
            <a:r>
              <a:rPr lang="en-US" sz="2000" dirty="0" smtClean="0"/>
              <a:t>Field emission from the cathode surface cause DC dark current</a:t>
            </a:r>
          </a:p>
          <a:p>
            <a:pPr>
              <a:buFont typeface="Arial" pitchFamily="34" charset="0"/>
              <a:buChar char="•"/>
            </a:pPr>
            <a:r>
              <a:rPr lang="en-US" sz="2000" dirty="0" smtClean="0"/>
              <a:t>Cathode surface roughening a potential problem</a:t>
            </a:r>
          </a:p>
          <a:p>
            <a:pPr>
              <a:buFont typeface="Arial" pitchFamily="34" charset="0"/>
              <a:buChar char="•"/>
            </a:pPr>
            <a:r>
              <a:rPr lang="en-US" sz="2000" dirty="0" smtClean="0"/>
              <a:t>Processing resistor design is poor and a potential cause of insulator failures</a:t>
            </a:r>
          </a:p>
          <a:p>
            <a:pPr>
              <a:buFont typeface="Arial" pitchFamily="34" charset="0"/>
              <a:buChar char="•"/>
            </a:pPr>
            <a:r>
              <a:rPr lang="en-US" sz="2000" dirty="0" smtClean="0"/>
              <a:t>Processing techniques and procedures need improvement</a:t>
            </a:r>
          </a:p>
          <a:p>
            <a:pPr>
              <a:buFont typeface="Arial" pitchFamily="34" charset="0"/>
              <a:buChar char="•"/>
            </a:pPr>
            <a:r>
              <a:rPr lang="en-US" sz="2000" dirty="0" smtClean="0"/>
              <a:t>Need more laser power and/or better cathode QE (with better lifetime) to make progress much past 25 mA.</a:t>
            </a:r>
          </a:p>
          <a:p>
            <a:pPr>
              <a:buFont typeface="Arial" pitchFamily="34" charset="0"/>
              <a:buChar char="•"/>
            </a:pPr>
            <a:r>
              <a:rPr lang="en-US" sz="2000" dirty="0" smtClean="0"/>
              <a:t>Need to find the source of the anomalous events at high average current.</a:t>
            </a:r>
          </a:p>
          <a:p>
            <a:pPr>
              <a:buFont typeface="Arial" pitchFamily="34" charset="0"/>
              <a:buChar char="•"/>
            </a:pPr>
            <a:r>
              <a:rPr lang="en-US" sz="2000" dirty="0" smtClean="0"/>
              <a:t>Gun vacuum is ok, need to improve the pressure between the gun and ICM. </a:t>
            </a:r>
          </a:p>
          <a:p>
            <a:pPr>
              <a:buFont typeface="Arial" pitchFamily="34" charset="0"/>
              <a:buChar cha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601" y="1885245"/>
            <a:ext cx="2731911" cy="3139321"/>
          </a:xfrm>
          <a:prstGeom prst="rect">
            <a:avLst/>
          </a:prstGeom>
          <a:noFill/>
        </p:spPr>
        <p:txBody>
          <a:bodyPr wrap="square" rtlCol="0">
            <a:spAutoFit/>
          </a:bodyPr>
          <a:lstStyle/>
          <a:p>
            <a:r>
              <a:rPr lang="en-US" sz="2000" dirty="0" smtClean="0"/>
              <a:t>1. Beam Results</a:t>
            </a:r>
          </a:p>
          <a:p>
            <a:r>
              <a:rPr lang="en-US" sz="2000" dirty="0" smtClean="0"/>
              <a:t>2. Laser Results</a:t>
            </a:r>
          </a:p>
          <a:p>
            <a:r>
              <a:rPr lang="en-US" sz="2000" dirty="0" smtClean="0"/>
              <a:t>3. Cathode</a:t>
            </a:r>
          </a:p>
          <a:p>
            <a:r>
              <a:rPr lang="en-US" sz="2000" dirty="0" smtClean="0"/>
              <a:t>4. HVPS</a:t>
            </a:r>
          </a:p>
          <a:p>
            <a:r>
              <a:rPr lang="en-US" sz="2000" dirty="0" smtClean="0"/>
              <a:t>5. Vacuum</a:t>
            </a:r>
          </a:p>
          <a:p>
            <a:r>
              <a:rPr lang="en-US" sz="2000" dirty="0" smtClean="0"/>
              <a:t>6. Insulator</a:t>
            </a:r>
          </a:p>
          <a:p>
            <a:r>
              <a:rPr lang="en-US" sz="2000" dirty="0" smtClean="0"/>
              <a:t>7. Gun rebuild</a:t>
            </a:r>
          </a:p>
          <a:p>
            <a:r>
              <a:rPr lang="en-US" sz="2000" dirty="0" smtClean="0"/>
              <a:t>8. HV Conditioning</a:t>
            </a:r>
          </a:p>
          <a:p>
            <a:r>
              <a:rPr lang="en-US" sz="2000" dirty="0" smtClean="0"/>
              <a:t>9. Summary</a:t>
            </a:r>
          </a:p>
          <a:p>
            <a:pPr>
              <a:buFont typeface="Arial" pitchFamily="34" charset="0"/>
              <a:buChar char="•"/>
            </a:pPr>
            <a:endParaRPr lang="en-US" dirty="0"/>
          </a:p>
        </p:txBody>
      </p:sp>
      <p:sp>
        <p:nvSpPr>
          <p:cNvPr id="3" name="TextBox 2"/>
          <p:cNvSpPr txBox="1"/>
          <p:nvPr/>
        </p:nvSpPr>
        <p:spPr>
          <a:xfrm>
            <a:off x="1580445" y="327378"/>
            <a:ext cx="4470400" cy="461665"/>
          </a:xfrm>
          <a:prstGeom prst="rect">
            <a:avLst/>
          </a:prstGeom>
          <a:noFill/>
        </p:spPr>
        <p:txBody>
          <a:bodyPr wrap="square" rtlCol="0">
            <a:spAutoFit/>
          </a:bodyPr>
          <a:lstStyle/>
          <a:p>
            <a:pPr algn="ctr"/>
            <a:r>
              <a:rPr lang="en-US" sz="2400" dirty="0" smtClean="0"/>
              <a:t>Outline</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956" y="451556"/>
            <a:ext cx="4775200" cy="400110"/>
          </a:xfrm>
          <a:prstGeom prst="rect">
            <a:avLst/>
          </a:prstGeom>
          <a:noFill/>
        </p:spPr>
        <p:txBody>
          <a:bodyPr wrap="square" rtlCol="0">
            <a:spAutoFit/>
          </a:bodyPr>
          <a:lstStyle/>
          <a:p>
            <a:r>
              <a:rPr lang="en-US" sz="2000" dirty="0" smtClean="0"/>
              <a:t>Beam Results – increasing average power</a:t>
            </a:r>
            <a:endParaRPr lang="en-US" sz="2000" dirty="0"/>
          </a:p>
        </p:txBody>
      </p:sp>
      <p:sp>
        <p:nvSpPr>
          <p:cNvPr id="4" name="TextBox 3"/>
          <p:cNvSpPr txBox="1"/>
          <p:nvPr/>
        </p:nvSpPr>
        <p:spPr>
          <a:xfrm>
            <a:off x="711201" y="1264780"/>
            <a:ext cx="8105421" cy="4093428"/>
          </a:xfrm>
          <a:prstGeom prst="rect">
            <a:avLst/>
          </a:prstGeom>
          <a:noFill/>
        </p:spPr>
        <p:txBody>
          <a:bodyPr wrap="square" rtlCol="0">
            <a:spAutoFit/>
          </a:bodyPr>
          <a:lstStyle/>
          <a:p>
            <a:pPr>
              <a:buFont typeface="Arial" pitchFamily="34" charset="0"/>
              <a:buChar char="•"/>
            </a:pPr>
            <a:r>
              <a:rPr lang="en-US" dirty="0" smtClean="0"/>
              <a:t> </a:t>
            </a:r>
            <a:r>
              <a:rPr lang="en-US" sz="2000" dirty="0" smtClean="0"/>
              <a:t>Previously, we could not make it past 8 mA CW.  Mostly due to HV power supply instability.</a:t>
            </a:r>
          </a:p>
          <a:p>
            <a:pPr>
              <a:buFont typeface="Arial" pitchFamily="34" charset="0"/>
              <a:buChar char="•"/>
            </a:pPr>
            <a:r>
              <a:rPr lang="en-US" sz="2000" dirty="0" smtClean="0"/>
              <a:t>Gun can operate at 350 kV with Morgan/Kyocera insulator</a:t>
            </a:r>
          </a:p>
          <a:p>
            <a:pPr>
              <a:buFont typeface="Arial" pitchFamily="34" charset="0"/>
              <a:buChar char="•"/>
            </a:pPr>
            <a:r>
              <a:rPr lang="en-US" sz="2000" dirty="0" smtClean="0"/>
              <a:t>Repaired power supply, reinstalled late summer.</a:t>
            </a:r>
          </a:p>
          <a:p>
            <a:pPr>
              <a:buFont typeface="Arial" pitchFamily="34" charset="0"/>
              <a:buChar char="•"/>
            </a:pPr>
            <a:r>
              <a:rPr lang="en-US" sz="2000" dirty="0" smtClean="0"/>
              <a:t>Started increasing current after that.  Experienced ‘current surges’ that caused beam loss, vacuum spikes, cathode degradation, thus limiting operation time.</a:t>
            </a:r>
          </a:p>
          <a:p>
            <a:pPr>
              <a:buFont typeface="Arial" pitchFamily="34" charset="0"/>
              <a:buChar char="•"/>
            </a:pPr>
            <a:r>
              <a:rPr lang="en-US" sz="2000" dirty="0" smtClean="0"/>
              <a:t>Found problem with HVPS assembly – fixed it, fewer problems, but still occur</a:t>
            </a:r>
          </a:p>
          <a:p>
            <a:pPr>
              <a:buFont typeface="Arial" pitchFamily="34" charset="0"/>
              <a:buChar char="•"/>
            </a:pPr>
            <a:r>
              <a:rPr lang="en-US" sz="2000" dirty="0" smtClean="0"/>
              <a:t>Still looking for root cause – likely to be x-rays or light reaching the cathode</a:t>
            </a:r>
          </a:p>
          <a:p>
            <a:pPr>
              <a:buFont typeface="Arial" pitchFamily="34" charset="0"/>
              <a:buChar char="•"/>
            </a:pPr>
            <a:r>
              <a:rPr lang="en-US" sz="2000" dirty="0" smtClean="0"/>
              <a:t>Reduced gun voltage to 250 kV, and the rate of events dropped considerably</a:t>
            </a:r>
          </a:p>
          <a:p>
            <a:pPr>
              <a:buFont typeface="Arial" pitchFamily="34" charset="0"/>
              <a:buChar char="•"/>
            </a:pPr>
            <a:r>
              <a:rPr lang="en-US" sz="2000" dirty="0" smtClean="0"/>
              <a:t>Reached ~15 mA, limited by radiation, beam loss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557" y="1028343"/>
            <a:ext cx="7507110" cy="5016758"/>
          </a:xfrm>
          <a:prstGeom prst="rect">
            <a:avLst/>
          </a:prstGeom>
        </p:spPr>
        <p:txBody>
          <a:bodyPr wrap="square">
            <a:spAutoFit/>
          </a:bodyPr>
          <a:lstStyle/>
          <a:p>
            <a:pPr>
              <a:buFont typeface="Arial" pitchFamily="34" charset="0"/>
              <a:buChar char="•"/>
            </a:pPr>
            <a:r>
              <a:rPr lang="en-US" sz="2000" dirty="0" smtClean="0"/>
              <a:t>Found that the beam was inducing a field in the deflection cavity, and kicking the beam, which caused the radiation to go up.  Detuned deflector</a:t>
            </a:r>
          </a:p>
          <a:p>
            <a:pPr>
              <a:buFont typeface="Arial" pitchFamily="34" charset="0"/>
              <a:buChar char="•"/>
            </a:pPr>
            <a:r>
              <a:rPr lang="en-US" sz="2000" dirty="0" smtClean="0"/>
              <a:t>Reached 25 mA for a short time (limited by laser power, cathode QE)</a:t>
            </a:r>
          </a:p>
          <a:p>
            <a:pPr>
              <a:buFont typeface="Arial" pitchFamily="34" charset="0"/>
              <a:buChar char="•"/>
            </a:pPr>
            <a:r>
              <a:rPr lang="en-US" sz="2000" dirty="0" smtClean="0"/>
              <a:t>Ran at 20 mA for ~1 hour</a:t>
            </a:r>
          </a:p>
          <a:p>
            <a:pPr>
              <a:buFont typeface="Arial" pitchFamily="34" charset="0"/>
              <a:buChar char="•"/>
            </a:pPr>
            <a:r>
              <a:rPr lang="en-US" sz="2000" dirty="0" smtClean="0"/>
              <a:t>Other issues: above 10 mA, fast laser power fluctuations-&gt; fast current fluctuations, which seem to bother the RF controls.  Added fast current feedback using a Pockels cell, need to work on RF controls</a:t>
            </a:r>
          </a:p>
          <a:p>
            <a:pPr>
              <a:buFont typeface="Arial" pitchFamily="34" charset="0"/>
              <a:buChar char="•"/>
            </a:pPr>
            <a:r>
              <a:rPr lang="en-US" sz="2000" dirty="0" smtClean="0"/>
              <a:t>Other issues:  inadequate shielding, buncher controls (?), ‘poor’ vacuum between the gun and cryomodule. Ramping up the laser power.</a:t>
            </a:r>
          </a:p>
          <a:p>
            <a:pPr>
              <a:buFont typeface="Arial" pitchFamily="34" charset="0"/>
              <a:buChar char="•"/>
            </a:pPr>
            <a:r>
              <a:rPr lang="en-US" sz="2000" dirty="0" smtClean="0"/>
              <a:t>At high QE (with a fresh cathode), we see higher radiation levels after the ICM.  After an event which reduces the QE, the radiation is lower for the same beam current – halo?</a:t>
            </a:r>
          </a:p>
          <a:p>
            <a:pPr>
              <a:buFont typeface="Arial" pitchFamily="34" charset="0"/>
              <a:buChar char="•"/>
            </a:pPr>
            <a:r>
              <a:rPr lang="en-US" sz="2000" dirty="0" smtClean="0"/>
              <a:t>At the end of the 2010, switched to CsK</a:t>
            </a:r>
            <a:r>
              <a:rPr lang="en-US" sz="2000" baseline="-25000" dirty="0" smtClean="0"/>
              <a:t>2</a:t>
            </a:r>
            <a:r>
              <a:rPr lang="en-US" sz="2000" dirty="0" smtClean="0"/>
              <a:t>Sb cathode – ran 8 mA for 1 hour, no degradation</a:t>
            </a:r>
          </a:p>
        </p:txBody>
      </p:sp>
      <p:sp>
        <p:nvSpPr>
          <p:cNvPr id="3" name="TextBox 2"/>
          <p:cNvSpPr txBox="1"/>
          <p:nvPr/>
        </p:nvSpPr>
        <p:spPr>
          <a:xfrm>
            <a:off x="2381956" y="451556"/>
            <a:ext cx="4775200" cy="400110"/>
          </a:xfrm>
          <a:prstGeom prst="rect">
            <a:avLst/>
          </a:prstGeom>
          <a:noFill/>
        </p:spPr>
        <p:txBody>
          <a:bodyPr wrap="square" rtlCol="0">
            <a:spAutoFit/>
          </a:bodyPr>
          <a:lstStyle/>
          <a:p>
            <a:r>
              <a:rPr lang="en-US" sz="2000" dirty="0" smtClean="0"/>
              <a:t>Beam Results  continued .  .  .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667" y="496711"/>
            <a:ext cx="4413955" cy="461665"/>
          </a:xfrm>
          <a:prstGeom prst="rect">
            <a:avLst/>
          </a:prstGeom>
          <a:noFill/>
        </p:spPr>
        <p:txBody>
          <a:bodyPr wrap="square" rtlCol="0">
            <a:spAutoFit/>
          </a:bodyPr>
          <a:lstStyle/>
          <a:p>
            <a:pPr algn="ctr"/>
            <a:r>
              <a:rPr lang="en-US" sz="2400" dirty="0" smtClean="0"/>
              <a:t>Laser Results</a:t>
            </a:r>
            <a:endParaRPr lang="en-US" sz="2400" dirty="0"/>
          </a:p>
        </p:txBody>
      </p:sp>
      <p:sp>
        <p:nvSpPr>
          <p:cNvPr id="3" name="TextBox 2"/>
          <p:cNvSpPr txBox="1"/>
          <p:nvPr/>
        </p:nvSpPr>
        <p:spPr>
          <a:xfrm>
            <a:off x="959556" y="1783644"/>
            <a:ext cx="7123288" cy="4031873"/>
          </a:xfrm>
          <a:prstGeom prst="rect">
            <a:avLst/>
          </a:prstGeom>
          <a:noFill/>
        </p:spPr>
        <p:txBody>
          <a:bodyPr wrap="square" rtlCol="0">
            <a:spAutoFit/>
          </a:bodyPr>
          <a:lstStyle/>
          <a:p>
            <a:pPr>
              <a:buFont typeface="Arial" pitchFamily="34" charset="0"/>
              <a:buChar char="•"/>
            </a:pPr>
            <a:r>
              <a:rPr lang="en-US" dirty="0" smtClean="0"/>
              <a:t>50 MHz system: enough for full bunch charge operation, used for emittance measurements, low average power beam studies</a:t>
            </a:r>
          </a:p>
          <a:p>
            <a:pPr>
              <a:buFont typeface="Arial" pitchFamily="34" charset="0"/>
              <a:buChar char="•"/>
            </a:pPr>
            <a:r>
              <a:rPr lang="en-US" dirty="0" smtClean="0"/>
              <a:t>1300 MHz system: 13 Watts max at 520 nm</a:t>
            </a:r>
          </a:p>
          <a:p>
            <a:pPr lvl="1">
              <a:buFont typeface="Arial" pitchFamily="34" charset="0"/>
              <a:buChar char="•"/>
            </a:pPr>
            <a:r>
              <a:rPr lang="en-US" dirty="0" smtClean="0"/>
              <a:t>Above that, experience fiber damage. working on new fiber holders, thermal engineering . . .</a:t>
            </a:r>
          </a:p>
          <a:p>
            <a:pPr>
              <a:buFont typeface="Arial" pitchFamily="34" charset="0"/>
              <a:buChar char="•"/>
            </a:pPr>
            <a:r>
              <a:rPr lang="en-US" dirty="0" smtClean="0"/>
              <a:t>Lose a lot on the way to the cathode, including laser shaping.  Lucky if we get 2 Watts to the cathode</a:t>
            </a:r>
          </a:p>
          <a:p>
            <a:pPr>
              <a:buFont typeface="Arial" pitchFamily="34" charset="0"/>
              <a:buChar char="•"/>
            </a:pPr>
            <a:r>
              <a:rPr lang="en-US" dirty="0" smtClean="0"/>
              <a:t>Longitudinal shaping – 3 birefringent crystals</a:t>
            </a:r>
          </a:p>
          <a:p>
            <a:pPr>
              <a:buFont typeface="Arial" pitchFamily="34" charset="0"/>
              <a:buChar char="•"/>
            </a:pPr>
            <a:r>
              <a:rPr lang="en-US" dirty="0" smtClean="0"/>
              <a:t>Transverse shaping – image an aperture to the cathode</a:t>
            </a:r>
          </a:p>
          <a:p>
            <a:pPr>
              <a:buFont typeface="Arial" pitchFamily="34" charset="0"/>
              <a:buChar char="•"/>
            </a:pPr>
            <a:endParaRPr lang="en-US" dirty="0" smtClean="0"/>
          </a:p>
          <a:p>
            <a:r>
              <a:rPr lang="en-US" sz="2000" dirty="0" smtClean="0"/>
              <a:t>Lack of laser power to the cathode + poor QE (lifetime) are limiting us at the moment.</a:t>
            </a:r>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3244" y="259645"/>
            <a:ext cx="4391378" cy="369332"/>
          </a:xfrm>
          <a:prstGeom prst="rect">
            <a:avLst/>
          </a:prstGeom>
          <a:noFill/>
        </p:spPr>
        <p:txBody>
          <a:bodyPr wrap="square" rtlCol="0">
            <a:spAutoFit/>
          </a:bodyPr>
          <a:lstStyle/>
          <a:p>
            <a:r>
              <a:rPr lang="en-US" dirty="0" smtClean="0"/>
              <a:t>GaAs Cathode – lifetime issues</a:t>
            </a:r>
          </a:p>
        </p:txBody>
      </p:sp>
      <p:pic>
        <p:nvPicPr>
          <p:cNvPr id="3" name="Picture 2" descr="QEscan110910-25mA.png"/>
          <p:cNvPicPr>
            <a:picLocks noChangeAspect="1"/>
          </p:cNvPicPr>
          <p:nvPr/>
        </p:nvPicPr>
        <p:blipFill>
          <a:blip r:embed="rId2" cstate="print"/>
          <a:srcRect t="20522" r="14307" b="14223"/>
          <a:stretch>
            <a:fillRect/>
          </a:stretch>
        </p:blipFill>
        <p:spPr>
          <a:xfrm>
            <a:off x="345193" y="1207911"/>
            <a:ext cx="5102851" cy="2506133"/>
          </a:xfrm>
          <a:prstGeom prst="rect">
            <a:avLst/>
          </a:prstGeom>
        </p:spPr>
      </p:pic>
      <p:sp>
        <p:nvSpPr>
          <p:cNvPr id="4" name="TextBox 3"/>
          <p:cNvSpPr txBox="1"/>
          <p:nvPr/>
        </p:nvSpPr>
        <p:spPr>
          <a:xfrm>
            <a:off x="6016977" y="2032001"/>
            <a:ext cx="1828800" cy="369332"/>
          </a:xfrm>
          <a:prstGeom prst="rect">
            <a:avLst/>
          </a:prstGeom>
          <a:noFill/>
        </p:spPr>
        <p:txBody>
          <a:bodyPr wrap="square" rtlCol="0">
            <a:spAutoFit/>
          </a:bodyPr>
          <a:lstStyle/>
          <a:p>
            <a:r>
              <a:rPr lang="en-US" dirty="0" smtClean="0"/>
              <a:t>After 25 mA run</a:t>
            </a:r>
            <a:endParaRPr lang="en-US" dirty="0"/>
          </a:p>
        </p:txBody>
      </p:sp>
      <p:pic>
        <p:nvPicPr>
          <p:cNvPr id="5" name="Picture 4" descr="QE11122010-puck5-beforeuse.png"/>
          <p:cNvPicPr>
            <a:picLocks noChangeAspect="1"/>
          </p:cNvPicPr>
          <p:nvPr/>
        </p:nvPicPr>
        <p:blipFill>
          <a:blip r:embed="rId3" cstate="print"/>
          <a:srcRect l="2766" t="16030" r="13528" b="9025"/>
          <a:stretch>
            <a:fillRect/>
          </a:stretch>
        </p:blipFill>
        <p:spPr>
          <a:xfrm>
            <a:off x="801511" y="3781777"/>
            <a:ext cx="4560711" cy="2744571"/>
          </a:xfrm>
          <a:prstGeom prst="rect">
            <a:avLst/>
          </a:prstGeom>
        </p:spPr>
      </p:pic>
      <p:sp>
        <p:nvSpPr>
          <p:cNvPr id="6" name="TextBox 5"/>
          <p:cNvSpPr txBox="1"/>
          <p:nvPr/>
        </p:nvSpPr>
        <p:spPr>
          <a:xfrm>
            <a:off x="5887156" y="4521200"/>
            <a:ext cx="1828800" cy="646331"/>
          </a:xfrm>
          <a:prstGeom prst="rect">
            <a:avLst/>
          </a:prstGeom>
          <a:noFill/>
        </p:spPr>
        <p:txBody>
          <a:bodyPr wrap="square" rtlCol="0">
            <a:spAutoFit/>
          </a:bodyPr>
          <a:lstStyle/>
          <a:p>
            <a:r>
              <a:rPr lang="en-US" dirty="0" smtClean="0"/>
              <a:t>After heat clean and activation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E12062010-puck6-secondactivation.png"/>
          <p:cNvPicPr>
            <a:picLocks noChangeAspect="1"/>
          </p:cNvPicPr>
          <p:nvPr/>
        </p:nvPicPr>
        <p:blipFill>
          <a:blip r:embed="rId2" cstate="print"/>
          <a:srcRect l="8025" t="13866" r="12963" b="10139"/>
          <a:stretch>
            <a:fillRect/>
          </a:stretch>
        </p:blipFill>
        <p:spPr>
          <a:xfrm>
            <a:off x="598312" y="428978"/>
            <a:ext cx="7224889" cy="4718756"/>
          </a:xfrm>
          <a:prstGeom prst="rect">
            <a:avLst/>
          </a:prstGeom>
        </p:spPr>
      </p:pic>
      <p:sp>
        <p:nvSpPr>
          <p:cNvPr id="3" name="TextBox 2"/>
          <p:cNvSpPr txBox="1"/>
          <p:nvPr/>
        </p:nvSpPr>
        <p:spPr>
          <a:xfrm>
            <a:off x="598311" y="5192889"/>
            <a:ext cx="7552267" cy="1200329"/>
          </a:xfrm>
          <a:prstGeom prst="rect">
            <a:avLst/>
          </a:prstGeom>
          <a:noFill/>
        </p:spPr>
        <p:txBody>
          <a:bodyPr wrap="square" rtlCol="0">
            <a:spAutoFit/>
          </a:bodyPr>
          <a:lstStyle/>
          <a:p>
            <a:r>
              <a:rPr lang="en-US" dirty="0" smtClean="0"/>
              <a:t>Activate 4 areas away from the center –</a:t>
            </a:r>
          </a:p>
          <a:p>
            <a:r>
              <a:rPr lang="en-US" dirty="0" smtClean="0"/>
              <a:t>   - avoids ‘halo’ generation from stray light</a:t>
            </a:r>
          </a:p>
          <a:p>
            <a:r>
              <a:rPr lang="en-US" dirty="0" smtClean="0"/>
              <a:t>   - defines a sharp edge for the beam (‘laser shaping’)</a:t>
            </a:r>
          </a:p>
          <a:p>
            <a:r>
              <a:rPr lang="en-US" dirty="0" smtClean="0"/>
              <a:t>   - reduces effects of laser position jitter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Escan01042011-alkali-afteruse.png"/>
          <p:cNvPicPr>
            <a:picLocks noChangeAspect="1"/>
          </p:cNvPicPr>
          <p:nvPr/>
        </p:nvPicPr>
        <p:blipFill>
          <a:blip r:embed="rId2" cstate="print"/>
          <a:stretch>
            <a:fillRect/>
          </a:stretch>
        </p:blipFill>
        <p:spPr>
          <a:xfrm>
            <a:off x="0" y="668580"/>
            <a:ext cx="9144000" cy="4637436"/>
          </a:xfrm>
          <a:prstGeom prst="rect">
            <a:avLst/>
          </a:prstGeom>
        </p:spPr>
      </p:pic>
      <p:sp>
        <p:nvSpPr>
          <p:cNvPr id="3" name="TextBox 2"/>
          <p:cNvSpPr txBox="1"/>
          <p:nvPr/>
        </p:nvSpPr>
        <p:spPr>
          <a:xfrm>
            <a:off x="860156" y="5734373"/>
            <a:ext cx="7586420" cy="646331"/>
          </a:xfrm>
          <a:prstGeom prst="rect">
            <a:avLst/>
          </a:prstGeom>
          <a:noFill/>
        </p:spPr>
        <p:txBody>
          <a:bodyPr wrap="square" rtlCol="0">
            <a:spAutoFit/>
          </a:bodyPr>
          <a:lstStyle/>
          <a:p>
            <a:r>
              <a:rPr lang="en-US" dirty="0" smtClean="0"/>
              <a:t>First CsK</a:t>
            </a:r>
            <a:r>
              <a:rPr lang="en-US" baseline="-25000" dirty="0" smtClean="0"/>
              <a:t>2</a:t>
            </a:r>
            <a:r>
              <a:rPr lang="en-US" dirty="0" smtClean="0"/>
              <a:t>Sb cathode – no QE degradation seen after running 1 hour at </a:t>
            </a:r>
            <a:r>
              <a:rPr lang="en-US" smtClean="0"/>
              <a:t>8 </a:t>
            </a:r>
            <a:r>
              <a:rPr lang="en-US" smtClean="0"/>
              <a:t>mA (2.66% at 532 nm)</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1745</Words>
  <Application>Microsoft Office PowerPoint</Application>
  <PresentationFormat>On-screen Show (4:3)</PresentationFormat>
  <Paragraphs>143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Review of Gun Performance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LEPP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Dunham</dc:creator>
  <cp:lastModifiedBy>Dunham</cp:lastModifiedBy>
  <cp:revision>15</cp:revision>
  <dcterms:created xsi:type="dcterms:W3CDTF">2010-12-19T15:28:42Z</dcterms:created>
  <dcterms:modified xsi:type="dcterms:W3CDTF">2011-01-04T21:38:24Z</dcterms:modified>
</cp:coreProperties>
</file>